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431" r:id="rId6"/>
    <p:sldId id="4090" r:id="rId7"/>
    <p:sldId id="4105" r:id="rId8"/>
    <p:sldId id="4106" r:id="rId9"/>
    <p:sldId id="4107" r:id="rId10"/>
    <p:sldId id="4108" r:id="rId11"/>
    <p:sldId id="4109" r:id="rId12"/>
    <p:sldId id="4110" r:id="rId13"/>
    <p:sldId id="4111" r:id="rId14"/>
    <p:sldId id="4112" r:id="rId15"/>
    <p:sldId id="4113" r:id="rId16"/>
    <p:sldId id="411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900"/>
    <a:srgbClr val="FEA900"/>
    <a:srgbClr val="CAC8C8"/>
    <a:srgbClr val="000000"/>
    <a:srgbClr val="F2F2F2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78897-9727-4DC4-942F-2C4C0C413D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3DA57-C024-455D-B367-BBC332465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9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ED00F-014C-B1BF-7F93-02F929A1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FB49A-ADBD-B1E7-55CC-FC91D6BDC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F85EE-75DA-5776-D64F-A7FF53B6E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8A7BE-A4FD-D361-8F3D-6F72D28CE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DB23A-0838-3428-595D-E396183D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8B536-6BFF-09C1-565D-DD15213E5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84836-86EE-C8C5-0F0D-B5086B35B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FA480-FDE3-A449-493C-F7867188F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3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C6422-3A2E-CF59-D5F9-99DF886A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01944-C76D-647C-4D7E-1C1D3D743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D1795-2EE2-FCC2-B1AD-37A32D803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9233F-A69D-298D-C3A8-2B38B09B1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CEFD2-9AE8-DD09-F50D-10D8A93E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43728-AC70-1012-42AA-A0BBBC2E3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C1249-65BB-DFB3-B2D4-0015107CF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03947-6624-5788-91F4-6165834FC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5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1C3E7-9B2C-1F7D-07BA-B3982531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D88D4-AEE5-E162-D973-26E2EA5E6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708F8-637E-7E52-8CAC-32E2B1E8A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C972-2773-40EE-8838-3BDC84D76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3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02E8F-F525-B6AB-54E4-32B5F9E97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0111C-A195-C715-BE73-180B31C02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D98B0-9C04-E6C0-DDC9-29CC9CF26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B0E50-FE7D-CA4B-97BB-69BEEC461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2CC5D-8A9A-1B17-BCE8-2E6B9D719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404435-D02A-2262-FFB9-F47DC2F8B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38649-DE08-C74E-C693-80F2053C3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687A9-3E41-D910-2758-CE8F4B76C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5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3BF17-BA14-D705-F829-4BEC176F4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2CE43-0905-D3F8-8BC3-BD6E11179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EC00C-4332-8D07-ED4A-148A87E74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3C3C-B21F-67E4-65C3-407C1FA33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6656D-60B7-1A7D-F976-DEF676F80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C26AE-8E46-1604-96FA-EE382ED21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78096-8251-2EA7-7713-E701E7FCC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E6741-5079-62B7-002A-0719E688F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A2B93-1D0F-2E33-C6CB-03152C9AA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81E07-35AA-B630-CC11-776596DAC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73781-F286-F70C-80C0-C797A4562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155E3-B18A-8282-E53A-54062B2DB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3DA57-C024-455D-B367-BBC3324659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3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C083-846D-B476-C916-11DD61F54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2F34D-4A6F-7C61-6136-FF7800EB8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46D0F-9C5E-C792-5FBF-CC0E76AA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988-EEF8-472B-8BA3-91F11D07B81A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1A07-4B4C-30E0-9296-AE3B773F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7E1D2-B4D6-84D8-F7DA-A18E9E3E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762D-6C5E-8C21-A4C3-931E0E4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B7CC1-92E3-EB3B-7884-50671F699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E0511-DD6E-FD63-A535-9C63CE42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038-E360-4E0B-ADE5-B52FBFFDC98D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4241-4DBD-A909-E13C-AC5FAB89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8008-38DC-818C-614B-ABF3C573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9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1A0563-60DC-AD9C-219D-132053DCE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3E20F-FCBE-7128-5BF2-0628B3A1B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1FE2-E740-BE0A-985A-33BB52BE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F043-77CB-4F0B-A51D-6ADA0DE9465E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AA60-1B30-0EED-DCF5-6F67848F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F9A9-109E-302A-E0FF-1205B6CA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2C08-8105-4690-0FA0-4B2AF1FC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C908F-363C-11AE-D69A-2C95C9ED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E491-8220-3591-B7D7-57A234C0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5F62-49D2-49D7-B9E6-415A7A4BFBDB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D9634-50C7-752E-B689-D8ACA33B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4F9B7-213E-2D94-6D73-3CD77AA5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4C3F-E7A7-19D5-FE31-49B84DF6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75EBB-8624-EEE2-33B2-B81269F2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4B01-4DBA-332B-03A2-A3DB558A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1017-14A0-401C-BAEA-05D3071AD2AE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CE376-568C-ABBF-4368-1E36DBFC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D91D0-C6F7-C18C-EC6A-88324D08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7F2E-13B0-70F2-2D35-8802136F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B45E-ADAC-532A-7F42-317A3910B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D1FD6-15F4-991A-ED22-ACE7670FD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37B29-F0D0-3A41-84A0-491916C5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D30D-1D18-4C2B-A10C-C677D78453B8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99AD1-6E1C-2F49-BC4A-6929DBA0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D3855-6173-6BA7-96B5-C1EF3C07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5DCF-CC43-B5E0-3A95-ED5F8A22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89D07-5305-D080-2E8B-CB5668633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36A90-9B2D-9413-04B7-1DEBF0C73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F6BF7-E531-9AC9-624E-A380F3E5A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49E33-98DA-2313-2F9F-935E61E88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2D1EA-3D13-0E22-E0C0-BD95B3FB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B8DB-3580-4DD4-979F-8098D2FDCC6F}" type="datetime1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8198E-3388-3CA1-4EBE-2874496D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7A7B0-046D-4CB7-68E8-6320A51E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E0DB-DE43-4FE5-7D4B-C08E72C9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9FC5-5314-5697-7A84-E1BF56D6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9239-7704-4E03-B89C-79552AD24FAC}" type="datetime1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6D0C3-265B-2169-5BA4-DF4502F8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79003-4325-B461-7E28-B0AAA18A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A8693-ECE9-A5FC-0296-2BA97CA5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D155-792B-48B7-94C9-310EB6DC99AA}" type="datetime1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6D023-4670-260C-626C-BB23F0D4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9ACB1-6EE2-A59D-15FC-79C72081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25FF-37F2-27CB-D7F3-B865D2F5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5549-5863-4DAD-F03B-F933955B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CE5C7-B182-079F-A641-00A5B17A3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5764B-A64E-81AE-77B0-373C865E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362-3D96-4B84-BCE1-570C9EC2DCCB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5E41C-5E08-D4FC-BBBA-62BCCCAD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657AB-6B13-ABED-F18F-305CC18F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CA29-82CA-69CD-5719-3ECB591D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4F8A6-A64B-25BE-BBBE-FD3B582B5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0471F-C2FD-AB7D-79F3-735B597D3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3A205-E59D-8100-836E-4B7825AD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45AF-3B40-4415-8C63-11D57C45D5D4}" type="datetime1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DED85-C891-B5C1-C029-33A3F0BE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17B32-9D0A-E333-8D75-5169BC96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2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27AD7-7FDC-AAED-9FE4-E00520EF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2F564-4505-3811-0ADD-CB1F2EEE9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A81B5-016C-2D60-F73A-2E2D88EE1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20A7-9943-4DE5-9D50-2DBA8D1FB4AE}" type="datetime1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685D5-5E9E-5AD6-4660-2A2CE1AB3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773BF-B5C0-30CB-E563-E7F2A5CB8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13861-D30C-42B8-8C5B-21B37D4F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54EF-D615-988B-ECE4-B5DD47C4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b="1">
                <a:latin typeface="Avenir Next LT Pro" panose="020B0504020202020204" pitchFamily="34" charset="0"/>
              </a:rPr>
              <a:t>FHSU Engagement Series </a:t>
            </a:r>
            <a:br>
              <a:rPr lang="en-US" sz="4400" i="1">
                <a:latin typeface="Avenir Next LT Pro" panose="020B0504020202020204" pitchFamily="34" charset="0"/>
              </a:rPr>
            </a:br>
            <a:r>
              <a:rPr lang="en-US" sz="4400" i="1">
                <a:latin typeface="Avenir Next LT Pro" panose="020B0504020202020204" pitchFamily="34" charset="0"/>
              </a:rPr>
              <a:t>University Data Resources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B92B32-2855-3C0C-B348-578EE98C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53" y="2811214"/>
            <a:ext cx="4942280" cy="1235572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9404A7D-CF05-63CC-7D59-0CE11197F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" y="85484"/>
            <a:ext cx="1108818" cy="11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7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6C152-7732-9D95-C427-66824F138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105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570526-9805-62B9-35D9-E65EE4C8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>
            <a:fillRect/>
          </a:stretch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9E40D-1AA1-9A21-2367-D95D4AB748F1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Gray Decision Intelligence PES Economics Tool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AC09C-4C7B-1122-5F7D-EACEC6BB64F7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</a:rPr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Graydi.us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</a:rPr>
              <a:t>Source:</a:t>
            </a:r>
            <a:r>
              <a:rPr lang="en-US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>
                <a:solidFill>
                  <a:srgbClr val="FFFFFF"/>
                </a:solidFill>
              </a:rPr>
              <a:t>internal</a:t>
            </a:r>
            <a:r>
              <a:rPr lang="en-US">
                <a:solidFill>
                  <a:srgbClr val="FFFFFF"/>
                </a:solidFill>
              </a:rPr>
              <a:t> FHSU data provided to GrayDI; </a:t>
            </a:r>
            <a:r>
              <a:rPr lang="en-US" u="sng">
                <a:solidFill>
                  <a:srgbClr val="FFFFFF"/>
                </a:solidFill>
              </a:rPr>
              <a:t>external</a:t>
            </a:r>
            <a:r>
              <a:rPr lang="en-US">
                <a:solidFill>
                  <a:srgbClr val="FFFFFF"/>
                </a:solidFill>
              </a:rPr>
              <a:t> benchmark data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</a:rPr>
              <a:t>Who has access:</a:t>
            </a:r>
            <a:r>
              <a:rPr lang="en-US" i="1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50 FHSU licenses; Deans/Chairs/Directors</a:t>
            </a:r>
            <a:endParaRPr lang="en-US" i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</a:rPr>
              <a:t>Data/Information you’ll find:</a:t>
            </a:r>
            <a:r>
              <a:rPr lang="en-US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Aggregate &amp; /SCH Economics at a program and course level; course/section metrics; external benchmarks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</a:rPr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*Identification of high/low margin programs/courses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*Trends of SCH production over time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*Identification of department production across student’s programs of study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1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F52BF4-0A3F-6321-A5A1-EADA4C4E3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8" name="Rectangle 106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3202F-1801-1C9C-1B28-20F10C8228B8}"/>
              </a:ext>
            </a:extLst>
          </p:cNvPr>
          <p:cNvSpPr txBox="1"/>
          <p:nvPr/>
        </p:nvSpPr>
        <p:spPr>
          <a:xfrm>
            <a:off x="7080148" y="793361"/>
            <a:ext cx="4391024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Gray Decision Intelligence Markets Tool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A2C96D-B56F-FC2A-3D20-DBEEE04F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" b="2"/>
          <a:stretch>
            <a:fillRect/>
          </a:stretch>
        </p:blipFill>
        <p:spPr bwMode="auto">
          <a:xfrm>
            <a:off x="761018" y="1463630"/>
            <a:ext cx="5334982" cy="4742564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B206AF-B450-9239-E9F1-AE3AB0BCE231}"/>
              </a:ext>
            </a:extLst>
          </p:cNvPr>
          <p:cNvSpPr txBox="1"/>
          <p:nvPr/>
        </p:nvSpPr>
        <p:spPr>
          <a:xfrm>
            <a:off x="6915151" y="1804219"/>
            <a:ext cx="5121684" cy="5053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GrayDI.us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Source:</a:t>
            </a: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>
                <a:solidFill>
                  <a:schemeClr val="bg1">
                    <a:alpha val="80000"/>
                  </a:schemeClr>
                </a:solidFill>
              </a:rPr>
              <a:t>External</a:t>
            </a: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 data aggregated by GrayDI to determine program attractiveness; Google, IPEDS, National Student Clearninghouse, BLS, Job Postings Data, ACS, GrayDI proprietary data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Who has access:</a:t>
            </a:r>
            <a:r>
              <a:rPr lang="en-US" sz="1600" i="1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50 FHSU licenses; Deans/Chairs/Directors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Data/Information you’ll find:</a:t>
            </a: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Enrollment/Completions data; Employment projections, Placement of Graduates, Program Delivery benchmarks (cost); Wages of program graduates</a:t>
            </a:r>
            <a:endParaRPr lang="en-US" sz="1600">
              <a:solidFill>
                <a:schemeClr val="bg1">
                  <a:alpha val="80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*Competitive analysis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*Start/Stop/Grow program opportunities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*Alumni analysis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4E375-FB1E-8780-D826-9DB471451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53" y="348201"/>
            <a:ext cx="2551474" cy="977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8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CA4010-A1E5-BEE8-FAF0-C8414A9E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8" name="Rectangle 106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F0A901-E05A-3AC1-C0BB-B88E1261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8" b="15869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angle 106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3CD63-5CEE-AE39-5CA2-C01FE9FC987A}"/>
              </a:ext>
            </a:extLst>
          </p:cNvPr>
          <p:cNvSpPr txBox="1"/>
          <p:nvPr/>
        </p:nvSpPr>
        <p:spPr>
          <a:xfrm>
            <a:off x="1028474" y="170027"/>
            <a:ext cx="5233404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Career Services First Destination Survey (FDS)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DF8DB-84C9-B042-3FB0-F8B2699BDB88}"/>
              </a:ext>
            </a:extLst>
          </p:cNvPr>
          <p:cNvSpPr txBox="1"/>
          <p:nvPr/>
        </p:nvSpPr>
        <p:spPr>
          <a:xfrm>
            <a:off x="87430" y="1856685"/>
            <a:ext cx="6361496" cy="52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Tableau Cloud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Source: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/>
              <a:t>internal</a:t>
            </a:r>
            <a:r>
              <a:rPr lang="en-US" sz="1600"/>
              <a:t> results from Career Services first destination survey conducted on domestic undergraduate students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Who has access:</a:t>
            </a:r>
            <a:r>
              <a:rPr lang="en-US" sz="1600" i="1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Deans/Chairs/Directors</a:t>
            </a:r>
            <a:endParaRPr lang="en-US" sz="1600" i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Data/Information you’ll find: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Student provided graduation outcomes, identified employers, wages, post-graduation location, program of study, origin location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*Student origin to destination by program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*Wage/employer/location by program of study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*Job function &amp; industry identified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B6E180-594B-9913-C889-BC9EFF182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" y="0"/>
            <a:ext cx="1108818" cy="11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DD430-3B28-86D5-C47D-592600187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8" name="Rectangle 1067">
            <a:extLst>
              <a:ext uri="{FF2B5EF4-FFF2-40B4-BE49-F238E27FC236}">
                <a16:creationId xmlns:a16="http://schemas.microsoft.com/office/drawing/2014/main" id="{2C4577F2-A7ED-047D-ABA3-42B5AC0BC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996BFCDA-9E0A-AFCC-C26F-F4BAE7941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8A488-F2B6-0329-A89B-83FE9C023AA5}"/>
              </a:ext>
            </a:extLst>
          </p:cNvPr>
          <p:cNvSpPr txBox="1"/>
          <p:nvPr/>
        </p:nvSpPr>
        <p:spPr>
          <a:xfrm>
            <a:off x="1028474" y="170027"/>
            <a:ext cx="5233404" cy="949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Why does it all matter?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47A7D0-E880-A0AC-EBD3-4C8ABF534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" y="0"/>
            <a:ext cx="1108818" cy="11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691A-BBA5-3CF1-EC7D-5F3347B8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4000" b="1">
                <a:latin typeface="Avenir Next LT Pro" panose="020B0504020202020204" pitchFamily="34" charset="0"/>
              </a:rPr>
              <a:t>What are the things you should be </a:t>
            </a:r>
            <a:r>
              <a:rPr lang="en-US" sz="4000" b="1" u="sng">
                <a:latin typeface="Avenir Next LT Pro" panose="020B0504020202020204" pitchFamily="34" charset="0"/>
              </a:rPr>
              <a:t>able to do</a:t>
            </a:r>
            <a:r>
              <a:rPr lang="en-US" sz="4000" b="1">
                <a:latin typeface="Avenir Next LT Pro" panose="020B0504020202020204" pitchFamily="34" charset="0"/>
              </a:rPr>
              <a:t> after today’s discussion?</a:t>
            </a:r>
            <a:endParaRPr lang="en-US" sz="4000" b="1" u="sng">
              <a:latin typeface="Avenir Next LT Pro" panose="020B0504020202020204" pitchFamily="34" charset="0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438336-C84D-663F-181F-088875DC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37" y="1695372"/>
            <a:ext cx="11065162" cy="516262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 u="sng">
                <a:latin typeface="Calibri"/>
                <a:ea typeface="Calibri"/>
                <a:cs typeface="Times New Roman"/>
              </a:rPr>
              <a:t>Identify</a:t>
            </a:r>
            <a:r>
              <a:rPr lang="en-US" sz="3200">
                <a:latin typeface="Calibri"/>
                <a:ea typeface="Calibri"/>
                <a:cs typeface="Times New Roman"/>
              </a:rPr>
              <a:t> and </a:t>
            </a:r>
            <a:r>
              <a:rPr lang="en-US" sz="3200" u="sng">
                <a:latin typeface="Calibri"/>
                <a:ea typeface="Calibri"/>
                <a:cs typeface="Times New Roman"/>
              </a:rPr>
              <a:t>locate</a:t>
            </a:r>
            <a:r>
              <a:rPr lang="en-US" sz="3200">
                <a:latin typeface="Calibri"/>
                <a:ea typeface="Calibri"/>
                <a:cs typeface="Times New Roman"/>
              </a:rPr>
              <a:t> a variety of </a:t>
            </a:r>
            <a:r>
              <a:rPr lang="en-US" sz="3200" u="sng">
                <a:latin typeface="Calibri"/>
                <a:ea typeface="Calibri"/>
                <a:cs typeface="Times New Roman"/>
              </a:rPr>
              <a:t>internal and external data tools</a:t>
            </a:r>
            <a:r>
              <a:rPr lang="en-US" sz="3200">
                <a:latin typeface="Calibri"/>
                <a:ea typeface="Calibri"/>
                <a:cs typeface="Times New Roman"/>
              </a:rPr>
              <a:t> that could support your work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>
                <a:latin typeface="Calibri"/>
                <a:ea typeface="Calibri"/>
                <a:cs typeface="Times New Roman"/>
              </a:rPr>
              <a:t>Gain a general understanding of the </a:t>
            </a:r>
            <a:r>
              <a:rPr lang="en-US" sz="3200" u="sng">
                <a:latin typeface="Calibri"/>
                <a:ea typeface="Calibri"/>
                <a:cs typeface="Times New Roman"/>
              </a:rPr>
              <a:t>sources</a:t>
            </a:r>
            <a:r>
              <a:rPr lang="en-US" sz="3200">
                <a:latin typeface="Calibri"/>
                <a:ea typeface="Calibri"/>
                <a:cs typeface="Times New Roman"/>
              </a:rPr>
              <a:t> behind these tools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>
                <a:latin typeface="Calibri"/>
                <a:ea typeface="Calibri"/>
                <a:cs typeface="Times New Roman"/>
              </a:rPr>
              <a:t>Determine whether you or someone in your unit has </a:t>
            </a:r>
            <a:r>
              <a:rPr lang="en-US" sz="3200" u="sng">
                <a:latin typeface="Calibri"/>
                <a:ea typeface="Calibri"/>
                <a:cs typeface="Times New Roman"/>
              </a:rPr>
              <a:t>access</a:t>
            </a:r>
            <a:r>
              <a:rPr lang="en-US" sz="3200">
                <a:latin typeface="Calibri"/>
                <a:ea typeface="Calibri"/>
                <a:cs typeface="Times New Roman"/>
              </a:rPr>
              <a:t> to these data tools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>
                <a:latin typeface="Calibri"/>
                <a:ea typeface="Calibri"/>
                <a:cs typeface="Times New Roman"/>
              </a:rPr>
              <a:t>Recognize some of the </a:t>
            </a:r>
            <a:r>
              <a:rPr lang="en-US" sz="3200" u="sng">
                <a:latin typeface="Calibri"/>
                <a:ea typeface="Calibri"/>
                <a:cs typeface="Times New Roman"/>
              </a:rPr>
              <a:t>datapoints</a:t>
            </a:r>
            <a:r>
              <a:rPr lang="en-US" sz="3200">
                <a:latin typeface="Calibri"/>
                <a:ea typeface="Calibri"/>
                <a:cs typeface="Times New Roman"/>
              </a:rPr>
              <a:t> and </a:t>
            </a:r>
            <a:r>
              <a:rPr lang="en-US" sz="3200" u="sng">
                <a:latin typeface="Calibri"/>
                <a:ea typeface="Calibri"/>
                <a:cs typeface="Times New Roman"/>
              </a:rPr>
              <a:t>information</a:t>
            </a:r>
            <a:r>
              <a:rPr lang="en-US" sz="3200">
                <a:latin typeface="Calibri"/>
                <a:ea typeface="Calibri"/>
                <a:cs typeface="Times New Roman"/>
              </a:rPr>
              <a:t> available in each data tool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200">
                <a:latin typeface="Calibri"/>
                <a:ea typeface="Calibri"/>
                <a:cs typeface="Times New Roman"/>
              </a:rPr>
              <a:t>Explore potential </a:t>
            </a:r>
            <a:r>
              <a:rPr lang="en-US" sz="3200" u="sng">
                <a:latin typeface="Calibri"/>
                <a:ea typeface="Calibri"/>
                <a:cs typeface="Times New Roman"/>
              </a:rPr>
              <a:t>use cases</a:t>
            </a:r>
            <a:r>
              <a:rPr lang="en-US" sz="3200">
                <a:latin typeface="Calibri"/>
                <a:ea typeface="Calibri"/>
                <a:cs typeface="Times New Roman"/>
              </a:rPr>
              <a:t> for these tools in your role</a:t>
            </a:r>
          </a:p>
          <a:p>
            <a:pPr marL="0" indent="0">
              <a:buNone/>
            </a:pPr>
            <a:endParaRPr lang="en-US" sz="3600" b="1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BA4C47-9425-CA35-07F4-DBA7A01AA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" y="85484"/>
            <a:ext cx="1108818" cy="11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BOR Academic Year Reporting Dashboard">
            <a:extLst>
              <a:ext uri="{FF2B5EF4-FFF2-40B4-BE49-F238E27FC236}">
                <a16:creationId xmlns:a16="http://schemas.microsoft.com/office/drawing/2014/main" id="{D21AE2C1-8F24-BD99-CF9D-B308642A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2" b="13228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A8840-7F2F-A492-54BC-2E6645E241DF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KBOR Academic Year Reporting Dashboard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07C8A-6E9D-2F7A-E13E-6AE77F898251}"/>
              </a:ext>
            </a:extLst>
          </p:cNvPr>
          <p:cNvSpPr txBox="1"/>
          <p:nvPr/>
        </p:nvSpPr>
        <p:spPr>
          <a:xfrm>
            <a:off x="371094" y="2718054"/>
            <a:ext cx="4584364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FHSU.edu/</a:t>
            </a:r>
            <a:r>
              <a:rPr lang="en-US" sz="1600" err="1"/>
              <a:t>ieqi</a:t>
            </a:r>
            <a:r>
              <a:rPr lang="en-US" sz="1600"/>
              <a:t>/dashboards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Source: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/>
              <a:t>internal</a:t>
            </a:r>
            <a:r>
              <a:rPr lang="en-US" sz="1600"/>
              <a:t> reporting FHSU provides to KBOR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Who has access:</a:t>
            </a:r>
            <a:r>
              <a:rPr lang="en-US" sz="1600" i="1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Open</a:t>
            </a:r>
            <a:endParaRPr lang="en-US" sz="1600" i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Data/Information you’ll find: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Headcount, student origin/financing/1</a:t>
            </a:r>
            <a:r>
              <a:rPr lang="en-US" sz="1600" baseline="30000"/>
              <a:t>st</a:t>
            </a:r>
            <a:r>
              <a:rPr lang="en-US" sz="1600"/>
              <a:t> Major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*Identify trends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*Understand the makeup of your college, dept, program, advisees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*Know where your students are coming from and their financial needs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0AC34F-0055-D5CD-5E20-287A90CB8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" y="169242"/>
            <a:ext cx="1108818" cy="1119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10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8B3AD-2BE0-7A94-7C5A-EB662E7A1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A8121A-4EC9-2725-E4E6-2CDA0D3D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 r="9090" b="-1"/>
          <a:stretch>
            <a:fillRect/>
          </a:stretch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0A8A7-07D8-1CDC-3D4B-89BA2C7CDC08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Course Dashboard</a:t>
            </a: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A01BE-9E75-A47C-18BD-89C44DFDA9EE}"/>
              </a:ext>
            </a:extLst>
          </p:cNvPr>
          <p:cNvSpPr txBox="1"/>
          <p:nvPr/>
        </p:nvSpPr>
        <p:spPr>
          <a:xfrm>
            <a:off x="371094" y="2718054"/>
            <a:ext cx="6629474" cy="3782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FHSU.edu/</a:t>
            </a:r>
            <a:r>
              <a:rPr lang="en-US" sz="1600" err="1">
                <a:solidFill>
                  <a:schemeClr val="bg1"/>
                </a:solidFill>
              </a:rPr>
              <a:t>ieqi</a:t>
            </a:r>
            <a:r>
              <a:rPr lang="en-US" sz="1600">
                <a:solidFill>
                  <a:schemeClr val="bg1"/>
                </a:solidFill>
              </a:rPr>
              <a:t>/dashboards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Source: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>
                <a:solidFill>
                  <a:schemeClr val="bg1"/>
                </a:solidFill>
              </a:rPr>
              <a:t>internal</a:t>
            </a:r>
            <a:r>
              <a:rPr lang="en-US" sz="1600">
                <a:solidFill>
                  <a:schemeClr val="bg1"/>
                </a:solidFill>
              </a:rPr>
              <a:t> reporting generated from course enrollments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Who has access:</a:t>
            </a:r>
            <a:r>
              <a:rPr lang="en-US" sz="1600" i="1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Open</a:t>
            </a:r>
            <a:endParaRPr lang="en-US" sz="16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Data/Information you’ll find: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Disaggregated course enrollment, SCH, and grade performance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*Trends in course enrollment delivery modality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*Student performance metrics over time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*College, Department, Course production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3EADD35-EE84-F8B3-79BB-A56E21BD6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6" y="169242"/>
            <a:ext cx="1108818" cy="1119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8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F9442C-BD2C-9482-2457-819A77DCB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BA29D0-A77A-BF00-40AC-0142539B5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r="8251"/>
          <a:stretch>
            <a:fillRect/>
          </a:stretch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2" name="Rectangle 107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B4851-6F27-431E-6956-914E82FC4289}"/>
              </a:ext>
            </a:extLst>
          </p:cNvPr>
          <p:cNvSpPr txBox="1"/>
          <p:nvPr/>
        </p:nvSpPr>
        <p:spPr>
          <a:xfrm>
            <a:off x="8395868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Fall Census (20th Day) Dashboard</a:t>
            </a:r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B21C1-8427-F342-E522-428ED114B09C}"/>
              </a:ext>
            </a:extLst>
          </p:cNvPr>
          <p:cNvSpPr txBox="1"/>
          <p:nvPr/>
        </p:nvSpPr>
        <p:spPr>
          <a:xfrm>
            <a:off x="7536143" y="2452624"/>
            <a:ext cx="4440916" cy="41398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FHSU.edu/</a:t>
            </a:r>
            <a:r>
              <a:rPr lang="en-US" sz="1600" err="1">
                <a:solidFill>
                  <a:schemeClr val="bg1"/>
                </a:solidFill>
              </a:rPr>
              <a:t>ieqi</a:t>
            </a:r>
            <a:r>
              <a:rPr lang="en-US" sz="1600">
                <a:solidFill>
                  <a:schemeClr val="bg1"/>
                </a:solidFill>
              </a:rPr>
              <a:t>/dashboards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Source: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>
                <a:solidFill>
                  <a:schemeClr val="bg1"/>
                </a:solidFill>
              </a:rPr>
              <a:t>internal</a:t>
            </a:r>
            <a:r>
              <a:rPr lang="en-US" sz="1600">
                <a:solidFill>
                  <a:schemeClr val="bg1"/>
                </a:solidFill>
              </a:rPr>
              <a:t> reporting FHSU provides to KBOR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Who has access:</a:t>
            </a:r>
            <a:r>
              <a:rPr lang="en-US" sz="1600" i="1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Open</a:t>
            </a:r>
            <a:endParaRPr lang="en-US" sz="16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Data/Information you’ll find: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Fall “20</a:t>
            </a:r>
            <a:r>
              <a:rPr lang="en-US" sz="1600" baseline="30000">
                <a:solidFill>
                  <a:schemeClr val="bg1"/>
                </a:solidFill>
              </a:rPr>
              <a:t>th</a:t>
            </a:r>
            <a:r>
              <a:rPr lang="en-US" sz="1600">
                <a:solidFill>
                  <a:schemeClr val="bg1"/>
                </a:solidFill>
              </a:rPr>
              <a:t> Day” enrollments by Degree level and Load Status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</a:rPr>
              <a:t>Potential use cases:</a:t>
            </a:r>
            <a:endParaRPr lang="en-US" sz="16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*Enrollments by College, Department, &amp; Degree Level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*Identify changes in enrollment behaviors by student type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/>
                </a:solidFill>
              </a:rPr>
              <a:t>*Monitor demographical shifts in enrollments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6FB2DD3-8A91-1B92-8A1A-9262EA127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188" y="108091"/>
            <a:ext cx="1108818" cy="1119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927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E9B78-4BA8-9AA5-1AF4-B3394721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DD285-304F-888D-891C-D28F05CF26B0}"/>
              </a:ext>
            </a:extLst>
          </p:cNvPr>
          <p:cNvSpPr txBox="1"/>
          <p:nvPr/>
        </p:nvSpPr>
        <p:spPr>
          <a:xfrm>
            <a:off x="6371303" y="1479942"/>
            <a:ext cx="5001546" cy="14852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Program Review Dashboard: </a:t>
            </a:r>
            <a:r>
              <a:rPr lang="en-US" sz="37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Fall Census Headcounts and AY Completions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5040A0-3965-C1EB-90F2-BC14A989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11544" b="-2"/>
          <a:stretch>
            <a:fillRect/>
          </a:stretch>
        </p:blipFill>
        <p:spPr bwMode="auto">
          <a:xfrm>
            <a:off x="31034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C1A263C-2E55-2D8C-5477-59769534FAA8}"/>
              </a:ext>
            </a:extLst>
          </p:cNvPr>
          <p:cNvSpPr txBox="1"/>
          <p:nvPr/>
        </p:nvSpPr>
        <p:spPr>
          <a:xfrm>
            <a:off x="6249059" y="2965192"/>
            <a:ext cx="5911907" cy="3892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FHSU.edu/</a:t>
            </a:r>
            <a:r>
              <a:rPr lang="en-US" sz="1600" err="1">
                <a:solidFill>
                  <a:schemeClr val="bg1">
                    <a:alpha val="80000"/>
                  </a:schemeClr>
                </a:solidFill>
              </a:rPr>
              <a:t>ieqi</a:t>
            </a: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/dashboards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Source:</a:t>
            </a: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>
                <a:solidFill>
                  <a:schemeClr val="bg1">
                    <a:alpha val="80000"/>
                  </a:schemeClr>
                </a:solidFill>
              </a:rPr>
              <a:t>internal</a:t>
            </a: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 reporting FHSU provides to KBOR/IPEDS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Who has access:</a:t>
            </a:r>
            <a:r>
              <a:rPr lang="en-US" sz="1600" i="1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Open</a:t>
            </a:r>
            <a:endParaRPr lang="en-US" sz="1600" i="1">
              <a:solidFill>
                <a:schemeClr val="bg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Data/Information you’ll find:</a:t>
            </a: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Historical Enrollment and Completions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*Address Program Review questions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*Know what credentials graduates are completing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bg1">
                    <a:alpha val="80000"/>
                  </a:schemeClr>
                </a:solidFill>
              </a:rPr>
              <a:t>*First time student enrollments and trends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D1D4FC-507E-DD6D-5291-86AA7D857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440" y="179979"/>
            <a:ext cx="1108818" cy="1119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60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8BB0FD-A596-7BE7-34F0-D70C33E57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0F3B3-0E9C-4B49-7590-086B8DDCAE71}"/>
              </a:ext>
            </a:extLst>
          </p:cNvPr>
          <p:cNvSpPr txBox="1"/>
          <p:nvPr/>
        </p:nvSpPr>
        <p:spPr>
          <a:xfrm>
            <a:off x="1219201" y="64547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accent4">
                    <a:lumMod val="75000"/>
                  </a:schemeClr>
                </a:solidFill>
              </a:rPr>
              <a:t>Program Review Dashboard: </a:t>
            </a:r>
            <a:r>
              <a:rPr lang="en-US" sz="4400">
                <a:solidFill>
                  <a:schemeClr val="accent4">
                    <a:lumMod val="75000"/>
                  </a:schemeClr>
                </a:solidFill>
              </a:rPr>
              <a:t>Retention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FDA54-523E-738B-2813-AF83B97DF85D}"/>
              </a:ext>
            </a:extLst>
          </p:cNvPr>
          <p:cNvSpPr txBox="1"/>
          <p:nvPr/>
        </p:nvSpPr>
        <p:spPr>
          <a:xfrm>
            <a:off x="0" y="2333296"/>
            <a:ext cx="6226167" cy="4439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FHSU.edu/</a:t>
            </a:r>
            <a:r>
              <a:rPr lang="en-US" sz="1600" err="1"/>
              <a:t>ieqi</a:t>
            </a:r>
            <a:r>
              <a:rPr lang="en-US" sz="1600"/>
              <a:t>/dashboards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Source: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/>
              <a:t>internal</a:t>
            </a:r>
            <a:r>
              <a:rPr lang="en-US" sz="1600"/>
              <a:t> reporting FHSU provides to KBOR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Who has access:</a:t>
            </a:r>
            <a:r>
              <a:rPr lang="en-US" sz="1600" i="1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Open</a:t>
            </a:r>
            <a:endParaRPr lang="en-US" sz="1600" i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Data/Information you’ll find: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Retention # &amp; % of First Time Entering &amp; First Time Transfer students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*Determine rates and trends in persistence and retention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*Identify student cohorts, demographics, programs where rates are high/low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*Target groups for intervention strategies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7442CC-52DA-7947-EDEC-7FBAB059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r="265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D6D461-8884-27E3-294C-E293AA110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" y="85484"/>
            <a:ext cx="1108818" cy="11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49F61-B8D2-0E23-CD6D-79E7EC553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ACE7572A-1FD0-46D7-8CF6-E73481B64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67A8B7-C669-182A-3881-AF258060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r="84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9EC106A2-20CE-9167-37EF-0470E509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C7F28-8BFE-44BB-D9E7-87BDD10249E9}"/>
              </a:ext>
            </a:extLst>
          </p:cNvPr>
          <p:cNvSpPr txBox="1"/>
          <p:nvPr/>
        </p:nvSpPr>
        <p:spPr>
          <a:xfrm>
            <a:off x="144726" y="1161288"/>
            <a:ext cx="3664512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Kansas Higher Education Statistics (KHEStats)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0A2DC457-3AC2-8384-F8C2-5502A1D3E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A414D828-45F4-C524-C9A6-C890600A9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7029D-51EB-EADB-ECDD-AEFD16A2EB4E}"/>
              </a:ext>
            </a:extLst>
          </p:cNvPr>
          <p:cNvSpPr txBox="1"/>
          <p:nvPr/>
        </p:nvSpPr>
        <p:spPr>
          <a:xfrm>
            <a:off x="184530" y="2727678"/>
            <a:ext cx="5724906" cy="39610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Kansasregents.gov/data/system_data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Source: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/>
              <a:t>internal</a:t>
            </a:r>
            <a:r>
              <a:rPr lang="en-US" sz="1600"/>
              <a:t> reporting from KBOR schools provided to KBOR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Who has access:</a:t>
            </a:r>
            <a:r>
              <a:rPr lang="en-US" sz="1600" i="1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Open</a:t>
            </a:r>
            <a:endParaRPr lang="en-US" sz="1600" i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Data/Information you’ll find: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Comparison data for aggregated/disaggregated KBOR institutions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*Comparison of student outcomes from other regent schools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*Makeup of other regent schools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*Tuition &amp; Financial comparisons students (&amp; their parents) can use to evaluate institutions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E16F5D-47F3-17AF-2DF3-5F47DE446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" y="169242"/>
            <a:ext cx="1108818" cy="1119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73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5CB49-ED05-5050-A57B-2D1E1BF9C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792E2-A764-6551-532C-21291C25037F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Kansas DegreeStats</a:t>
            </a:r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9F08B-45E7-81DB-E99E-3682B3B3CB89}"/>
              </a:ext>
            </a:extLst>
          </p:cNvPr>
          <p:cNvSpPr txBox="1"/>
          <p:nvPr/>
        </p:nvSpPr>
        <p:spPr>
          <a:xfrm>
            <a:off x="87363" y="2330505"/>
            <a:ext cx="5524165" cy="4407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Where is it located: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Degreestats.kansasregents.gov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Source: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/>
              <a:t>internal</a:t>
            </a:r>
            <a:r>
              <a:rPr lang="en-US" sz="1600"/>
              <a:t> reporting from KBOR schools provided to KBOR &amp; Labor Wage Records from Kansas and Missouri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Who has access:</a:t>
            </a:r>
            <a:r>
              <a:rPr lang="en-US" sz="1600" i="1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Open</a:t>
            </a:r>
            <a:endParaRPr lang="en-US" sz="1600" i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Data/Information you’ll find: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Annual Cost of Degree, Annual Source of Investment, Wage Information, &amp; Total Loan or Degree Investment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Potential use cases: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*Comparison of student outcomes from other regent schools at a program level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*Determining program graduates remaining in KS/MO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/>
              <a:t>*Tuition &amp; Financial comparisons across institutions at a program level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D98BB0-9FF1-3FC5-9685-1D26485D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r="11575" b="2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E81D7FB-1F3B-ED75-D415-EA53B3185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7" y="0"/>
            <a:ext cx="1108818" cy="11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CAC8C8"/>
      </a:lt2>
      <a:accent1>
        <a:srgbClr val="4472C4"/>
      </a:accent1>
      <a:accent2>
        <a:srgbClr val="ED7D31"/>
      </a:accent2>
      <a:accent3>
        <a:srgbClr val="646569"/>
      </a:accent3>
      <a:accent4>
        <a:srgbClr val="F7A9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451d6b-501c-491b-9894-4a0542d21eb8">
      <Terms xmlns="http://schemas.microsoft.com/office/infopath/2007/PartnerControls"/>
    </lcf76f155ced4ddcb4097134ff3c332f>
    <TaxCatchAll xmlns="02be0ed1-8d94-4879-94bd-b2612a2d41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938EE8639E745BF7E8D4A43E974D3" ma:contentTypeVersion="11" ma:contentTypeDescription="Create a new document." ma:contentTypeScope="" ma:versionID="572cf0533db93856619ad198931fce69">
  <xsd:schema xmlns:xsd="http://www.w3.org/2001/XMLSchema" xmlns:xs="http://www.w3.org/2001/XMLSchema" xmlns:p="http://schemas.microsoft.com/office/2006/metadata/properties" xmlns:ns2="7b451d6b-501c-491b-9894-4a0542d21eb8" xmlns:ns3="02be0ed1-8d94-4879-94bd-b2612a2d41cf" targetNamespace="http://schemas.microsoft.com/office/2006/metadata/properties" ma:root="true" ma:fieldsID="57e9047c651ab277f8b3fc4cf7b9328e" ns2:_="" ns3:_="">
    <xsd:import namespace="7b451d6b-501c-491b-9894-4a0542d21eb8"/>
    <xsd:import namespace="02be0ed1-8d94-4879-94bd-b2612a2d4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51d6b-501c-491b-9894-4a0542d21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94ec205-e531-4273-b5c1-c60c5be21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e0ed1-8d94-4879-94bd-b2612a2d41c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8aa882-0e8d-42e9-b83d-20f98920f314}" ma:internalName="TaxCatchAll" ma:showField="CatchAllData" ma:web="02be0ed1-8d94-4879-94bd-b2612a2d4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F897A-8F34-45F2-8834-A14C0F8CF1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9018AF-79F7-449B-A9AA-CF2FEF4BC004}">
  <ds:schemaRefs>
    <ds:schemaRef ds:uri="02be0ed1-8d94-4879-94bd-b2612a2d41cf"/>
    <ds:schemaRef ds:uri="7b451d6b-501c-491b-9894-4a0542d21e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2D5D16-514B-4E47-AE38-7C4DC64AE0CB}">
  <ds:schemaRefs>
    <ds:schemaRef ds:uri="02be0ed1-8d94-4879-94bd-b2612a2d41cf"/>
    <ds:schemaRef ds:uri="7b451d6b-501c-491b-9894-4a0542d21e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946</Words>
  <Application>Microsoft Office PowerPoint</Application>
  <PresentationFormat>Widescreen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Office Theme</vt:lpstr>
      <vt:lpstr>FHSU Engagement Series  University Data Resources</vt:lpstr>
      <vt:lpstr>What are the things you should be able to do after today’s discussion?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&amp; Continuing Education at FHSU</dc:title>
  <dc:creator>Jeni McRay</dc:creator>
  <cp:lastModifiedBy>Shelly Gasper</cp:lastModifiedBy>
  <cp:revision>2</cp:revision>
  <cp:lastPrinted>2024-09-24T19:46:55Z</cp:lastPrinted>
  <dcterms:created xsi:type="dcterms:W3CDTF">2022-11-10T19:17:17Z</dcterms:created>
  <dcterms:modified xsi:type="dcterms:W3CDTF">2026-03-12T16:26:59Z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0x010100C74938EE8639E745BF7E8D4A43E974D3</vt:lpwstr>
  </property>
</Properties>
</file>