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firstSlideNum="0" showSpecialPlsOnTitleSld="0" strictFirstAndLastChars="0" saveSubsetFonts="1" autoCompressPictures="0">
  <p:sldMasterIdLst>
    <p:sldMasterId id="2147483685" r:id="rId1"/>
  </p:sldMasterIdLst>
  <p:notesMasterIdLst>
    <p:notesMasterId r:id="rId28"/>
  </p:notesMasterIdLst>
  <p:handoutMasterIdLst>
    <p:handoutMasterId r:id="rId29"/>
  </p:handoutMasterIdLst>
  <p:sldIdLst>
    <p:sldId id="256" r:id="rId2"/>
    <p:sldId id="257" r:id="rId3"/>
    <p:sldId id="258" r:id="rId4"/>
    <p:sldId id="259" r:id="rId5"/>
    <p:sldId id="260" r:id="rId6"/>
    <p:sldId id="278" r:id="rId7"/>
    <p:sldId id="264" r:id="rId8"/>
    <p:sldId id="265" r:id="rId9"/>
    <p:sldId id="261" r:id="rId10"/>
    <p:sldId id="283" r:id="rId11"/>
    <p:sldId id="279" r:id="rId12"/>
    <p:sldId id="262" r:id="rId13"/>
    <p:sldId id="275" r:id="rId14"/>
    <p:sldId id="281" r:id="rId15"/>
    <p:sldId id="282" r:id="rId16"/>
    <p:sldId id="266" r:id="rId17"/>
    <p:sldId id="269" r:id="rId18"/>
    <p:sldId id="267" r:id="rId19"/>
    <p:sldId id="268" r:id="rId20"/>
    <p:sldId id="270" r:id="rId21"/>
    <p:sldId id="276" r:id="rId22"/>
    <p:sldId id="274" r:id="rId23"/>
    <p:sldId id="271" r:id="rId24"/>
    <p:sldId id="277" r:id="rId25"/>
    <p:sldId id="272" r:id="rId26"/>
    <p:sldId id="273" r:id="rId27"/>
  </p:sldIdLst>
  <p:sldSz cx="9144000" cy="5143500" type="screen16x9"/>
  <p:notesSz cx="7010400" cy="9296400"/>
  <p:defaultTextStyle>
    <a:defPPr marR="0" algn="l" rtl="0">
      <a:lnSpc>
        <a:spcPct val="100000"/>
      </a:lnSpc>
      <a:spcBef>
        <a:spcPts val="0"/>
      </a:spcBef>
      <a:spcAft>
        <a:spcPts val="0"/>
      </a:spcAft>
    </a:defPPr>
    <a:lvl1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1pPr>
    <a:lvl2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2pPr>
    <a:lvl3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3pPr>
    <a:lvl4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4pPr>
    <a:lvl5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5pPr>
    <a:lvl6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6pPr>
    <a:lvl7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7pPr>
    <a:lvl8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8pPr>
    <a:lvl9pPr marR="0" algn="l" rtl="0">
      <a:lnSpc>
        <a:spcPct val="100000"/>
      </a:lnSpc>
      <a:spcBef>
        <a:spcPts val="0"/>
      </a:spcBef>
      <a:spcAft>
        <a:spcPts val="0"/>
      </a:spcAft>
      <a:buNone/>
      <a:defRPr sz="1400" b="0" i="0" u="none" strike="noStrike" cap="none" baseline="0">
        <a:solidFill>
          <a:srgbClr val="000000"/>
        </a:solidFill>
        <a:latin typeface="Arial"/>
        <a:ea typeface="Arial"/>
        <a:cs typeface="Arial"/>
        <a:sym typeface="Arial"/>
        <a:rtl val="0"/>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90651C3A-4460-11DB-9652-00E08161165F}"/>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39" d="100"/>
          <a:sy n="139" d="100"/>
        </p:scale>
        <p:origin x="804" y="126"/>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 Id="rId8" Type="http://schemas.openxmlformats.org/officeDocument/2006/relationships/slide" Target="slides/slide7.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38475" cy="46513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3970339" y="0"/>
            <a:ext cx="3038475" cy="465138"/>
          </a:xfrm>
          <a:prstGeom prst="rect">
            <a:avLst/>
          </a:prstGeom>
        </p:spPr>
        <p:txBody>
          <a:bodyPr vert="horz" lIns="91440" tIns="45720" rIns="91440" bIns="45720" rtlCol="0"/>
          <a:lstStyle>
            <a:lvl1pPr algn="r">
              <a:defRPr sz="1200"/>
            </a:lvl1pPr>
          </a:lstStyle>
          <a:p>
            <a:fld id="{CD60A83A-FE54-4A84-974A-700D149443ED}" type="datetimeFigureOut">
              <a:rPr lang="en-US" smtClean="0"/>
              <a:t>2/17/2025</a:t>
            </a:fld>
            <a:endParaRPr lang="en-US" dirty="0"/>
          </a:p>
        </p:txBody>
      </p:sp>
      <p:sp>
        <p:nvSpPr>
          <p:cNvPr id="4" name="Footer Placeholder 3"/>
          <p:cNvSpPr>
            <a:spLocks noGrp="1"/>
          </p:cNvSpPr>
          <p:nvPr>
            <p:ph type="ftr" sz="quarter" idx="2"/>
          </p:nvPr>
        </p:nvSpPr>
        <p:spPr>
          <a:xfrm>
            <a:off x="1" y="8829675"/>
            <a:ext cx="3038475" cy="465138"/>
          </a:xfrm>
          <a:prstGeom prst="rect">
            <a:avLst/>
          </a:prstGeom>
        </p:spPr>
        <p:txBody>
          <a:bodyPr vert="horz" lIns="91440" tIns="45720" rIns="91440" bIns="45720"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339" y="8829675"/>
            <a:ext cx="3038475" cy="465138"/>
          </a:xfrm>
          <a:prstGeom prst="rect">
            <a:avLst/>
          </a:prstGeom>
        </p:spPr>
        <p:txBody>
          <a:bodyPr vert="horz" lIns="91440" tIns="45720" rIns="91440" bIns="45720" rtlCol="0" anchor="b"/>
          <a:lstStyle>
            <a:lvl1pPr algn="r">
              <a:defRPr sz="1200"/>
            </a:lvl1pPr>
          </a:lstStyle>
          <a:p>
            <a:fld id="{6B2110E0-1FE8-48E6-94C6-9446212A1DB5}" type="slidenum">
              <a:rPr lang="en-US" smtClean="0"/>
              <a:t>‹#›</a:t>
            </a:fld>
            <a:endParaRPr lang="en-US" dirty="0"/>
          </a:p>
        </p:txBody>
      </p:sp>
    </p:spTree>
    <p:extLst>
      <p:ext uri="{BB962C8B-B14F-4D97-AF65-F5344CB8AC3E}">
        <p14:creationId xmlns:p14="http://schemas.microsoft.com/office/powerpoint/2010/main" val="3969720675"/>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1"/>
        <p:cNvGrpSpPr/>
        <p:nvPr/>
      </p:nvGrpSpPr>
      <p:grpSpPr>
        <a:xfrm>
          <a:off x="0" y="0"/>
          <a:ext cx="0" cy="0"/>
          <a:chOff x="0" y="0"/>
          <a:chExt cx="0" cy="0"/>
        </a:xfrm>
      </p:grpSpPr>
      <p:sp>
        <p:nvSpPr>
          <p:cNvPr id="2" name="Shape 2"/>
          <p:cNvSpPr>
            <a:spLocks noGrp="1" noRot="1" noChangeAspect="1"/>
          </p:cNvSpPr>
          <p:nvPr>
            <p:ph type="sldImg" idx="2"/>
          </p:nvPr>
        </p:nvSpPr>
        <p:spPr>
          <a:xfrm>
            <a:off x="406400" y="698500"/>
            <a:ext cx="6199188"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3" name="Shape 3"/>
          <p:cNvSpPr txBox="1">
            <a:spLocks noGrp="1"/>
          </p:cNvSpPr>
          <p:nvPr>
            <p:ph type="body" idx="1"/>
          </p:nvPr>
        </p:nvSpPr>
        <p:spPr>
          <a:xfrm>
            <a:off x="701043" y="4415791"/>
            <a:ext cx="5608319" cy="4183380"/>
          </a:xfrm>
          <a:prstGeom prst="rect">
            <a:avLst/>
          </a:prstGeom>
          <a:noFill/>
          <a:ln>
            <a:noFill/>
          </a:ln>
        </p:spPr>
        <p:txBody>
          <a:bodyPr lIns="93157" tIns="93157" rIns="93157" bIns="93157" anchor="t" anchorCtr="0"/>
          <a:lstStyle>
            <a:lvl1pPr>
              <a:spcBef>
                <a:spcPts val="0"/>
              </a:spcBef>
              <a:defRPr sz="1100"/>
            </a:lvl1pPr>
            <a:lvl2pPr>
              <a:spcBef>
                <a:spcPts val="0"/>
              </a:spcBef>
              <a:defRPr sz="1100"/>
            </a:lvl2pPr>
            <a:lvl3pPr>
              <a:spcBef>
                <a:spcPts val="0"/>
              </a:spcBef>
              <a:defRPr sz="1100"/>
            </a:lvl3pPr>
            <a:lvl4pPr>
              <a:spcBef>
                <a:spcPts val="0"/>
              </a:spcBef>
              <a:defRPr sz="1100"/>
            </a:lvl4pPr>
            <a:lvl5pPr>
              <a:spcBef>
                <a:spcPts val="0"/>
              </a:spcBef>
              <a:defRPr sz="1100"/>
            </a:lvl5pPr>
            <a:lvl6pPr>
              <a:spcBef>
                <a:spcPts val="0"/>
              </a:spcBef>
              <a:defRPr sz="1100"/>
            </a:lvl6pPr>
            <a:lvl7pPr>
              <a:spcBef>
                <a:spcPts val="0"/>
              </a:spcBef>
              <a:defRPr sz="1100"/>
            </a:lvl7pPr>
            <a:lvl8pPr>
              <a:spcBef>
                <a:spcPts val="0"/>
              </a:spcBef>
              <a:defRPr sz="1100"/>
            </a:lvl8pPr>
            <a:lvl9pPr>
              <a:spcBef>
                <a:spcPts val="0"/>
              </a:spcBef>
              <a:defRPr sz="1100"/>
            </a:lvl9pPr>
          </a:lstStyle>
          <a:p>
            <a:endParaRPr/>
          </a:p>
        </p:txBody>
      </p:sp>
    </p:spTree>
    <p:extLst>
      <p:ext uri="{BB962C8B-B14F-4D97-AF65-F5344CB8AC3E}">
        <p14:creationId xmlns:p14="http://schemas.microsoft.com/office/powerpoint/2010/main" val="4096036991"/>
      </p:ext>
    </p:extLst>
  </p:cSld>
  <p:clrMap bg1="lt1" tx1="dk1" bg2="dk2" tx2="lt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0"/>
        <p:cNvGrpSpPr/>
        <p:nvPr/>
      </p:nvGrpSpPr>
      <p:grpSpPr>
        <a:xfrm>
          <a:off x="0" y="0"/>
          <a:ext cx="0" cy="0"/>
          <a:chOff x="0" y="0"/>
          <a:chExt cx="0" cy="0"/>
        </a:xfrm>
      </p:grpSpPr>
      <p:sp>
        <p:nvSpPr>
          <p:cNvPr id="61" name="Shape 61"/>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62" name="Shape 62"/>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47152900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6"/>
        <p:cNvGrpSpPr/>
        <p:nvPr/>
      </p:nvGrpSpPr>
      <p:grpSpPr>
        <a:xfrm>
          <a:off x="0" y="0"/>
          <a:ext cx="0" cy="0"/>
          <a:chOff x="0" y="0"/>
          <a:chExt cx="0" cy="0"/>
        </a:xfrm>
      </p:grpSpPr>
      <p:sp>
        <p:nvSpPr>
          <p:cNvPr id="67" name="Shape 67"/>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68" name="Shape 68"/>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269562575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2"/>
        <p:cNvGrpSpPr/>
        <p:nvPr/>
      </p:nvGrpSpPr>
      <p:grpSpPr>
        <a:xfrm>
          <a:off x="0" y="0"/>
          <a:ext cx="0" cy="0"/>
          <a:chOff x="0" y="0"/>
          <a:chExt cx="0" cy="0"/>
        </a:xfrm>
      </p:grpSpPr>
      <p:sp>
        <p:nvSpPr>
          <p:cNvPr id="73" name="Shape 73"/>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74" name="Shape 74"/>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320412262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Shape 79"/>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80" name="Shape 80"/>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330241502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6"/>
        <p:cNvGrpSpPr/>
        <p:nvPr/>
      </p:nvGrpSpPr>
      <p:grpSpPr>
        <a:xfrm>
          <a:off x="0" y="0"/>
          <a:ext cx="0" cy="0"/>
          <a:chOff x="0" y="0"/>
          <a:chExt cx="0" cy="0"/>
        </a:xfrm>
      </p:grpSpPr>
      <p:sp>
        <p:nvSpPr>
          <p:cNvPr id="87" name="Shape 87"/>
          <p:cNvSpPr>
            <a:spLocks noGrp="1" noRot="1" noChangeAspect="1"/>
          </p:cNvSpPr>
          <p:nvPr>
            <p:ph type="sldImg" idx="2"/>
          </p:nvPr>
        </p:nvSpPr>
        <p:spPr>
          <a:xfrm>
            <a:off x="406400" y="698500"/>
            <a:ext cx="6199188"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88" name="Shape 88"/>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6284590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4"/>
        <p:cNvGrpSpPr/>
        <p:nvPr/>
      </p:nvGrpSpPr>
      <p:grpSpPr>
        <a:xfrm>
          <a:off x="0" y="0"/>
          <a:ext cx="0" cy="0"/>
          <a:chOff x="0" y="0"/>
          <a:chExt cx="0" cy="0"/>
        </a:xfrm>
      </p:grpSpPr>
      <p:sp>
        <p:nvSpPr>
          <p:cNvPr id="125" name="Shape 125"/>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26" name="Shape 126"/>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12993850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0"/>
        <p:cNvGrpSpPr/>
        <p:nvPr/>
      </p:nvGrpSpPr>
      <p:grpSpPr>
        <a:xfrm>
          <a:off x="0" y="0"/>
          <a:ext cx="0" cy="0"/>
          <a:chOff x="0" y="0"/>
          <a:chExt cx="0" cy="0"/>
        </a:xfrm>
      </p:grpSpPr>
      <p:sp>
        <p:nvSpPr>
          <p:cNvPr id="131" name="Shape 131"/>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32" name="Shape 132"/>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34746264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2"/>
        <p:cNvGrpSpPr/>
        <p:nvPr/>
      </p:nvGrpSpPr>
      <p:grpSpPr>
        <a:xfrm>
          <a:off x="0" y="0"/>
          <a:ext cx="0" cy="0"/>
          <a:chOff x="0" y="0"/>
          <a:chExt cx="0" cy="0"/>
        </a:xfrm>
      </p:grpSpPr>
      <p:sp>
        <p:nvSpPr>
          <p:cNvPr id="93" name="Shape 93"/>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94" name="Shape 94"/>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141377321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
        <p:cNvGrpSpPr/>
        <p:nvPr/>
      </p:nvGrpSpPr>
      <p:grpSpPr>
        <a:xfrm>
          <a:off x="0" y="0"/>
          <a:ext cx="0" cy="0"/>
          <a:chOff x="0" y="0"/>
          <a:chExt cx="0" cy="0"/>
        </a:xfrm>
      </p:grpSpPr>
      <p:sp>
        <p:nvSpPr>
          <p:cNvPr id="110" name="Shape 110"/>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11" name="Shape 111"/>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300086638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6"/>
        <p:cNvGrpSpPr/>
        <p:nvPr/>
      </p:nvGrpSpPr>
      <p:grpSpPr>
        <a:xfrm>
          <a:off x="0" y="0"/>
          <a:ext cx="0" cy="0"/>
          <a:chOff x="0" y="0"/>
          <a:chExt cx="0" cy="0"/>
        </a:xfrm>
      </p:grpSpPr>
      <p:sp>
        <p:nvSpPr>
          <p:cNvPr id="137" name="Shape 137"/>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38" name="Shape 138"/>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110422260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5"/>
        <p:cNvGrpSpPr/>
        <p:nvPr/>
      </p:nvGrpSpPr>
      <p:grpSpPr>
        <a:xfrm>
          <a:off x="0" y="0"/>
          <a:ext cx="0" cy="0"/>
          <a:chOff x="0" y="0"/>
          <a:chExt cx="0" cy="0"/>
        </a:xfrm>
      </p:grpSpPr>
      <p:sp>
        <p:nvSpPr>
          <p:cNvPr id="156" name="Shape 156"/>
          <p:cNvSpPr>
            <a:spLocks noGrp="1" noRot="1" noChangeAspect="1"/>
          </p:cNvSpPr>
          <p:nvPr>
            <p:ph type="sldImg" idx="2"/>
          </p:nvPr>
        </p:nvSpPr>
        <p:spPr>
          <a:xfrm>
            <a:off x="406400" y="698500"/>
            <a:ext cx="6199188"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57" name="Shape 157"/>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272943102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2"/>
        <p:cNvGrpSpPr/>
        <p:nvPr/>
      </p:nvGrpSpPr>
      <p:grpSpPr>
        <a:xfrm>
          <a:off x="0" y="0"/>
          <a:ext cx="0" cy="0"/>
          <a:chOff x="0" y="0"/>
          <a:chExt cx="0" cy="0"/>
        </a:xfrm>
      </p:grpSpPr>
      <p:sp>
        <p:nvSpPr>
          <p:cNvPr id="143" name="Shape 143"/>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44" name="Shape 144"/>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59786952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
        <p:cNvGrpSpPr/>
        <p:nvPr/>
      </p:nvGrpSpPr>
      <p:grpSpPr>
        <a:xfrm>
          <a:off x="0" y="0"/>
          <a:ext cx="0" cy="0"/>
          <a:chOff x="0" y="0"/>
          <a:chExt cx="0" cy="0"/>
        </a:xfrm>
      </p:grpSpPr>
      <p:sp>
        <p:nvSpPr>
          <p:cNvPr id="150" name="Shape 150"/>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51" name="Shape 151"/>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204551687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0"/>
        <p:cNvGrpSpPr/>
        <p:nvPr/>
      </p:nvGrpSpPr>
      <p:grpSpPr>
        <a:xfrm>
          <a:off x="0" y="0"/>
          <a:ext cx="0" cy="0"/>
          <a:chOff x="0" y="0"/>
          <a:chExt cx="0" cy="0"/>
        </a:xfrm>
      </p:grpSpPr>
      <p:sp>
        <p:nvSpPr>
          <p:cNvPr id="161" name="Shape 161"/>
          <p:cNvSpPr>
            <a:spLocks noGrp="1" noRot="1" noChangeAspect="1"/>
          </p:cNvSpPr>
          <p:nvPr>
            <p:ph type="sldImg" idx="2"/>
          </p:nvPr>
        </p:nvSpPr>
        <p:spPr>
          <a:xfrm>
            <a:off x="406400" y="698500"/>
            <a:ext cx="6199188"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62" name="Shape 162"/>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346734570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148643482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6"/>
        <p:cNvGrpSpPr/>
        <p:nvPr/>
      </p:nvGrpSpPr>
      <p:grpSpPr>
        <a:xfrm>
          <a:off x="0" y="0"/>
          <a:ext cx="0" cy="0"/>
          <a:chOff x="0" y="0"/>
          <a:chExt cx="0" cy="0"/>
        </a:xfrm>
      </p:grpSpPr>
      <p:sp>
        <p:nvSpPr>
          <p:cNvPr id="167" name="Shape 167"/>
          <p:cNvSpPr>
            <a:spLocks noGrp="1" noRot="1" noChangeAspect="1"/>
          </p:cNvSpPr>
          <p:nvPr>
            <p:ph type="sldImg" idx="2"/>
          </p:nvPr>
        </p:nvSpPr>
        <p:spPr>
          <a:xfrm>
            <a:off x="406400" y="698500"/>
            <a:ext cx="6197600"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68" name="Shape 168"/>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286061906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2"/>
        <p:cNvGrpSpPr/>
        <p:nvPr/>
      </p:nvGrpSpPr>
      <p:grpSpPr>
        <a:xfrm>
          <a:off x="0" y="0"/>
          <a:ext cx="0" cy="0"/>
          <a:chOff x="0" y="0"/>
          <a:chExt cx="0" cy="0"/>
        </a:xfrm>
      </p:grpSpPr>
      <p:sp>
        <p:nvSpPr>
          <p:cNvPr id="173" name="Shape 173"/>
          <p:cNvSpPr>
            <a:spLocks noGrp="1" noRot="1" noChangeAspect="1"/>
          </p:cNvSpPr>
          <p:nvPr>
            <p:ph type="sldImg" idx="2"/>
          </p:nvPr>
        </p:nvSpPr>
        <p:spPr>
          <a:xfrm>
            <a:off x="406400" y="698500"/>
            <a:ext cx="6199188"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74" name="Shape 174"/>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178742504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8"/>
        <p:cNvGrpSpPr/>
        <p:nvPr/>
      </p:nvGrpSpPr>
      <p:grpSpPr>
        <a:xfrm>
          <a:off x="0" y="0"/>
          <a:ext cx="0" cy="0"/>
          <a:chOff x="0" y="0"/>
          <a:chExt cx="0" cy="0"/>
        </a:xfrm>
      </p:grpSpPr>
      <p:sp>
        <p:nvSpPr>
          <p:cNvPr id="179" name="Shape 179"/>
          <p:cNvSpPr>
            <a:spLocks noGrp="1" noRot="1" noChangeAspect="1"/>
          </p:cNvSpPr>
          <p:nvPr>
            <p:ph type="sldImg" idx="2"/>
          </p:nvPr>
        </p:nvSpPr>
        <p:spPr>
          <a:xfrm>
            <a:off x="406400" y="698500"/>
            <a:ext cx="6199188" cy="3486150"/>
          </a:xfrm>
          <a:custGeom>
            <a:avLst/>
            <a:gdLst/>
            <a:ahLst/>
            <a:cxnLst/>
            <a:rect l="0" t="0" r="0" b="0"/>
            <a:pathLst>
              <a:path w="120000" h="120000" extrusionOk="0">
                <a:moveTo>
                  <a:pt x="0" y="0"/>
                </a:moveTo>
                <a:lnTo>
                  <a:pt x="120000" y="0"/>
                </a:lnTo>
                <a:lnTo>
                  <a:pt x="120000" y="120000"/>
                </a:lnTo>
                <a:lnTo>
                  <a:pt x="0" y="120000"/>
                </a:lnTo>
                <a:close/>
              </a:path>
            </a:pathLst>
          </a:custGeom>
          <a:noFill/>
          <a:ln w="9525" cap="flat">
            <a:solidFill>
              <a:srgbClr val="000000"/>
            </a:solidFill>
            <a:prstDash val="solid"/>
            <a:round/>
            <a:headEnd type="none" w="med" len="med"/>
            <a:tailEnd type="none" w="med" len="med"/>
          </a:ln>
        </p:spPr>
      </p:sp>
      <p:sp>
        <p:nvSpPr>
          <p:cNvPr id="180" name="Shape 180"/>
          <p:cNvSpPr txBox="1">
            <a:spLocks noGrp="1"/>
          </p:cNvSpPr>
          <p:nvPr>
            <p:ph type="body" idx="1"/>
          </p:nvPr>
        </p:nvSpPr>
        <p:spPr>
          <a:xfrm>
            <a:off x="701043" y="4415791"/>
            <a:ext cx="5608319" cy="4183380"/>
          </a:xfrm>
          <a:prstGeom prst="rect">
            <a:avLst/>
          </a:prstGeom>
        </p:spPr>
        <p:txBody>
          <a:bodyPr lIns="93157" tIns="93157" rIns="93157" bIns="93157" anchor="t" anchorCtr="0">
            <a:noAutofit/>
          </a:bodyPr>
          <a:lstStyle/>
          <a:p>
            <a:endParaRPr dirty="0"/>
          </a:p>
        </p:txBody>
      </p:sp>
    </p:spTree>
    <p:extLst>
      <p:ext uri="{BB962C8B-B14F-4D97-AF65-F5344CB8AC3E}">
        <p14:creationId xmlns:p14="http://schemas.microsoft.com/office/powerpoint/2010/main" val="277141226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2382" y="4800600"/>
            <a:ext cx="9141619" cy="3429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2" y="4750737"/>
            <a:ext cx="9141619" cy="480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22960" y="569214"/>
            <a:ext cx="7543800" cy="2674620"/>
          </a:xfrm>
        </p:spPr>
        <p:txBody>
          <a:bodyPr anchor="b">
            <a:normAutofit/>
          </a:bodyPr>
          <a:lstStyle>
            <a:lvl1pPr algn="l">
              <a:lnSpc>
                <a:spcPct val="85000"/>
              </a:lnSpc>
              <a:defRPr sz="6000" spc="-38"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825038" y="3341715"/>
            <a:ext cx="7543800" cy="857250"/>
          </a:xfrm>
        </p:spPr>
        <p:txBody>
          <a:bodyPr lIns="91440" rIns="91440">
            <a:normAutofit/>
          </a:bodyPr>
          <a:lstStyle>
            <a:lvl1pPr marL="0" indent="0" algn="l">
              <a:buNone/>
              <a:defRPr sz="1800" cap="all" spc="150" baseline="0">
                <a:solidFill>
                  <a:schemeClr val="tx2"/>
                </a:solidFill>
                <a:latin typeface="+mj-lt"/>
              </a:defRPr>
            </a:lvl1pPr>
            <a:lvl2pPr marL="342900" indent="0" algn="ctr">
              <a:buNone/>
              <a:defRPr sz="1800"/>
            </a:lvl2pPr>
            <a:lvl3pPr marL="685800" indent="0" algn="ctr">
              <a:buNone/>
              <a:defRPr sz="1800"/>
            </a:lvl3pPr>
            <a:lvl4pPr marL="1028700" indent="0" algn="ctr">
              <a:buNone/>
              <a:defRPr sz="1500"/>
            </a:lvl4pPr>
            <a:lvl5pPr marL="1371600" indent="0" algn="ctr">
              <a:buNone/>
              <a:defRPr sz="1500"/>
            </a:lvl5pPr>
            <a:lvl6pPr marL="1714500" indent="0" algn="ctr">
              <a:buNone/>
              <a:defRPr sz="1500"/>
            </a:lvl6pPr>
            <a:lvl7pPr marL="2057400" indent="0" algn="ctr">
              <a:buNone/>
              <a:defRPr sz="1500"/>
            </a:lvl7pPr>
            <a:lvl8pPr marL="2400300" indent="0" algn="ctr">
              <a:buNone/>
              <a:defRPr sz="1500"/>
            </a:lvl8pPr>
            <a:lvl9pPr marL="2743200" indent="0" algn="ctr">
              <a:buNone/>
              <a:defRPr sz="15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6CC6BA3-D724-48F2-B939-9024143F09F3}" type="slidenum">
              <a:rPr lang="en-US" smtClean="0"/>
              <a:t>‹#›</a:t>
            </a:fld>
            <a:endParaRPr lang="en-US" dirty="0"/>
          </a:p>
        </p:txBody>
      </p:sp>
      <p:cxnSp>
        <p:nvCxnSpPr>
          <p:cNvPr id="9" name="Straight Connector 8"/>
          <p:cNvCxnSpPr/>
          <p:nvPr/>
        </p:nvCxnSpPr>
        <p:spPr>
          <a:xfrm>
            <a:off x="905744" y="3257550"/>
            <a:ext cx="740664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24696510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277789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2382" y="4800600"/>
            <a:ext cx="9141619" cy="3429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2" y="4750737"/>
            <a:ext cx="9141619" cy="480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22960" y="569214"/>
            <a:ext cx="7543800" cy="2674620"/>
          </a:xfrm>
        </p:spPr>
        <p:txBody>
          <a:bodyPr anchor="b" anchorCtr="0">
            <a:normAutofit/>
          </a:bodyPr>
          <a:lstStyle>
            <a:lvl1pPr>
              <a:lnSpc>
                <a:spcPct val="85000"/>
              </a:lnSpc>
              <a:defRPr sz="6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822960" y="3339846"/>
            <a:ext cx="7543800" cy="857250"/>
          </a:xfrm>
        </p:spPr>
        <p:txBody>
          <a:bodyPr lIns="91440" rIns="91440" anchor="t" anchorCtr="0">
            <a:normAutofit/>
          </a:bodyPr>
          <a:lstStyle>
            <a:lvl1pPr marL="0" indent="0">
              <a:buNone/>
              <a:defRPr sz="1800" cap="all" spc="150" baseline="0">
                <a:solidFill>
                  <a:schemeClr val="tx2"/>
                </a:solidFill>
                <a:latin typeface="+mj-lt"/>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6CC6BA3-D724-48F2-B939-9024143F09F3}" type="slidenum">
              <a:rPr lang="en-US" smtClean="0"/>
              <a:t>‹#›</a:t>
            </a:fld>
            <a:endParaRPr lang="en-US" dirty="0"/>
          </a:p>
        </p:txBody>
      </p:sp>
      <p:cxnSp>
        <p:nvCxnSpPr>
          <p:cNvPr id="9" name="Straight Connector 8"/>
          <p:cNvCxnSpPr/>
          <p:nvPr/>
        </p:nvCxnSpPr>
        <p:spPr>
          <a:xfrm>
            <a:off x="905744" y="3257550"/>
            <a:ext cx="740664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6481797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822960" y="214953"/>
            <a:ext cx="7543800" cy="1088068"/>
          </a:xfrm>
        </p:spPr>
        <p:txBody>
          <a:bodyPr/>
          <a:lstStyle/>
          <a:p>
            <a:r>
              <a:rPr lang="en-US"/>
              <a:t>Click to edit Master title style</a:t>
            </a:r>
            <a:endParaRPr lang="en-US" dirty="0"/>
          </a:p>
        </p:txBody>
      </p:sp>
      <p:sp>
        <p:nvSpPr>
          <p:cNvPr id="3" name="Content Placeholder 2"/>
          <p:cNvSpPr>
            <a:spLocks noGrp="1"/>
          </p:cNvSpPr>
          <p:nvPr>
            <p:ph sz="half" idx="1"/>
          </p:nvPr>
        </p:nvSpPr>
        <p:spPr>
          <a:xfrm>
            <a:off x="822959" y="1384301"/>
            <a:ext cx="3703320" cy="301752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63440" y="1384301"/>
            <a:ext cx="3703320" cy="301752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14325676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822960" y="214953"/>
            <a:ext cx="7543800" cy="1088068"/>
          </a:xfrm>
        </p:spPr>
        <p:txBody>
          <a:bodyPr/>
          <a:lstStyle/>
          <a:p>
            <a:r>
              <a:rPr lang="en-US"/>
              <a:t>Click to edit Master title style</a:t>
            </a:r>
            <a:endParaRPr lang="en-US" dirty="0"/>
          </a:p>
        </p:txBody>
      </p:sp>
      <p:sp>
        <p:nvSpPr>
          <p:cNvPr id="3" name="Text Placeholder 2"/>
          <p:cNvSpPr>
            <a:spLocks noGrp="1"/>
          </p:cNvSpPr>
          <p:nvPr>
            <p:ph type="body" idx="1"/>
          </p:nvPr>
        </p:nvSpPr>
        <p:spPr>
          <a:xfrm>
            <a:off x="822960" y="1384539"/>
            <a:ext cx="3703320" cy="552212"/>
          </a:xfrm>
        </p:spPr>
        <p:txBody>
          <a:bodyPr lIns="91440" rIns="91440" anchor="ctr">
            <a:normAutofit/>
          </a:bodyPr>
          <a:lstStyle>
            <a:lvl1pPr marL="0" indent="0">
              <a:buNone/>
              <a:defRPr sz="1500" b="0" cap="all" baseline="0">
                <a:solidFill>
                  <a:schemeClr val="tx2"/>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p:cNvSpPr>
            <a:spLocks noGrp="1"/>
          </p:cNvSpPr>
          <p:nvPr>
            <p:ph sz="half" idx="2"/>
          </p:nvPr>
        </p:nvSpPr>
        <p:spPr>
          <a:xfrm>
            <a:off x="822960" y="1936751"/>
            <a:ext cx="3703320" cy="25336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63440" y="1384539"/>
            <a:ext cx="3703320" cy="552212"/>
          </a:xfrm>
        </p:spPr>
        <p:txBody>
          <a:bodyPr lIns="91440" rIns="91440" anchor="ctr">
            <a:normAutofit/>
          </a:bodyPr>
          <a:lstStyle>
            <a:lvl1pPr marL="0" indent="0">
              <a:buNone/>
              <a:defRPr sz="1500" b="0" cap="all" baseline="0">
                <a:solidFill>
                  <a:schemeClr val="tx2"/>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p:cNvSpPr>
            <a:spLocks noGrp="1"/>
          </p:cNvSpPr>
          <p:nvPr>
            <p:ph sz="quarter" idx="4"/>
          </p:nvPr>
        </p:nvSpPr>
        <p:spPr>
          <a:xfrm>
            <a:off x="4663440" y="1936751"/>
            <a:ext cx="3703320" cy="25336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379498525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334705715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2382" y="4800600"/>
            <a:ext cx="9141619" cy="3429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2" y="4750737"/>
            <a:ext cx="9141619" cy="480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405397206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3" y="0"/>
            <a:ext cx="3038093" cy="51435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3030053" y="0"/>
            <a:ext cx="48006" cy="51435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342900" y="445769"/>
            <a:ext cx="2400300" cy="1714500"/>
          </a:xfrm>
        </p:spPr>
        <p:txBody>
          <a:bodyPr anchor="b">
            <a:normAutofit/>
          </a:bodyPr>
          <a:lstStyle>
            <a:lvl1pPr>
              <a:defRPr sz="27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3600450" y="548640"/>
            <a:ext cx="4869180" cy="39433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342900" y="2194560"/>
            <a:ext cx="2400300" cy="2534343"/>
          </a:xfrm>
        </p:spPr>
        <p:txBody>
          <a:bodyPr lIns="91440" rIns="91440">
            <a:normAutofit/>
          </a:bodyPr>
          <a:lstStyle>
            <a:lvl1pPr marL="0" indent="0">
              <a:buNone/>
              <a:defRPr sz="1125">
                <a:solidFill>
                  <a:srgbClr val="FFFFFF"/>
                </a:solidFill>
              </a:defRPr>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
        <p:nvSpPr>
          <p:cNvPr id="5" name="Date Placeholder 4"/>
          <p:cNvSpPr>
            <a:spLocks noGrp="1"/>
          </p:cNvSpPr>
          <p:nvPr>
            <p:ph type="dt" sz="half" idx="10"/>
          </p:nvPr>
        </p:nvSpPr>
        <p:spPr>
          <a:xfrm>
            <a:off x="349134" y="4844839"/>
            <a:ext cx="1963883" cy="273844"/>
          </a:xfrm>
        </p:spPr>
        <p:txBody>
          <a:bodyPr/>
          <a:lstStyle>
            <a:lvl1pPr algn="l">
              <a:defRPr/>
            </a:lvl1pPr>
          </a:lstStyle>
          <a:p>
            <a:fld id="{3C960398-C605-4604-8E7F-5159E6D95521}" type="datetimeFigureOut">
              <a:rPr lang="en-US" smtClean="0"/>
              <a:t>2/17/2025</a:t>
            </a:fld>
            <a:endParaRPr lang="en-US" dirty="0"/>
          </a:p>
        </p:txBody>
      </p:sp>
      <p:sp>
        <p:nvSpPr>
          <p:cNvPr id="6" name="Footer Placeholder 5"/>
          <p:cNvSpPr>
            <a:spLocks noGrp="1"/>
          </p:cNvSpPr>
          <p:nvPr>
            <p:ph type="ftr" sz="quarter" idx="11"/>
          </p:nvPr>
        </p:nvSpPr>
        <p:spPr>
          <a:xfrm>
            <a:off x="3600450" y="4844839"/>
            <a:ext cx="3486150" cy="273844"/>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46CC6BA3-D724-48F2-B939-9024143F09F3}" type="slidenum">
              <a:rPr lang="en-US" smtClean="0"/>
              <a:t>‹#›</a:t>
            </a:fld>
            <a:endParaRPr lang="en-US" dirty="0"/>
          </a:p>
        </p:txBody>
      </p:sp>
    </p:spTree>
    <p:extLst>
      <p:ext uri="{BB962C8B-B14F-4D97-AF65-F5344CB8AC3E}">
        <p14:creationId xmlns:p14="http://schemas.microsoft.com/office/powerpoint/2010/main" val="82859724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3714750"/>
            <a:ext cx="9141619" cy="142875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2" y="3686307"/>
            <a:ext cx="9141619" cy="480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22960" y="3806190"/>
            <a:ext cx="7584948" cy="617220"/>
          </a:xfrm>
        </p:spPr>
        <p:txBody>
          <a:bodyPr lIns="91440" tIns="0" rIns="91440" bIns="0" anchor="b">
            <a:noAutofit/>
          </a:bodyPr>
          <a:lstStyle>
            <a:lvl1pPr>
              <a:defRPr sz="27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2" y="0"/>
            <a:ext cx="9143989" cy="3686307"/>
          </a:xfrm>
          <a:blipFill>
            <a:blip r:embed="rId2"/>
            <a:stretch>
              <a:fillRect/>
            </a:stretch>
          </a:blipFill>
        </p:spPr>
        <p:txBody>
          <a:bodyPr lIns="457200" tIns="457200" anchor="t"/>
          <a:lstStyle>
            <a:lvl1pPr marL="0" indent="0">
              <a:buNone/>
              <a:defRPr sz="2400">
                <a:solidFill>
                  <a:schemeClr val="bg1"/>
                </a:solidFill>
              </a:defRPr>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dirty="0"/>
              <a:t>Click icon to add picture</a:t>
            </a:r>
          </a:p>
        </p:txBody>
      </p:sp>
      <p:sp>
        <p:nvSpPr>
          <p:cNvPr id="4" name="Text Placeholder 3"/>
          <p:cNvSpPr>
            <a:spLocks noGrp="1"/>
          </p:cNvSpPr>
          <p:nvPr>
            <p:ph type="body" sz="half" idx="2"/>
          </p:nvPr>
        </p:nvSpPr>
        <p:spPr>
          <a:xfrm>
            <a:off x="822960" y="4430267"/>
            <a:ext cx="7584948" cy="445770"/>
          </a:xfrm>
        </p:spPr>
        <p:txBody>
          <a:bodyPr lIns="91440" tIns="0" rIns="91440" bIns="0">
            <a:normAutofit/>
          </a:bodyPr>
          <a:lstStyle>
            <a:lvl1pPr marL="0" indent="0">
              <a:spcBef>
                <a:spcPts val="0"/>
              </a:spcBef>
              <a:spcAft>
                <a:spcPts val="450"/>
              </a:spcAft>
              <a:buNone/>
              <a:defRPr sz="1125">
                <a:solidFill>
                  <a:srgbClr val="FFFFFF"/>
                </a:solidFill>
              </a:defRPr>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
        <p:nvSpPr>
          <p:cNvPr id="5" name="Date Placeholder 4"/>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365689306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19422140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2382" y="4800600"/>
            <a:ext cx="9141619" cy="3429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2" y="4750737"/>
            <a:ext cx="9141619" cy="48006"/>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6543675" y="311084"/>
            <a:ext cx="1971675" cy="4318066"/>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28650" y="311083"/>
            <a:ext cx="5800725" cy="4318067"/>
          </a:xfrm>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C960398-C605-4604-8E7F-5159E6D95521}" type="datetimeFigureOut">
              <a:rPr lang="en-US" smtClean="0"/>
              <a:t>2/17/2025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6CC6BA3-D724-48F2-B939-9024143F09F3}" type="slidenum">
              <a:rPr lang="en-US" smtClean="0"/>
              <a:t>‹#›</a:t>
            </a:fld>
            <a:endParaRPr lang="en-US" dirty="0"/>
          </a:p>
        </p:txBody>
      </p:sp>
    </p:spTree>
    <p:extLst>
      <p:ext uri="{BB962C8B-B14F-4D97-AF65-F5344CB8AC3E}">
        <p14:creationId xmlns:p14="http://schemas.microsoft.com/office/powerpoint/2010/main" val="297993867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Title and Body">
    <p:spTree>
      <p:nvGrpSpPr>
        <p:cNvPr id="1" name="Shape 20"/>
        <p:cNvGrpSpPr/>
        <p:nvPr/>
      </p:nvGrpSpPr>
      <p:grpSpPr>
        <a:xfrm>
          <a:off x="0" y="0"/>
          <a:ext cx="0" cy="0"/>
          <a:chOff x="0" y="0"/>
          <a:chExt cx="0" cy="0"/>
        </a:xfrm>
      </p:grpSpPr>
      <p:sp>
        <p:nvSpPr>
          <p:cNvPr id="21" name="Shape 21"/>
          <p:cNvSpPr txBox="1">
            <a:spLocks noGrp="1"/>
          </p:cNvSpPr>
          <p:nvPr>
            <p:ph type="title"/>
          </p:nvPr>
        </p:nvSpPr>
        <p:spPr>
          <a:xfrm>
            <a:off x="457200" y="205978"/>
            <a:ext cx="8229600" cy="857400"/>
          </a:xfrm>
          <a:prstGeom prst="rect">
            <a:avLst/>
          </a:prstGeom>
        </p:spPr>
        <p:txBody>
          <a:bodyPr lIns="91425" tIns="91425" rIns="91425" bIns="91425" anchor="ctr" anchorCtr="0"/>
          <a:lstStyle>
            <a:lvl1pPr>
              <a:spcBef>
                <a:spcPts val="0"/>
              </a:spcBef>
              <a:defRPr>
                <a:solidFill>
                  <a:srgbClr val="FFA711"/>
                </a:solidFill>
              </a:defRPr>
            </a:lvl1pPr>
            <a:lvl2pPr>
              <a:spcBef>
                <a:spcPts val="0"/>
              </a:spcBef>
              <a:defRPr>
                <a:solidFill>
                  <a:srgbClr val="FFA711"/>
                </a:solidFill>
              </a:defRPr>
            </a:lvl2pPr>
            <a:lvl3pPr>
              <a:spcBef>
                <a:spcPts val="0"/>
              </a:spcBef>
              <a:defRPr>
                <a:solidFill>
                  <a:srgbClr val="FFA711"/>
                </a:solidFill>
              </a:defRPr>
            </a:lvl3pPr>
            <a:lvl4pPr>
              <a:spcBef>
                <a:spcPts val="0"/>
              </a:spcBef>
              <a:defRPr>
                <a:solidFill>
                  <a:srgbClr val="FFA711"/>
                </a:solidFill>
              </a:defRPr>
            </a:lvl4pPr>
            <a:lvl5pPr>
              <a:spcBef>
                <a:spcPts val="0"/>
              </a:spcBef>
              <a:defRPr>
                <a:solidFill>
                  <a:srgbClr val="FFA711"/>
                </a:solidFill>
              </a:defRPr>
            </a:lvl5pPr>
            <a:lvl6pPr>
              <a:spcBef>
                <a:spcPts val="0"/>
              </a:spcBef>
              <a:defRPr>
                <a:solidFill>
                  <a:srgbClr val="FFA711"/>
                </a:solidFill>
              </a:defRPr>
            </a:lvl6pPr>
            <a:lvl7pPr>
              <a:spcBef>
                <a:spcPts val="0"/>
              </a:spcBef>
              <a:defRPr>
                <a:solidFill>
                  <a:srgbClr val="FFA711"/>
                </a:solidFill>
              </a:defRPr>
            </a:lvl7pPr>
            <a:lvl8pPr>
              <a:spcBef>
                <a:spcPts val="0"/>
              </a:spcBef>
              <a:defRPr>
                <a:solidFill>
                  <a:srgbClr val="FFA711"/>
                </a:solidFill>
              </a:defRPr>
            </a:lvl8pPr>
            <a:lvl9pPr>
              <a:spcBef>
                <a:spcPts val="0"/>
              </a:spcBef>
              <a:defRPr>
                <a:solidFill>
                  <a:srgbClr val="FFA711"/>
                </a:solidFill>
              </a:defRPr>
            </a:lvl9pPr>
          </a:lstStyle>
          <a:p>
            <a:endParaRPr/>
          </a:p>
        </p:txBody>
      </p:sp>
      <p:sp>
        <p:nvSpPr>
          <p:cNvPr id="22" name="Shape 22"/>
          <p:cNvSpPr txBox="1">
            <a:spLocks noGrp="1"/>
          </p:cNvSpPr>
          <p:nvPr>
            <p:ph type="body" idx="1"/>
          </p:nvPr>
        </p:nvSpPr>
        <p:spPr>
          <a:xfrm>
            <a:off x="457200" y="1200150"/>
            <a:ext cx="8229600" cy="3266999"/>
          </a:xfrm>
          <a:prstGeom prst="rect">
            <a:avLst/>
          </a:prstGeom>
        </p:spPr>
        <p:txBody>
          <a:bodyPr lIns="91425" tIns="91425" rIns="91425" bIns="91425" anchor="t" anchorCtr="0"/>
          <a:lstStyle>
            <a:lvl1pPr>
              <a:spcBef>
                <a:spcPts val="0"/>
              </a:spcBef>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a:p>
        </p:txBody>
      </p:sp>
    </p:spTree>
    <p:extLst>
      <p:ext uri="{BB962C8B-B14F-4D97-AF65-F5344CB8AC3E}">
        <p14:creationId xmlns:p14="http://schemas.microsoft.com/office/powerpoint/2010/main" val="375954234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woColTx">
  <p:cSld name="Title and Two Columns">
    <p:spTree>
      <p:nvGrpSpPr>
        <p:cNvPr id="1" name="Shape 27"/>
        <p:cNvGrpSpPr/>
        <p:nvPr/>
      </p:nvGrpSpPr>
      <p:grpSpPr>
        <a:xfrm>
          <a:off x="0" y="0"/>
          <a:ext cx="0" cy="0"/>
          <a:chOff x="0" y="0"/>
          <a:chExt cx="0" cy="0"/>
        </a:xfrm>
      </p:grpSpPr>
      <p:sp>
        <p:nvSpPr>
          <p:cNvPr id="28" name="Shape 28"/>
          <p:cNvSpPr txBox="1">
            <a:spLocks noGrp="1"/>
          </p:cNvSpPr>
          <p:nvPr>
            <p:ph type="title"/>
          </p:nvPr>
        </p:nvSpPr>
        <p:spPr>
          <a:xfrm>
            <a:off x="457200" y="205978"/>
            <a:ext cx="8229600" cy="857400"/>
          </a:xfrm>
          <a:prstGeom prst="rect">
            <a:avLst/>
          </a:prstGeom>
        </p:spPr>
        <p:txBody>
          <a:bodyPr lIns="91425" tIns="91425" rIns="91425" bIns="91425" anchor="ctr" anchorCtr="0"/>
          <a:lstStyle>
            <a:lvl1pPr>
              <a:spcBef>
                <a:spcPts val="0"/>
              </a:spcBef>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a:p>
        </p:txBody>
      </p:sp>
      <p:sp>
        <p:nvSpPr>
          <p:cNvPr id="29" name="Shape 29"/>
          <p:cNvSpPr txBox="1">
            <a:spLocks noGrp="1"/>
          </p:cNvSpPr>
          <p:nvPr>
            <p:ph type="body" idx="1"/>
          </p:nvPr>
        </p:nvSpPr>
        <p:spPr>
          <a:xfrm>
            <a:off x="457200" y="1200150"/>
            <a:ext cx="4038599" cy="3266999"/>
          </a:xfrm>
          <a:prstGeom prst="rect">
            <a:avLst/>
          </a:prstGeom>
        </p:spPr>
        <p:txBody>
          <a:bodyPr lIns="91425" tIns="91425" rIns="91425" bIns="91425" anchor="t" anchorCtr="0"/>
          <a:lstStyle>
            <a:lvl1pPr>
              <a:spcBef>
                <a:spcPts val="0"/>
              </a:spcBef>
              <a:defRPr sz="2800"/>
            </a:lvl1pPr>
            <a:lvl2pPr>
              <a:spcBef>
                <a:spcPts val="0"/>
              </a:spcBef>
              <a:defRPr sz="2400"/>
            </a:lvl2pPr>
            <a:lvl3pPr>
              <a:spcBef>
                <a:spcPts val="0"/>
              </a:spcBef>
              <a:defRPr sz="2000"/>
            </a:lvl3pPr>
            <a:lvl4pPr>
              <a:spcBef>
                <a:spcPts val="0"/>
              </a:spcBef>
              <a:defRPr sz="1800"/>
            </a:lvl4pPr>
            <a:lvl5pPr>
              <a:spcBef>
                <a:spcPts val="0"/>
              </a:spcBef>
              <a:defRPr sz="1800"/>
            </a:lvl5pPr>
            <a:lvl6pPr>
              <a:spcBef>
                <a:spcPts val="0"/>
              </a:spcBef>
              <a:defRPr sz="1800"/>
            </a:lvl6pPr>
            <a:lvl7pPr>
              <a:spcBef>
                <a:spcPts val="0"/>
              </a:spcBef>
              <a:defRPr sz="1800"/>
            </a:lvl7pPr>
            <a:lvl8pPr>
              <a:spcBef>
                <a:spcPts val="0"/>
              </a:spcBef>
              <a:defRPr sz="1800"/>
            </a:lvl8pPr>
            <a:lvl9pPr>
              <a:spcBef>
                <a:spcPts val="0"/>
              </a:spcBef>
              <a:defRPr sz="1800"/>
            </a:lvl9pPr>
          </a:lstStyle>
          <a:p>
            <a:endParaRPr/>
          </a:p>
        </p:txBody>
      </p:sp>
      <p:sp>
        <p:nvSpPr>
          <p:cNvPr id="30" name="Shape 30"/>
          <p:cNvSpPr txBox="1">
            <a:spLocks noGrp="1"/>
          </p:cNvSpPr>
          <p:nvPr>
            <p:ph type="body" idx="2"/>
          </p:nvPr>
        </p:nvSpPr>
        <p:spPr>
          <a:xfrm>
            <a:off x="4648200" y="1200150"/>
            <a:ext cx="4038599" cy="3266999"/>
          </a:xfrm>
          <a:prstGeom prst="rect">
            <a:avLst/>
          </a:prstGeom>
        </p:spPr>
        <p:txBody>
          <a:bodyPr lIns="91425" tIns="91425" rIns="91425" bIns="91425" anchor="t" anchorCtr="0"/>
          <a:lstStyle>
            <a:lvl1pPr>
              <a:spcBef>
                <a:spcPts val="0"/>
              </a:spcBef>
              <a:defRPr sz="2800"/>
            </a:lvl1pPr>
            <a:lvl2pPr>
              <a:spcBef>
                <a:spcPts val="0"/>
              </a:spcBef>
              <a:defRPr sz="2400"/>
            </a:lvl2pPr>
            <a:lvl3pPr>
              <a:spcBef>
                <a:spcPts val="0"/>
              </a:spcBef>
              <a:defRPr sz="2000"/>
            </a:lvl3pPr>
            <a:lvl4pPr>
              <a:spcBef>
                <a:spcPts val="0"/>
              </a:spcBef>
              <a:defRPr sz="1800"/>
            </a:lvl4pPr>
            <a:lvl5pPr>
              <a:spcBef>
                <a:spcPts val="0"/>
              </a:spcBef>
              <a:defRPr sz="1800"/>
            </a:lvl5pPr>
            <a:lvl6pPr>
              <a:spcBef>
                <a:spcPts val="0"/>
              </a:spcBef>
              <a:defRPr sz="1800"/>
            </a:lvl6pPr>
            <a:lvl7pPr>
              <a:spcBef>
                <a:spcPts val="0"/>
              </a:spcBef>
              <a:defRPr sz="1800"/>
            </a:lvl7pPr>
            <a:lvl8pPr>
              <a:spcBef>
                <a:spcPts val="0"/>
              </a:spcBef>
              <a:defRPr sz="1800"/>
            </a:lvl8pPr>
            <a:lvl9pPr>
              <a:spcBef>
                <a:spcPts val="0"/>
              </a:spcBef>
              <a:defRPr sz="1800"/>
            </a:lvl9pPr>
          </a:lstStyle>
          <a:p>
            <a:endParaRPr/>
          </a:p>
        </p:txBody>
      </p:sp>
    </p:spTree>
    <p:extLst>
      <p:ext uri="{BB962C8B-B14F-4D97-AF65-F5344CB8AC3E}">
        <p14:creationId xmlns:p14="http://schemas.microsoft.com/office/powerpoint/2010/main" val="197745595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cSld name="Caption">
    <p:spTree>
      <p:nvGrpSpPr>
        <p:cNvPr id="1" name="Shape 41"/>
        <p:cNvGrpSpPr/>
        <p:nvPr/>
      </p:nvGrpSpPr>
      <p:grpSpPr>
        <a:xfrm>
          <a:off x="0" y="0"/>
          <a:ext cx="0" cy="0"/>
          <a:chOff x="0" y="0"/>
          <a:chExt cx="0" cy="0"/>
        </a:xfrm>
      </p:grpSpPr>
      <p:sp>
        <p:nvSpPr>
          <p:cNvPr id="42" name="Shape 42"/>
          <p:cNvSpPr txBox="1">
            <a:spLocks noGrp="1"/>
          </p:cNvSpPr>
          <p:nvPr>
            <p:ph type="body" idx="1"/>
          </p:nvPr>
        </p:nvSpPr>
        <p:spPr>
          <a:xfrm>
            <a:off x="1792288" y="4025503"/>
            <a:ext cx="5486399" cy="471899"/>
          </a:xfrm>
          <a:prstGeom prst="rect">
            <a:avLst/>
          </a:prstGeom>
        </p:spPr>
        <p:txBody>
          <a:bodyPr lIns="91425" tIns="91425" rIns="91425" bIns="91425" anchor="t" anchorCtr="0"/>
          <a:lstStyle>
            <a:lvl1pPr algn="ctr">
              <a:spcBef>
                <a:spcPts val="0"/>
              </a:spcBef>
              <a:buClr>
                <a:srgbClr val="FFA711"/>
              </a:buClr>
              <a:buSzPct val="100000"/>
              <a:buNone/>
              <a:defRPr sz="1400">
                <a:solidFill>
                  <a:srgbClr val="FFA711"/>
                </a:solidFill>
              </a:defRPr>
            </a:lvl1pPr>
          </a:lstStyle>
          <a:p>
            <a:endParaRPr/>
          </a:p>
        </p:txBody>
      </p:sp>
    </p:spTree>
    <p:extLst>
      <p:ext uri="{BB962C8B-B14F-4D97-AF65-F5344CB8AC3E}">
        <p14:creationId xmlns:p14="http://schemas.microsoft.com/office/powerpoint/2010/main" val="204060897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4800600"/>
            <a:ext cx="9144000" cy="3429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4750737"/>
            <a:ext cx="9144001" cy="49499"/>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822960" y="214953"/>
            <a:ext cx="7543800" cy="1088068"/>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822960" y="1384301"/>
            <a:ext cx="7543800" cy="301752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22961" y="4844839"/>
            <a:ext cx="1854203" cy="273844"/>
          </a:xfrm>
          <a:prstGeom prst="rect">
            <a:avLst/>
          </a:prstGeom>
        </p:spPr>
        <p:txBody>
          <a:bodyPr vert="horz" lIns="91440" tIns="45720" rIns="91440" bIns="45720" rtlCol="0" anchor="ctr"/>
          <a:lstStyle>
            <a:lvl1pPr algn="l">
              <a:defRPr sz="675">
                <a:solidFill>
                  <a:srgbClr val="FFFFFF"/>
                </a:solidFill>
              </a:defRPr>
            </a:lvl1pPr>
          </a:lstStyle>
          <a:p>
            <a:fld id="{3C960398-C605-4604-8E7F-5159E6D95521}" type="datetimeFigureOut">
              <a:rPr lang="en-US" smtClean="0"/>
              <a:t>2/17/2025</a:t>
            </a:fld>
            <a:endParaRPr lang="en-US" dirty="0"/>
          </a:p>
        </p:txBody>
      </p:sp>
      <p:sp>
        <p:nvSpPr>
          <p:cNvPr id="5" name="Footer Placeholder 4"/>
          <p:cNvSpPr>
            <a:spLocks noGrp="1"/>
          </p:cNvSpPr>
          <p:nvPr>
            <p:ph type="ftr" sz="quarter" idx="3"/>
          </p:nvPr>
        </p:nvSpPr>
        <p:spPr>
          <a:xfrm>
            <a:off x="2764639" y="4844839"/>
            <a:ext cx="3617103" cy="273844"/>
          </a:xfrm>
          <a:prstGeom prst="rect">
            <a:avLst/>
          </a:prstGeom>
        </p:spPr>
        <p:txBody>
          <a:bodyPr vert="horz" lIns="91440" tIns="45720" rIns="91440" bIns="45720" rtlCol="0" anchor="ctr"/>
          <a:lstStyle>
            <a:lvl1pPr algn="ctr">
              <a:defRPr sz="675"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7425344" y="4844839"/>
            <a:ext cx="984019" cy="273844"/>
          </a:xfrm>
          <a:prstGeom prst="rect">
            <a:avLst/>
          </a:prstGeom>
        </p:spPr>
        <p:txBody>
          <a:bodyPr vert="horz" lIns="91440" tIns="45720" rIns="91440" bIns="45720" rtlCol="0" anchor="ctr"/>
          <a:lstStyle>
            <a:lvl1pPr algn="r">
              <a:defRPr sz="788">
                <a:solidFill>
                  <a:srgbClr val="FFFFFF"/>
                </a:solidFill>
              </a:defRPr>
            </a:lvl1pPr>
          </a:lstStyle>
          <a:p>
            <a:fld id="{46CC6BA3-D724-48F2-B939-9024143F09F3}" type="slidenum">
              <a:rPr lang="en-US" smtClean="0"/>
              <a:t>‹#›</a:t>
            </a:fld>
            <a:endParaRPr lang="en-US" dirty="0"/>
          </a:p>
        </p:txBody>
      </p:sp>
      <p:cxnSp>
        <p:nvCxnSpPr>
          <p:cNvPr id="10" name="Straight Connector 9"/>
          <p:cNvCxnSpPr/>
          <p:nvPr/>
        </p:nvCxnSpPr>
        <p:spPr>
          <a:xfrm>
            <a:off x="895149" y="1303384"/>
            <a:ext cx="74752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76307597"/>
      </p:ext>
    </p:extLst>
  </p:cSld>
  <p:clrMap bg1="lt1" tx1="dk1" bg2="lt2" tx2="dk2" accent1="accent1" accent2="accent2" accent3="accent3" accent4="accent4" accent5="accent5" accent6="accent6" hlink="hlink" folHlink="folHlink"/>
  <p:sldLayoutIdLst>
    <p:sldLayoutId id="2147483686" r:id="rId1"/>
    <p:sldLayoutId id="2147483687" r:id="rId2"/>
    <p:sldLayoutId id="2147483688" r:id="rId3"/>
    <p:sldLayoutId id="2147483689" r:id="rId4"/>
    <p:sldLayoutId id="2147483690" r:id="rId5"/>
    <p:sldLayoutId id="2147483691" r:id="rId6"/>
    <p:sldLayoutId id="2147483692" r:id="rId7"/>
    <p:sldLayoutId id="2147483693" r:id="rId8"/>
    <p:sldLayoutId id="2147483694" r:id="rId9"/>
    <p:sldLayoutId id="2147483695" r:id="rId10"/>
    <p:sldLayoutId id="2147483696" r:id="rId11"/>
    <p:sldLayoutId id="2147483697" r:id="rId12"/>
    <p:sldLayoutId id="2147483698" r:id="rId13"/>
    <p:sldLayoutId id="2147483699" r:id="rId14"/>
  </p:sldLayoutIdLst>
  <p:txStyles>
    <p:titleStyle>
      <a:lvl1pPr algn="l" defTabSz="685800" rtl="0" eaLnBrk="1" latinLnBrk="0" hangingPunct="1">
        <a:lnSpc>
          <a:spcPct val="85000"/>
        </a:lnSpc>
        <a:spcBef>
          <a:spcPct val="0"/>
        </a:spcBef>
        <a:buNone/>
        <a:defRPr sz="3600" kern="1200" spc="-38" baseline="0">
          <a:solidFill>
            <a:schemeClr val="tx1">
              <a:lumMod val="75000"/>
              <a:lumOff val="25000"/>
            </a:schemeClr>
          </a:solidFill>
          <a:latin typeface="+mj-lt"/>
          <a:ea typeface="+mj-ea"/>
          <a:cs typeface="+mj-cs"/>
        </a:defRPr>
      </a:lvl1pPr>
    </p:titleStyle>
    <p:bodyStyle>
      <a:lvl1pPr marL="68580" indent="-68580" algn="l" defTabSz="685800" rtl="0" eaLnBrk="1" latinLnBrk="0" hangingPunct="1">
        <a:lnSpc>
          <a:spcPct val="90000"/>
        </a:lnSpc>
        <a:spcBef>
          <a:spcPts val="900"/>
        </a:spcBef>
        <a:spcAft>
          <a:spcPts val="150"/>
        </a:spcAft>
        <a:buClr>
          <a:schemeClr val="accent1"/>
        </a:buClr>
        <a:buSzPct val="100000"/>
        <a:buFont typeface="Calibri" panose="020F0502020204030204" pitchFamily="34" charset="0"/>
        <a:buChar char=" "/>
        <a:defRPr sz="1500" kern="1200">
          <a:solidFill>
            <a:schemeClr val="tx1">
              <a:lumMod val="75000"/>
              <a:lumOff val="25000"/>
            </a:schemeClr>
          </a:solidFill>
          <a:latin typeface="+mn-lt"/>
          <a:ea typeface="+mn-ea"/>
          <a:cs typeface="+mn-cs"/>
        </a:defRPr>
      </a:lvl1pPr>
      <a:lvl2pPr marL="288036" indent="-137160" algn="l" defTabSz="685800" rtl="0" eaLnBrk="1" latinLnBrk="0" hangingPunct="1">
        <a:lnSpc>
          <a:spcPct val="90000"/>
        </a:lnSpc>
        <a:spcBef>
          <a:spcPts val="150"/>
        </a:spcBef>
        <a:spcAft>
          <a:spcPts val="300"/>
        </a:spcAft>
        <a:buClr>
          <a:schemeClr val="accent1"/>
        </a:buClr>
        <a:buFont typeface="Calibri" pitchFamily="34" charset="0"/>
        <a:buChar char="◦"/>
        <a:defRPr sz="1350" kern="1200">
          <a:solidFill>
            <a:schemeClr val="tx1">
              <a:lumMod val="75000"/>
              <a:lumOff val="25000"/>
            </a:schemeClr>
          </a:solidFill>
          <a:latin typeface="+mn-lt"/>
          <a:ea typeface="+mn-ea"/>
          <a:cs typeface="+mn-cs"/>
        </a:defRPr>
      </a:lvl2pPr>
      <a:lvl3pPr marL="425196" indent="-13716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3pPr>
      <a:lvl4pPr marL="562356" indent="-13716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4pPr>
      <a:lvl5pPr marL="699516" indent="-13716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5pPr>
      <a:lvl6pPr marL="825000" indent="-17145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6pPr>
      <a:lvl7pPr marL="975000" indent="-17145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7pPr>
      <a:lvl8pPr marL="1125000" indent="-17145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8pPr>
      <a:lvl9pPr marL="1275000" indent="-171450" algn="l" defTabSz="685800" rtl="0" eaLnBrk="1" latinLnBrk="0" hangingPunct="1">
        <a:lnSpc>
          <a:spcPct val="90000"/>
        </a:lnSpc>
        <a:spcBef>
          <a:spcPts val="150"/>
        </a:spcBef>
        <a:spcAft>
          <a:spcPts val="300"/>
        </a:spcAft>
        <a:buClr>
          <a:schemeClr val="accent1"/>
        </a:buClr>
        <a:buFont typeface="Calibri" pitchFamily="34" charset="0"/>
        <a:buChar char="◦"/>
        <a:defRPr sz="1050" kern="1200">
          <a:solidFill>
            <a:schemeClr val="tx1">
              <a:lumMod val="75000"/>
              <a:lumOff val="25000"/>
            </a:schemeClr>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3" Type="http://schemas.openxmlformats.org/officeDocument/2006/relationships/hyperlink" Target="https://i94.cbp.dhs.gov/I94/#/home" TargetMode="External"/><Relationship Id="rId2" Type="http://schemas.openxmlformats.org/officeDocument/2006/relationships/hyperlink" Target="https://myaccount.uscis.gov/" TargetMode="External"/><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3" Type="http://schemas.openxmlformats.org/officeDocument/2006/relationships/hyperlink" Target="https://www.youtube.com/watch?v=CmboasUaVRc" TargetMode="External"/><Relationship Id="rId2" Type="http://schemas.openxmlformats.org/officeDocument/2006/relationships/hyperlink" Target="https://www.uscis.gov/file-online/how-to-create-a-uscis-online-account" TargetMode="Externa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hyperlink" Target="https://www.uscis.gov/forms/filing-guidance/preparing-for-your-biometric-services-appointment" TargetMode="External"/><Relationship Id="rId2" Type="http://schemas.openxmlformats.org/officeDocument/2006/relationships/hyperlink" Target="https://egov.uscis.gov/processing-times/" TargetMode="Externa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hyperlink" Target="http://www.uscis.gov/portal/site/uscis" TargetMode="External"/><Relationship Id="rId2" Type="http://schemas.openxmlformats.org/officeDocument/2006/relationships/notesSlide" Target="../notesSlides/notesSlide10.xml"/><Relationship Id="rId1" Type="http://schemas.openxmlformats.org/officeDocument/2006/relationships/slideLayout" Target="../slideLayouts/slideLayout12.xml"/></Relationships>
</file>

<file path=ppt/slides/_rels/slide1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4.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Shape 57"/>
        <p:cNvGrpSpPr/>
        <p:nvPr/>
      </p:nvGrpSpPr>
      <p:grpSpPr>
        <a:xfrm>
          <a:off x="0" y="0"/>
          <a:ext cx="0" cy="0"/>
          <a:chOff x="0" y="0"/>
          <a:chExt cx="0" cy="0"/>
        </a:xfrm>
      </p:grpSpPr>
      <p:sp useBgFill="1">
        <p:nvSpPr>
          <p:cNvPr id="5152" name="Rectangle 5151">
            <a:extLst>
              <a:ext uri="{FF2B5EF4-FFF2-40B4-BE49-F238E27FC236}">
                <a16:creationId xmlns:a16="http://schemas.microsoft.com/office/drawing/2014/main" id="{28508911-8AF6-4A7F-958D-155C5FA4176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2844" cy="51435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54" name="Rectangle 5153">
            <a:extLst>
              <a:ext uri="{FF2B5EF4-FFF2-40B4-BE49-F238E27FC236}">
                <a16:creationId xmlns:a16="http://schemas.microsoft.com/office/drawing/2014/main" id="{CD9CD4F8-76BB-4EE6-A72A-A4F8A8198A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2" y="0"/>
            <a:ext cx="3438550" cy="51435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58" name="Shape 58"/>
          <p:cNvSpPr txBox="1">
            <a:spLocks noGrp="1"/>
          </p:cNvSpPr>
          <p:nvPr>
            <p:ph type="ctrTitle"/>
          </p:nvPr>
        </p:nvSpPr>
        <p:spPr>
          <a:xfrm>
            <a:off x="402254" y="923526"/>
            <a:ext cx="2744434" cy="2194560"/>
          </a:xfrm>
          <a:prstGeom prst="rect">
            <a:avLst/>
          </a:prstGeom>
        </p:spPr>
        <p:txBody>
          <a:bodyPr lIns="91425" tIns="91425" rIns="91425" bIns="91425" anchorCtr="0">
            <a:noAutofit/>
          </a:bodyPr>
          <a:lstStyle/>
          <a:p>
            <a:pPr>
              <a:spcBef>
                <a:spcPts val="0"/>
              </a:spcBef>
              <a:buNone/>
            </a:pPr>
            <a:br>
              <a:rPr lang="en" sz="4800" b="1" dirty="0">
                <a:solidFill>
                  <a:srgbClr val="FFFFFF"/>
                </a:solidFill>
                <a:latin typeface="+mn-lt"/>
              </a:rPr>
            </a:br>
            <a:r>
              <a:rPr lang="en" sz="4800" b="1" dirty="0">
                <a:solidFill>
                  <a:schemeClr val="tx1"/>
                </a:solidFill>
                <a:latin typeface="+mn-lt"/>
              </a:rPr>
              <a:t>O</a:t>
            </a:r>
            <a:r>
              <a:rPr lang="en" sz="4800" b="1" dirty="0">
                <a:solidFill>
                  <a:srgbClr val="FFFFFF"/>
                </a:solidFill>
                <a:latin typeface="+mn-lt"/>
              </a:rPr>
              <a:t>ptional </a:t>
            </a:r>
            <a:r>
              <a:rPr lang="en" sz="4800" b="1" dirty="0">
                <a:solidFill>
                  <a:schemeClr val="tx1"/>
                </a:solidFill>
                <a:latin typeface="+mn-lt"/>
              </a:rPr>
              <a:t>P</a:t>
            </a:r>
            <a:r>
              <a:rPr lang="en" sz="4800" b="1" dirty="0">
                <a:solidFill>
                  <a:srgbClr val="FFFFFF"/>
                </a:solidFill>
                <a:latin typeface="+mn-lt"/>
              </a:rPr>
              <a:t>ractical </a:t>
            </a:r>
            <a:r>
              <a:rPr lang="en" sz="4800" b="1" dirty="0">
                <a:solidFill>
                  <a:schemeClr val="tx1"/>
                </a:solidFill>
                <a:latin typeface="+mn-lt"/>
              </a:rPr>
              <a:t>T</a:t>
            </a:r>
            <a:r>
              <a:rPr lang="en" sz="4800" b="1" dirty="0">
                <a:solidFill>
                  <a:srgbClr val="FFFFFF"/>
                </a:solidFill>
                <a:latin typeface="+mn-lt"/>
              </a:rPr>
              <a:t>raining (OPT)</a:t>
            </a:r>
          </a:p>
        </p:txBody>
      </p:sp>
      <p:sp>
        <p:nvSpPr>
          <p:cNvPr id="59" name="Shape 59"/>
          <p:cNvSpPr txBox="1">
            <a:spLocks noGrp="1"/>
          </p:cNvSpPr>
          <p:nvPr>
            <p:ph type="subTitle" idx="1"/>
          </p:nvPr>
        </p:nvSpPr>
        <p:spPr>
          <a:xfrm>
            <a:off x="79829" y="3294743"/>
            <a:ext cx="3116131" cy="554682"/>
          </a:xfrm>
          <a:prstGeom prst="rect">
            <a:avLst/>
          </a:prstGeom>
        </p:spPr>
        <p:txBody>
          <a:bodyPr lIns="91425" tIns="91425" rIns="91425" bIns="91425" anchorCtr="0">
            <a:noAutofit/>
          </a:bodyPr>
          <a:lstStyle/>
          <a:p>
            <a:pPr>
              <a:spcBef>
                <a:spcPts val="0"/>
              </a:spcBef>
              <a:buNone/>
            </a:pPr>
            <a:r>
              <a:rPr lang="en" sz="2400" b="1" dirty="0">
                <a:solidFill>
                  <a:srgbClr val="FFFFFF"/>
                </a:solidFill>
                <a:latin typeface="+mn-lt"/>
              </a:rPr>
              <a:t>Fort Hays State University</a:t>
            </a:r>
          </a:p>
        </p:txBody>
      </p:sp>
      <p:sp>
        <p:nvSpPr>
          <p:cNvPr id="5156" name="Rectangle 5155">
            <a:extLst>
              <a:ext uri="{FF2B5EF4-FFF2-40B4-BE49-F238E27FC236}">
                <a16:creationId xmlns:a16="http://schemas.microsoft.com/office/drawing/2014/main" id="{B3571E7A-6F77-40FC-B29C-21FB8D75446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38563" y="0"/>
            <a:ext cx="48006" cy="51435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a:lstStyle/>
          <a:p>
            <a:endParaRPr lang="en-US"/>
          </a:p>
        </p:txBody>
      </p:sp>
      <p:sp>
        <p:nvSpPr>
          <p:cNvPr id="5158" name="Rectangle 5157">
            <a:extLst>
              <a:ext uri="{FF2B5EF4-FFF2-40B4-BE49-F238E27FC236}">
                <a16:creationId xmlns:a16="http://schemas.microsoft.com/office/drawing/2014/main" id="{9D769687-EAF6-4372-9E47-6B4890C3728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723967" y="241299"/>
            <a:ext cx="2741225" cy="2756136"/>
          </a:xfrm>
          <a:prstGeom prst="rect">
            <a:avLst/>
          </a:prstGeom>
          <a:solidFill>
            <a:srgbClr val="FFFFFF"/>
          </a:solidFill>
          <a:ln w="63500">
            <a:solidFill>
              <a:schemeClr val="accent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 name="Picture 6">
            <a:extLst>
              <a:ext uri="{FF2B5EF4-FFF2-40B4-BE49-F238E27FC236}">
                <a16:creationId xmlns:a16="http://schemas.microsoft.com/office/drawing/2014/main" id="{BC26BB54-EDBD-6915-6989-BE495D720A23}"/>
              </a:ext>
            </a:extLst>
          </p:cNvPr>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3846423" y="371211"/>
            <a:ext cx="2496312" cy="2496312"/>
          </a:xfrm>
          <a:prstGeom prst="rect">
            <a:avLst/>
          </a:prstGeom>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160" name="Rectangle 5159">
            <a:extLst>
              <a:ext uri="{FF2B5EF4-FFF2-40B4-BE49-F238E27FC236}">
                <a16:creationId xmlns:a16="http://schemas.microsoft.com/office/drawing/2014/main" id="{079C6E80-D8C1-448A-896C-DD09EF22924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583900" y="241299"/>
            <a:ext cx="2316342" cy="158115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62" name="Rectangle 5161">
            <a:extLst>
              <a:ext uri="{FF2B5EF4-FFF2-40B4-BE49-F238E27FC236}">
                <a16:creationId xmlns:a16="http://schemas.microsoft.com/office/drawing/2014/main" id="{DCF3FBA5-8829-4A8F-9C54-C661520F70B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598716" y="1963182"/>
            <a:ext cx="2301525" cy="2856839"/>
          </a:xfrm>
          <a:prstGeom prst="rect">
            <a:avLst/>
          </a:prstGeom>
          <a:solidFill>
            <a:srgbClr val="FFFFFF"/>
          </a:solidFill>
          <a:ln w="63500">
            <a:solidFill>
              <a:schemeClr val="accent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126" name="Picture 4" descr="GOINGLOBAL/USA CITY GUIDE - Career Center">
            <a:extLst>
              <a:ext uri="{FF2B5EF4-FFF2-40B4-BE49-F238E27FC236}">
                <a16:creationId xmlns:a16="http://schemas.microsoft.com/office/drawing/2014/main" id="{656A5F1C-F5D6-DEF3-B611-7F10F5EC50FC}"/>
              </a:ext>
            </a:extLst>
          </p:cNvPr>
          <p:cNvPicPr>
            <a:picLocks noChangeAspect="1" noChangeArrowheads="1"/>
          </p:cNvPicPr>
          <p:nvPr/>
        </p:nvPicPr>
        <p:blipFill>
          <a:blip r:embed="rId4">
            <a:extLst>
              <a:ext uri="{28A0092B-C50C-407E-A947-70E740481C1C}">
                <a14:useLocalDpi xmlns:a14="http://schemas.microsoft.com/office/drawing/2010/main" val="0"/>
              </a:ext>
            </a:extLst>
          </a:blip>
          <a:stretch>
            <a:fillRect/>
          </a:stretch>
        </p:blipFill>
        <p:spPr bwMode="auto">
          <a:xfrm>
            <a:off x="6770902" y="2085153"/>
            <a:ext cx="1957151" cy="2612898"/>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64" name="Rectangle 5163">
            <a:extLst>
              <a:ext uri="{FF2B5EF4-FFF2-40B4-BE49-F238E27FC236}">
                <a16:creationId xmlns:a16="http://schemas.microsoft.com/office/drawing/2014/main" id="{A5906F46-0376-4A54-B1DD-5DC0200D6C9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723967" y="3118086"/>
            <a:ext cx="2741225" cy="1726752"/>
          </a:xfrm>
          <a:prstGeom prst="rect">
            <a:avLst/>
          </a:prstGeom>
          <a:solidFill>
            <a:srgbClr val="FFFFFF"/>
          </a:solidFill>
          <a:ln w="63500">
            <a:solidFill>
              <a:schemeClr val="accent1"/>
            </a:solidFill>
            <a:miter lim="800000"/>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125" name="Picture 2" descr="7,400+ Hand Shake Logo Stock Illustrations, Royalty-Free ...">
            <a:extLst>
              <a:ext uri="{FF2B5EF4-FFF2-40B4-BE49-F238E27FC236}">
                <a16:creationId xmlns:a16="http://schemas.microsoft.com/office/drawing/2014/main" id="{FD695412-97A7-B8EB-DF1F-BDC2E4ED1F64}"/>
              </a:ext>
            </a:extLst>
          </p:cNvPr>
          <p:cNvPicPr>
            <a:picLocks noChangeAspect="1" noChangeArrowheads="1"/>
          </p:cNvPicPr>
          <p:nvPr/>
        </p:nvPicPr>
        <p:blipFill>
          <a:blip r:embed="rId5">
            <a:extLst>
              <a:ext uri="{28A0092B-C50C-407E-A947-70E740481C1C}">
                <a14:useLocalDpi xmlns:a14="http://schemas.microsoft.com/office/drawing/2010/main" val="0"/>
              </a:ext>
            </a:extLst>
          </a:blip>
          <a:stretch>
            <a:fillRect/>
          </a:stretch>
        </p:blipFill>
        <p:spPr bwMode="auto">
          <a:xfrm>
            <a:off x="4308394" y="3238734"/>
            <a:ext cx="1575740" cy="148305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spd="slow">
    <p:cut/>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63"/>
        <p:cNvGrpSpPr/>
        <p:nvPr/>
      </p:nvGrpSpPr>
      <p:grpSpPr>
        <a:xfrm>
          <a:off x="0" y="0"/>
          <a:ext cx="0" cy="0"/>
          <a:chOff x="0" y="0"/>
          <a:chExt cx="0" cy="0"/>
        </a:xfrm>
      </p:grpSpPr>
      <p:sp>
        <p:nvSpPr>
          <p:cNvPr id="64" name="Shape 64"/>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sz="3600" dirty="0">
                <a:solidFill>
                  <a:srgbClr val="434343"/>
                </a:solidFill>
              </a:rPr>
              <a:t>By attending this session you will be able to answer these questions...</a:t>
            </a:r>
          </a:p>
        </p:txBody>
      </p:sp>
      <p:sp>
        <p:nvSpPr>
          <p:cNvPr id="65" name="Shape 65"/>
          <p:cNvSpPr txBox="1">
            <a:spLocks noGrp="1"/>
          </p:cNvSpPr>
          <p:nvPr>
            <p:ph type="body" idx="1"/>
          </p:nvPr>
        </p:nvSpPr>
        <p:spPr>
          <a:xfrm>
            <a:off x="457200" y="1567702"/>
            <a:ext cx="8229600" cy="3266999"/>
          </a:xfrm>
          <a:prstGeom prst="rect">
            <a:avLst/>
          </a:prstGeom>
        </p:spPr>
        <p:txBody>
          <a:bodyPr lIns="91425" tIns="91425" rIns="91425" bIns="91425" anchor="t" anchorCtr="0">
            <a:noAutofit/>
          </a:bodyPr>
          <a:lstStyle/>
          <a:p>
            <a:pPr marL="457200" lvl="0" indent="-419100" rtl="0">
              <a:spcBef>
                <a:spcPts val="0"/>
              </a:spcBef>
              <a:buClr>
                <a:schemeClr val="lt2"/>
              </a:buClr>
              <a:buSzPct val="100000"/>
              <a:buFont typeface="Georgia"/>
              <a:buChar char="✓"/>
            </a:pPr>
            <a:r>
              <a:rPr lang="en" sz="2700" dirty="0"/>
              <a:t>What is Optional Practical Training (OPT) and do I qualify?</a:t>
            </a:r>
          </a:p>
          <a:p>
            <a:pPr marL="457200" lvl="0" indent="-419100" rtl="0">
              <a:spcBef>
                <a:spcPts val="0"/>
              </a:spcBef>
              <a:buClr>
                <a:schemeClr val="lt2"/>
              </a:buClr>
              <a:buSzPct val="100000"/>
              <a:buFont typeface="Georgia"/>
              <a:buChar char="✓"/>
            </a:pPr>
            <a:r>
              <a:rPr lang="en" sz="2700" dirty="0"/>
              <a:t>When and how do I apply?</a:t>
            </a:r>
          </a:p>
          <a:p>
            <a:pPr marL="457200" lvl="0" indent="-419100" rtl="0">
              <a:spcBef>
                <a:spcPts val="0"/>
              </a:spcBef>
              <a:buClr>
                <a:schemeClr val="lt2"/>
              </a:buClr>
              <a:buSzPct val="100000"/>
              <a:buFont typeface="Georgia"/>
              <a:buChar char="✓"/>
            </a:pPr>
            <a:r>
              <a:rPr lang="en" sz="2700" dirty="0"/>
              <a:t>What documents do I need to complete?</a:t>
            </a:r>
          </a:p>
          <a:p>
            <a:pPr marL="457200" lvl="0" indent="-419100" rtl="0">
              <a:spcBef>
                <a:spcPts val="0"/>
              </a:spcBef>
              <a:buClr>
                <a:schemeClr val="lt2"/>
              </a:buClr>
              <a:buSzPct val="100000"/>
              <a:buFont typeface="Georgia"/>
              <a:buChar char="✓"/>
            </a:pPr>
            <a:r>
              <a:rPr lang="en" sz="2700" dirty="0"/>
              <a:t>What happens after I apply?</a:t>
            </a:r>
          </a:p>
          <a:p>
            <a:pPr marL="457200" lvl="0" indent="-419100">
              <a:spcBef>
                <a:spcPts val="0"/>
              </a:spcBef>
              <a:buClr>
                <a:schemeClr val="lt2"/>
              </a:buClr>
              <a:buSzPct val="100000"/>
              <a:buFont typeface="Georgia"/>
              <a:buChar char="✓"/>
            </a:pPr>
            <a:r>
              <a:rPr lang="en" sz="2700" dirty="0"/>
              <a:t>What happens after I receive my EAD card?</a:t>
            </a:r>
          </a:p>
        </p:txBody>
      </p:sp>
    </p:spTree>
  </p:cSld>
  <p:clrMapOvr>
    <a:masterClrMapping/>
  </p:clrMapOvr>
  <p:transition spd="slow">
    <p:cut/>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69"/>
        <p:cNvGrpSpPr/>
        <p:nvPr/>
      </p:nvGrpSpPr>
      <p:grpSpPr>
        <a:xfrm>
          <a:off x="0" y="0"/>
          <a:ext cx="0" cy="0"/>
          <a:chOff x="0" y="0"/>
          <a:chExt cx="0" cy="0"/>
        </a:xfrm>
      </p:grpSpPr>
      <p:sp>
        <p:nvSpPr>
          <p:cNvPr id="70" name="Shape 70"/>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dirty="0">
                <a:solidFill>
                  <a:srgbClr val="434343"/>
                </a:solidFill>
              </a:rPr>
              <a:t>What is OPT?</a:t>
            </a:r>
          </a:p>
        </p:txBody>
      </p:sp>
      <p:sp>
        <p:nvSpPr>
          <p:cNvPr id="71" name="Shape 71"/>
          <p:cNvSpPr txBox="1">
            <a:spLocks noGrp="1"/>
          </p:cNvSpPr>
          <p:nvPr>
            <p:ph type="body" idx="1"/>
          </p:nvPr>
        </p:nvSpPr>
        <p:spPr>
          <a:xfrm>
            <a:off x="457200" y="1288474"/>
            <a:ext cx="8229600" cy="3178676"/>
          </a:xfrm>
          <a:prstGeom prst="rect">
            <a:avLst/>
          </a:prstGeom>
        </p:spPr>
        <p:txBody>
          <a:bodyPr lIns="91425" tIns="91425" rIns="91425" bIns="91425" anchor="t" anchorCtr="0">
            <a:noAutofit/>
          </a:bodyPr>
          <a:lstStyle/>
          <a:p>
            <a:pPr rtl="0">
              <a:spcBef>
                <a:spcPts val="0"/>
              </a:spcBef>
              <a:buNone/>
            </a:pPr>
            <a:r>
              <a:rPr lang="en" sz="2800" dirty="0"/>
              <a:t>Optional Practical Training is an opportunity for students in F-1 visa/status to apply their classroom knowledge in an actual work environment off-campus for up to 12 months. </a:t>
            </a:r>
          </a:p>
          <a:p>
            <a:pPr rtl="0">
              <a:spcBef>
                <a:spcPts val="0"/>
              </a:spcBef>
              <a:buNone/>
            </a:pPr>
            <a:endParaRPr lang="en" sz="2800" dirty="0"/>
          </a:p>
          <a:p>
            <a:pPr>
              <a:spcBef>
                <a:spcPts val="0"/>
              </a:spcBef>
              <a:buNone/>
            </a:pPr>
            <a:r>
              <a:rPr lang="en" sz="2800" dirty="0"/>
              <a:t>*</a:t>
            </a:r>
            <a:r>
              <a:rPr lang="en" sz="2800" i="1" dirty="0"/>
              <a:t>This employment should directly relate to your course of study or major.  </a:t>
            </a:r>
          </a:p>
        </p:txBody>
      </p:sp>
    </p:spTree>
  </p:cSld>
  <p:clrMapOvr>
    <a:masterClrMapping/>
  </p:clrMapOvr>
  <p:transition spd="slow">
    <p:cut/>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75"/>
        <p:cNvGrpSpPr/>
        <p:nvPr/>
      </p:nvGrpSpPr>
      <p:grpSpPr>
        <a:xfrm>
          <a:off x="0" y="0"/>
          <a:ext cx="0" cy="0"/>
          <a:chOff x="0" y="0"/>
          <a:chExt cx="0" cy="0"/>
        </a:xfrm>
      </p:grpSpPr>
      <p:sp>
        <p:nvSpPr>
          <p:cNvPr id="76" name="Shape 76"/>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dirty="0">
                <a:solidFill>
                  <a:srgbClr val="434343"/>
                </a:solidFill>
              </a:rPr>
              <a:t>Do you qualify?</a:t>
            </a:r>
          </a:p>
        </p:txBody>
      </p:sp>
      <p:sp>
        <p:nvSpPr>
          <p:cNvPr id="77" name="Shape 77"/>
          <p:cNvSpPr txBox="1">
            <a:spLocks noGrp="1"/>
          </p:cNvSpPr>
          <p:nvPr>
            <p:ph type="body" idx="1"/>
          </p:nvPr>
        </p:nvSpPr>
        <p:spPr>
          <a:xfrm>
            <a:off x="452063" y="1338247"/>
            <a:ext cx="8229600" cy="3266999"/>
          </a:xfrm>
          <a:prstGeom prst="rect">
            <a:avLst/>
          </a:prstGeom>
        </p:spPr>
        <p:txBody>
          <a:bodyPr lIns="91425" tIns="91425" rIns="91425" bIns="91425" anchor="t" anchorCtr="0">
            <a:noAutofit/>
          </a:bodyPr>
          <a:lstStyle/>
          <a:p>
            <a:pPr marL="457200" lvl="0" indent="-342900" rtl="0">
              <a:spcBef>
                <a:spcPts val="0"/>
              </a:spcBef>
              <a:buClr>
                <a:schemeClr val="lt2"/>
              </a:buClr>
              <a:buSzPct val="100000"/>
              <a:buFont typeface="Georgia"/>
              <a:buChar char="✓"/>
            </a:pPr>
            <a:r>
              <a:rPr lang="en" sz="2700" dirty="0"/>
              <a:t>You must be in current valid F-1 status for at least one academic year.</a:t>
            </a:r>
          </a:p>
          <a:p>
            <a:pPr marL="457200" lvl="0" indent="-342900" rtl="0">
              <a:spcBef>
                <a:spcPts val="0"/>
              </a:spcBef>
              <a:buClr>
                <a:schemeClr val="lt2"/>
              </a:buClr>
              <a:buSzPct val="100000"/>
              <a:buFont typeface="Georgia"/>
              <a:buChar char="✓"/>
            </a:pPr>
            <a:r>
              <a:rPr lang="en" sz="2700" dirty="0"/>
              <a:t>Eligible for 12 months of full time authorization with each </a:t>
            </a:r>
            <a:r>
              <a:rPr lang="en" sz="2700" u="sng" dirty="0"/>
              <a:t>higher</a:t>
            </a:r>
            <a:r>
              <a:rPr lang="en" sz="2700" dirty="0"/>
              <a:t> degree completed.</a:t>
            </a:r>
          </a:p>
          <a:p>
            <a:pPr marL="457200" lvl="0" indent="-342900" rtl="0">
              <a:spcBef>
                <a:spcPts val="0"/>
              </a:spcBef>
              <a:buClr>
                <a:schemeClr val="lt2"/>
              </a:buClr>
              <a:buSzPct val="100000"/>
              <a:buFont typeface="Georgia"/>
              <a:buChar char="✓"/>
            </a:pPr>
            <a:r>
              <a:rPr lang="en" sz="2700" dirty="0"/>
              <a:t>Students in STEM fields can apply for a 24 month extension. </a:t>
            </a:r>
          </a:p>
          <a:p>
            <a:pPr lvl="0" rtl="0">
              <a:spcBef>
                <a:spcPts val="0"/>
              </a:spcBef>
              <a:buNone/>
            </a:pPr>
            <a:endParaRPr sz="900" dirty="0"/>
          </a:p>
          <a:p>
            <a:pPr lvl="0" rtl="0">
              <a:spcBef>
                <a:spcPts val="0"/>
              </a:spcBef>
              <a:buNone/>
            </a:pPr>
            <a:r>
              <a:rPr lang="en" sz="2700" dirty="0"/>
              <a:t>*</a:t>
            </a:r>
            <a:r>
              <a:rPr lang="en" sz="2700" i="1" dirty="0"/>
              <a:t>If you can answer YES to these questions, you probably qualify for OPT!*</a:t>
            </a:r>
          </a:p>
        </p:txBody>
      </p:sp>
    </p:spTree>
  </p:cSld>
  <p:clrMapOvr>
    <a:masterClrMapping/>
  </p:clrMapOvr>
  <p:transition spd="slow">
    <p:cut/>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81"/>
        <p:cNvGrpSpPr/>
        <p:nvPr/>
      </p:nvGrpSpPr>
      <p:grpSpPr>
        <a:xfrm>
          <a:off x="0" y="0"/>
          <a:ext cx="0" cy="0"/>
          <a:chOff x="0" y="0"/>
          <a:chExt cx="0" cy="0"/>
        </a:xfrm>
      </p:grpSpPr>
      <p:sp>
        <p:nvSpPr>
          <p:cNvPr id="82" name="Shape 82"/>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a:solidFill>
                  <a:srgbClr val="434343"/>
                </a:solidFill>
              </a:rPr>
              <a:t>When do I apply?</a:t>
            </a:r>
          </a:p>
        </p:txBody>
      </p:sp>
      <p:sp>
        <p:nvSpPr>
          <p:cNvPr id="83" name="Shape 83"/>
          <p:cNvSpPr txBox="1">
            <a:spLocks noGrp="1"/>
          </p:cNvSpPr>
          <p:nvPr>
            <p:ph type="body" idx="1"/>
          </p:nvPr>
        </p:nvSpPr>
        <p:spPr>
          <a:xfrm>
            <a:off x="344185" y="1570019"/>
            <a:ext cx="4038599" cy="3266999"/>
          </a:xfrm>
          <a:prstGeom prst="rect">
            <a:avLst/>
          </a:prstGeom>
        </p:spPr>
        <p:txBody>
          <a:bodyPr lIns="91425" tIns="91425" rIns="91425" bIns="91425" anchor="t" anchorCtr="0">
            <a:noAutofit/>
          </a:bodyPr>
          <a:lstStyle/>
          <a:p>
            <a:pPr marL="76200" lvl="0" indent="0" rtl="0">
              <a:spcBef>
                <a:spcPts val="0"/>
              </a:spcBef>
              <a:buClr>
                <a:schemeClr val="lt2"/>
              </a:buClr>
              <a:buSzPct val="100000"/>
              <a:buNone/>
            </a:pPr>
            <a:r>
              <a:rPr lang="en" dirty="0"/>
              <a:t>You can apply for OPT within 90 days before your academic program completion date to 60 days after your academic program completion date.</a:t>
            </a:r>
          </a:p>
        </p:txBody>
      </p:sp>
      <p:sp>
        <p:nvSpPr>
          <p:cNvPr id="85" name="Shape 85"/>
          <p:cNvSpPr txBox="1">
            <a:spLocks noGrp="1"/>
          </p:cNvSpPr>
          <p:nvPr>
            <p:ph type="body" idx="2"/>
          </p:nvPr>
        </p:nvSpPr>
        <p:spPr>
          <a:xfrm>
            <a:off x="4648200" y="1366383"/>
            <a:ext cx="4038599" cy="3266999"/>
          </a:xfrm>
          <a:prstGeom prst="rect">
            <a:avLst/>
          </a:prstGeom>
        </p:spPr>
        <p:txBody>
          <a:bodyPr lIns="91425" tIns="91425" rIns="91425" bIns="91425" anchor="t" anchorCtr="0">
            <a:noAutofit/>
          </a:bodyPr>
          <a:lstStyle/>
          <a:p>
            <a:pPr>
              <a:spcBef>
                <a:spcPts val="0"/>
              </a:spcBef>
              <a:buNone/>
            </a:pPr>
            <a:endParaRPr dirty="0"/>
          </a:p>
        </p:txBody>
      </p:sp>
      <p:pic>
        <p:nvPicPr>
          <p:cNvPr id="84" name="Shape 84"/>
          <p:cNvPicPr preferRelativeResize="0"/>
          <p:nvPr/>
        </p:nvPicPr>
        <p:blipFill>
          <a:blip r:embed="rId3">
            <a:alphaModFix/>
          </a:blip>
          <a:stretch>
            <a:fillRect/>
          </a:stretch>
        </p:blipFill>
        <p:spPr>
          <a:xfrm>
            <a:off x="4648200" y="1238597"/>
            <a:ext cx="3873730" cy="3193240"/>
          </a:xfrm>
          <a:prstGeom prst="rect">
            <a:avLst/>
          </a:prstGeom>
          <a:noFill/>
          <a:ln>
            <a:noFill/>
          </a:ln>
        </p:spPr>
      </p:pic>
    </p:spTree>
  </p:cSld>
  <p:clrMapOvr>
    <a:masterClrMapping/>
  </p:clrMapOvr>
  <p:transition spd="slow">
    <p:cut/>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OPT When and How to Apply | International Support Services">
            <a:extLst>
              <a:ext uri="{FF2B5EF4-FFF2-40B4-BE49-F238E27FC236}">
                <a16:creationId xmlns:a16="http://schemas.microsoft.com/office/drawing/2014/main" id="{38CF1D31-38E1-489A-946D-E45BF9D4080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44363" y="598516"/>
            <a:ext cx="7455274" cy="369396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7506990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21"/>
        <p:cNvGrpSpPr/>
        <p:nvPr/>
      </p:nvGrpSpPr>
      <p:grpSpPr>
        <a:xfrm>
          <a:off x="0" y="0"/>
          <a:ext cx="0" cy="0"/>
          <a:chOff x="0" y="0"/>
          <a:chExt cx="0" cy="0"/>
        </a:xfrm>
      </p:grpSpPr>
      <p:sp>
        <p:nvSpPr>
          <p:cNvPr id="122" name="Shape 122"/>
          <p:cNvSpPr txBox="1">
            <a:spLocks noGrp="1"/>
          </p:cNvSpPr>
          <p:nvPr>
            <p:ph type="title"/>
          </p:nvPr>
        </p:nvSpPr>
        <p:spPr>
          <a:xfrm>
            <a:off x="531159" y="407684"/>
            <a:ext cx="8229600" cy="857400"/>
          </a:xfrm>
          <a:prstGeom prst="rect">
            <a:avLst/>
          </a:prstGeom>
        </p:spPr>
        <p:txBody>
          <a:bodyPr lIns="91425" tIns="91425" rIns="91425" bIns="91425" anchor="ctr" anchorCtr="0">
            <a:noAutofit/>
          </a:bodyPr>
          <a:lstStyle/>
          <a:p>
            <a:pPr>
              <a:spcBef>
                <a:spcPts val="0"/>
              </a:spcBef>
              <a:buNone/>
            </a:pPr>
            <a:r>
              <a:rPr lang="en" dirty="0">
                <a:solidFill>
                  <a:srgbClr val="434343"/>
                </a:solidFill>
              </a:rPr>
              <a:t>How do I apply?</a:t>
            </a:r>
          </a:p>
        </p:txBody>
      </p:sp>
      <p:sp>
        <p:nvSpPr>
          <p:cNvPr id="123" name="Shape 123"/>
          <p:cNvSpPr txBox="1">
            <a:spLocks noGrp="1"/>
          </p:cNvSpPr>
          <p:nvPr>
            <p:ph type="body" idx="1"/>
          </p:nvPr>
        </p:nvSpPr>
        <p:spPr>
          <a:xfrm>
            <a:off x="277402" y="1413975"/>
            <a:ext cx="8866598" cy="3577335"/>
          </a:xfrm>
          <a:prstGeom prst="rect">
            <a:avLst/>
          </a:prstGeom>
        </p:spPr>
        <p:txBody>
          <a:bodyPr lIns="91425" tIns="91425" rIns="91425" bIns="91425" anchor="t" anchorCtr="0">
            <a:noAutofit/>
          </a:bodyPr>
          <a:lstStyle/>
          <a:p>
            <a:pPr marL="457200" lvl="0" indent="-419100">
              <a:buClr>
                <a:schemeClr val="lt2"/>
              </a:buClr>
              <a:buFont typeface="Arial"/>
              <a:buChar char="●"/>
            </a:pPr>
            <a:r>
              <a:rPr lang="en-US" sz="1800" dirty="0"/>
              <a:t>Optional Practical Training (OPT) </a:t>
            </a:r>
            <a:r>
              <a:rPr lang="en" sz="1800" dirty="0"/>
              <a:t>Packet can </a:t>
            </a:r>
            <a:r>
              <a:rPr lang="en-US" sz="1800" dirty="0"/>
              <a:t>be emailed or </a:t>
            </a:r>
            <a:r>
              <a:rPr lang="en" sz="1800" dirty="0"/>
              <a:t>accessed </a:t>
            </a:r>
            <a:r>
              <a:rPr lang="en-US" sz="1800" dirty="0"/>
              <a:t>on the website:</a:t>
            </a:r>
            <a:r>
              <a:rPr lang="en" sz="1800" dirty="0"/>
              <a:t> </a:t>
            </a:r>
            <a:r>
              <a:rPr lang="en-US" sz="1800" dirty="0">
                <a:solidFill>
                  <a:srgbClr val="0070C0"/>
                </a:solidFill>
              </a:rPr>
              <a:t>https://www.fhsu.edu/international/employment/opt</a:t>
            </a:r>
            <a:r>
              <a:rPr lang="en" sz="1800" dirty="0">
                <a:solidFill>
                  <a:srgbClr val="0070C0"/>
                </a:solidFill>
              </a:rPr>
              <a:t> </a:t>
            </a:r>
          </a:p>
          <a:p>
            <a:pPr marL="457200" lvl="0" indent="-419100">
              <a:buClr>
                <a:schemeClr val="lt2"/>
              </a:buClr>
              <a:buFont typeface="Arial"/>
              <a:buChar char="●"/>
            </a:pPr>
            <a:r>
              <a:rPr lang="en-US" sz="1800" dirty="0"/>
              <a:t>Complete the information in </a:t>
            </a:r>
            <a:r>
              <a:rPr lang="en" sz="1800" dirty="0"/>
              <a:t>packet that are to be returned to International Student Services (</a:t>
            </a:r>
            <a:r>
              <a:rPr lang="en-US" sz="1800" dirty="0"/>
              <a:t>Memorial Union- MU 014</a:t>
            </a:r>
            <a:r>
              <a:rPr lang="en" sz="1800" dirty="0"/>
              <a:t>).  </a:t>
            </a:r>
          </a:p>
          <a:p>
            <a:pPr marL="676656" lvl="1" indent="-419100">
              <a:buClr>
                <a:schemeClr val="lt2"/>
              </a:buClr>
              <a:buFont typeface="Arial"/>
              <a:buChar char="●"/>
            </a:pPr>
            <a:r>
              <a:rPr lang="en" sz="1800" dirty="0"/>
              <a:t>Academic Advisor/Academic Department Recommendation F</a:t>
            </a:r>
            <a:r>
              <a:rPr lang="en-US" sz="1800" dirty="0"/>
              <a:t>o</a:t>
            </a:r>
            <a:r>
              <a:rPr lang="en" sz="1800" dirty="0"/>
              <a:t>rm </a:t>
            </a:r>
          </a:p>
          <a:p>
            <a:pPr marL="676656" lvl="1" indent="-419100">
              <a:buClr>
                <a:schemeClr val="lt2"/>
              </a:buClr>
              <a:buFont typeface="Arial"/>
              <a:buChar char="●"/>
            </a:pPr>
            <a:r>
              <a:rPr lang="en" sz="1800" dirty="0"/>
              <a:t>OPT – Grade Check Sheet for Instructors</a:t>
            </a:r>
          </a:p>
          <a:p>
            <a:pPr marL="676656" lvl="1" indent="-419100">
              <a:buClr>
                <a:schemeClr val="lt2"/>
              </a:buClr>
              <a:buFont typeface="Arial"/>
              <a:buChar char="●"/>
            </a:pPr>
            <a:r>
              <a:rPr lang="en" sz="1800" dirty="0"/>
              <a:t>OPT – Graduate School/International Office Check-off Form</a:t>
            </a:r>
          </a:p>
          <a:p>
            <a:pPr marL="38100" lvl="0" indent="0">
              <a:buClr>
                <a:schemeClr val="lt2"/>
              </a:buClr>
              <a:buNone/>
            </a:pPr>
            <a:r>
              <a:rPr lang="en" sz="1800" b="1" i="1" dirty="0">
                <a:solidFill>
                  <a:srgbClr val="FF0000"/>
                </a:solidFill>
              </a:rPr>
              <a:t>“Carefully follow instructions in packet.”</a:t>
            </a:r>
          </a:p>
          <a:p>
            <a:pPr marL="457200" lvl="0" indent="-419100" rtl="0">
              <a:spcBef>
                <a:spcPts val="0"/>
              </a:spcBef>
              <a:buClr>
                <a:schemeClr val="lt2"/>
              </a:buClr>
              <a:buSzPct val="100000"/>
              <a:buFont typeface="Arial"/>
              <a:buChar char="●"/>
            </a:pPr>
            <a:r>
              <a:rPr lang="en" sz="1800" dirty="0"/>
              <a:t>Your OPT I-20 will be processed and you will then be notified when it is ready to pickup.   </a:t>
            </a:r>
          </a:p>
          <a:p>
            <a:pPr marL="457200" lvl="0" indent="-419100" rtl="0">
              <a:spcBef>
                <a:spcPts val="0"/>
              </a:spcBef>
              <a:buClr>
                <a:schemeClr val="lt2"/>
              </a:buClr>
              <a:buSzPct val="100000"/>
              <a:buFont typeface="Arial"/>
              <a:buChar char="●"/>
            </a:pPr>
            <a:r>
              <a:rPr lang="en-US" sz="1800" dirty="0"/>
              <a:t>Be sure you have </a:t>
            </a:r>
            <a:r>
              <a:rPr lang="en-US" sz="1800" b="1" dirty="0"/>
              <a:t>all </a:t>
            </a:r>
            <a:r>
              <a:rPr lang="en-US" sz="1800" dirty="0"/>
              <a:t>documents and credit/debit card available for payment, </a:t>
            </a:r>
            <a:r>
              <a:rPr lang="en-US" sz="1800" b="1" dirty="0"/>
              <a:t>BEFORE</a:t>
            </a:r>
            <a:r>
              <a:rPr lang="en-US" sz="1800" dirty="0"/>
              <a:t> you submit your application on-line.</a:t>
            </a:r>
            <a:endParaRPr lang="en" sz="1800" dirty="0"/>
          </a:p>
          <a:p>
            <a:pPr marL="457200" lvl="0" indent="-419100" rtl="0">
              <a:spcBef>
                <a:spcPts val="0"/>
              </a:spcBef>
              <a:buClr>
                <a:schemeClr val="lt2"/>
              </a:buClr>
              <a:buSzPct val="100000"/>
              <a:buFont typeface="Arial"/>
              <a:buChar char="●"/>
            </a:pPr>
            <a:endParaRPr lang="en" sz="2000" dirty="0"/>
          </a:p>
          <a:p>
            <a:pPr>
              <a:spcBef>
                <a:spcPts val="0"/>
              </a:spcBef>
              <a:buNone/>
            </a:pPr>
            <a:endParaRPr dirty="0"/>
          </a:p>
        </p:txBody>
      </p:sp>
    </p:spTree>
  </p:cSld>
  <p:clrMapOvr>
    <a:masterClrMapping/>
  </p:clrMapOvr>
  <p:transition spd="slow">
    <p:cut/>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27"/>
        <p:cNvGrpSpPr/>
        <p:nvPr/>
      </p:nvGrpSpPr>
      <p:grpSpPr>
        <a:xfrm>
          <a:off x="0" y="0"/>
          <a:ext cx="0" cy="0"/>
          <a:chOff x="0" y="0"/>
          <a:chExt cx="0" cy="0"/>
        </a:xfrm>
      </p:grpSpPr>
      <p:sp>
        <p:nvSpPr>
          <p:cNvPr id="129" name="Shape 129"/>
          <p:cNvSpPr txBox="1">
            <a:spLocks noGrp="1"/>
          </p:cNvSpPr>
          <p:nvPr>
            <p:ph type="body" idx="4294967295"/>
          </p:nvPr>
        </p:nvSpPr>
        <p:spPr>
          <a:xfrm>
            <a:off x="593313" y="1200598"/>
            <a:ext cx="8229600" cy="3267075"/>
          </a:xfrm>
          <a:prstGeom prst="rect">
            <a:avLst/>
          </a:prstGeom>
        </p:spPr>
        <p:txBody>
          <a:bodyPr lIns="91425" tIns="91425" rIns="91425" bIns="91425" anchor="t" anchorCtr="0">
            <a:noAutofit/>
          </a:bodyPr>
          <a:lstStyle/>
          <a:p>
            <a:pPr marL="457200" lvl="0" indent="-431800" rtl="0">
              <a:spcBef>
                <a:spcPts val="0"/>
              </a:spcBef>
              <a:buClr>
                <a:schemeClr val="lt2"/>
              </a:buClr>
              <a:buSzPct val="100000"/>
              <a:buFont typeface="Arial"/>
              <a:buChar char="●"/>
            </a:pPr>
            <a:endParaRPr lang="en" sz="2800" dirty="0"/>
          </a:p>
          <a:p>
            <a:pPr marL="25400" lvl="0" indent="0" rtl="0">
              <a:spcBef>
                <a:spcPts val="0"/>
              </a:spcBef>
              <a:buClr>
                <a:schemeClr val="lt2"/>
              </a:buClr>
              <a:buSzPct val="100000"/>
              <a:buNone/>
            </a:pPr>
            <a:r>
              <a:rPr lang="en" sz="2800" dirty="0"/>
              <a:t>It is </a:t>
            </a:r>
            <a:r>
              <a:rPr lang="en" sz="2800" b="1" i="1" dirty="0">
                <a:solidFill>
                  <a:srgbClr val="FF0000"/>
                </a:solidFill>
              </a:rPr>
              <a:t>STRONGLY</a:t>
            </a:r>
            <a:r>
              <a:rPr lang="en" sz="2800" dirty="0"/>
              <a:t> recommended that you stay in Hays until your new Optional Practical Training endorsed      I-20 has been processed and your application successful</a:t>
            </a:r>
            <a:r>
              <a:rPr lang="en-US" sz="2800" dirty="0"/>
              <a:t>l</a:t>
            </a:r>
            <a:r>
              <a:rPr lang="en" sz="2800" dirty="0"/>
              <a:t>y submitted online.</a:t>
            </a:r>
          </a:p>
        </p:txBody>
      </p:sp>
    </p:spTree>
  </p:cSld>
  <p:clrMapOvr>
    <a:masterClrMapping/>
  </p:clrMapOvr>
  <p:transition spd="slow">
    <p:cut/>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89"/>
        <p:cNvGrpSpPr/>
        <p:nvPr/>
      </p:nvGrpSpPr>
      <p:grpSpPr>
        <a:xfrm>
          <a:off x="0" y="0"/>
          <a:ext cx="0" cy="0"/>
          <a:chOff x="0" y="0"/>
          <a:chExt cx="0" cy="0"/>
        </a:xfrm>
      </p:grpSpPr>
      <p:sp>
        <p:nvSpPr>
          <p:cNvPr id="90" name="Shape 90"/>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US" dirty="0">
                <a:solidFill>
                  <a:srgbClr val="434343"/>
                </a:solidFill>
              </a:rPr>
              <a:t>What do I need for the OPT application</a:t>
            </a:r>
            <a:r>
              <a:rPr lang="en" dirty="0">
                <a:solidFill>
                  <a:srgbClr val="434343"/>
                </a:solidFill>
              </a:rPr>
              <a:t>?</a:t>
            </a:r>
          </a:p>
        </p:txBody>
      </p:sp>
      <p:sp>
        <p:nvSpPr>
          <p:cNvPr id="91" name="Shape 91"/>
          <p:cNvSpPr txBox="1">
            <a:spLocks noGrp="1"/>
          </p:cNvSpPr>
          <p:nvPr>
            <p:ph type="body" idx="1"/>
          </p:nvPr>
        </p:nvSpPr>
        <p:spPr>
          <a:xfrm>
            <a:off x="191194" y="1207102"/>
            <a:ext cx="8877992" cy="3960685"/>
          </a:xfrm>
          <a:prstGeom prst="rect">
            <a:avLst/>
          </a:prstGeom>
        </p:spPr>
        <p:txBody>
          <a:bodyPr lIns="91425" tIns="91425" rIns="91425" bIns="91425" anchor="t" anchorCtr="0">
            <a:noAutofit/>
          </a:bodyPr>
          <a:lstStyle/>
          <a:p>
            <a:pPr lvl="0" rtl="0">
              <a:spcBef>
                <a:spcPts val="0"/>
              </a:spcBef>
              <a:buNone/>
            </a:pPr>
            <a:r>
              <a:rPr lang="en" sz="3000" dirty="0">
                <a:latin typeface="+mj-lt"/>
              </a:rPr>
              <a:t>You will need the following:</a:t>
            </a:r>
          </a:p>
          <a:p>
            <a:pPr marL="914400" lvl="1" indent="-317500" rtl="0">
              <a:spcBef>
                <a:spcPts val="0"/>
              </a:spcBef>
              <a:buClr>
                <a:schemeClr val="lt2"/>
              </a:buClr>
              <a:buSzPct val="100000"/>
              <a:buFont typeface="Courier New"/>
              <a:buChar char="o"/>
            </a:pPr>
            <a:r>
              <a:rPr lang="en" sz="1400" dirty="0"/>
              <a:t>The USCIS Form I-765 “Application of Employment Authorization” </a:t>
            </a:r>
          </a:p>
          <a:p>
            <a:pPr marL="914400" lvl="1" indent="-317500" rtl="0">
              <a:spcBef>
                <a:spcPts val="0"/>
              </a:spcBef>
              <a:buClr>
                <a:schemeClr val="lt2"/>
              </a:buClr>
              <a:buSzPct val="100000"/>
              <a:buFont typeface="Courier New"/>
              <a:buChar char="o"/>
            </a:pPr>
            <a:r>
              <a:rPr lang="en" sz="1400" dirty="0"/>
              <a:t>Copy of your current and </a:t>
            </a:r>
            <a:r>
              <a:rPr lang="en" sz="1400" b="1" dirty="0"/>
              <a:t>ALL previous I-20’s</a:t>
            </a:r>
          </a:p>
          <a:p>
            <a:pPr marL="914400" lvl="1" indent="-317500" rtl="0">
              <a:spcBef>
                <a:spcPts val="0"/>
              </a:spcBef>
              <a:buClr>
                <a:schemeClr val="lt2"/>
              </a:buClr>
              <a:buSzPct val="100000"/>
              <a:buFont typeface="Courier New"/>
              <a:buChar char="o"/>
            </a:pPr>
            <a:r>
              <a:rPr lang="en" sz="1400" dirty="0"/>
              <a:t>Official FHSU transcript (request from Registrar’s Office Picken Hall 302)</a:t>
            </a:r>
          </a:p>
          <a:p>
            <a:pPr marL="914400" lvl="1" indent="-317500" rtl="0">
              <a:spcBef>
                <a:spcPts val="0"/>
              </a:spcBef>
              <a:buClr>
                <a:schemeClr val="lt2"/>
              </a:buClr>
              <a:buSzPct val="100000"/>
              <a:buFont typeface="Courier New"/>
              <a:buChar char="o"/>
            </a:pPr>
            <a:r>
              <a:rPr lang="en" sz="1400" dirty="0"/>
              <a:t>Two (2) passport sized photos  (must be withn the last 30 days)</a:t>
            </a:r>
          </a:p>
          <a:p>
            <a:pPr marL="914400" lvl="1" indent="-317500" rtl="0">
              <a:spcBef>
                <a:spcPts val="0"/>
              </a:spcBef>
              <a:buClr>
                <a:schemeClr val="lt2"/>
              </a:buClr>
              <a:buSzPct val="100000"/>
              <a:buFont typeface="Courier New"/>
              <a:buChar char="o"/>
            </a:pPr>
            <a:r>
              <a:rPr lang="en" sz="1400" dirty="0"/>
              <a:t>Print out of I-94 </a:t>
            </a:r>
          </a:p>
          <a:p>
            <a:pPr marL="914400" lvl="1" indent="-317500" rtl="0">
              <a:spcBef>
                <a:spcPts val="0"/>
              </a:spcBef>
              <a:buClr>
                <a:schemeClr val="lt2"/>
              </a:buClr>
              <a:buSzPct val="100000"/>
              <a:buFont typeface="Courier New"/>
              <a:buChar char="o"/>
            </a:pPr>
            <a:r>
              <a:rPr lang="en" sz="1400" dirty="0"/>
              <a:t>Copy of passport and current visa</a:t>
            </a:r>
          </a:p>
          <a:p>
            <a:pPr marL="914400" lvl="1" indent="-317500" rtl="0">
              <a:spcBef>
                <a:spcPts val="0"/>
              </a:spcBef>
              <a:buClr>
                <a:schemeClr val="lt2"/>
              </a:buClr>
              <a:buSzPct val="100000"/>
              <a:buFont typeface="Courier New"/>
              <a:buChar char="o"/>
            </a:pPr>
            <a:r>
              <a:rPr lang="en" sz="1400" dirty="0"/>
              <a:t>Credit/debit card</a:t>
            </a:r>
          </a:p>
          <a:p>
            <a:pPr marL="914400" lvl="1" indent="-317500" rtl="0">
              <a:spcBef>
                <a:spcPts val="0"/>
              </a:spcBef>
              <a:buClr>
                <a:schemeClr val="lt2"/>
              </a:buClr>
              <a:buSzPct val="100000"/>
              <a:buFont typeface="Courier New"/>
              <a:buChar char="o"/>
            </a:pPr>
            <a:r>
              <a:rPr lang="en" sz="1400" dirty="0"/>
              <a:t>Copy of prior EAD Card if applicable</a:t>
            </a:r>
          </a:p>
          <a:p>
            <a:pPr marL="914400" lvl="1" indent="-317500" rtl="0">
              <a:spcBef>
                <a:spcPts val="0"/>
              </a:spcBef>
              <a:buClr>
                <a:schemeClr val="lt2"/>
              </a:buClr>
              <a:buSzPct val="100000"/>
              <a:buFont typeface="Courier New"/>
              <a:buChar char="o"/>
            </a:pPr>
            <a:r>
              <a:rPr lang="en" sz="1400" b="1" dirty="0"/>
              <a:t>Complete the “Academic Advisor/Academic Department Recommendation” Form  *</a:t>
            </a:r>
          </a:p>
          <a:p>
            <a:pPr marL="914400" lvl="1" indent="-317500" rtl="0">
              <a:spcBef>
                <a:spcPts val="0"/>
              </a:spcBef>
              <a:buClr>
                <a:schemeClr val="lt2"/>
              </a:buClr>
              <a:buSzPct val="100000"/>
              <a:buFont typeface="Courier New"/>
              <a:buChar char="o"/>
            </a:pPr>
            <a:r>
              <a:rPr lang="en" sz="1400" b="1" dirty="0">
                <a:highlight>
                  <a:srgbClr val="FFFF00"/>
                </a:highlight>
              </a:rPr>
              <a:t>Complete “Graduate School (Graduate students only)/International Office Check-off” form  *</a:t>
            </a:r>
          </a:p>
          <a:p>
            <a:pPr marL="914400" lvl="1" indent="-317500" rtl="0">
              <a:spcBef>
                <a:spcPts val="0"/>
              </a:spcBef>
              <a:buClr>
                <a:schemeClr val="lt2"/>
              </a:buClr>
              <a:buSzPct val="100000"/>
              <a:buFont typeface="Courier New"/>
              <a:buChar char="o"/>
            </a:pPr>
            <a:r>
              <a:rPr lang="en" sz="1400" b="1" dirty="0">
                <a:highlight>
                  <a:srgbClr val="FFFF00"/>
                </a:highlight>
              </a:rPr>
              <a:t>Complete “Grade Check Form”  *</a:t>
            </a:r>
          </a:p>
          <a:p>
            <a:pPr marL="914400" lvl="1" indent="-317500" rtl="0">
              <a:spcBef>
                <a:spcPts val="0"/>
              </a:spcBef>
              <a:buClr>
                <a:schemeClr val="lt2"/>
              </a:buClr>
              <a:buSzPct val="100000"/>
              <a:buFont typeface="Courier New"/>
              <a:buChar char="o"/>
            </a:pPr>
            <a:r>
              <a:rPr lang="en" sz="1400" b="1" i="1" dirty="0"/>
              <a:t>* These forms will be submitted to the International Student Services Office, but will not be uploaded with your OPT application.  </a:t>
            </a:r>
          </a:p>
        </p:txBody>
      </p:sp>
    </p:spTree>
  </p:cSld>
  <p:clrMapOvr>
    <a:masterClrMapping/>
  </p:clrMapOvr>
  <p:transition spd="slow">
    <p:cut/>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46C760-DEE8-CBD5-A1CE-7935DF564FC3}"/>
              </a:ext>
            </a:extLst>
          </p:cNvPr>
          <p:cNvSpPr>
            <a:spLocks noGrp="1"/>
          </p:cNvSpPr>
          <p:nvPr>
            <p:ph type="title"/>
          </p:nvPr>
        </p:nvSpPr>
        <p:spPr/>
        <p:txBody>
          <a:bodyPr>
            <a:normAutofit fontScale="90000"/>
          </a:bodyPr>
          <a:lstStyle/>
          <a:p>
            <a:br>
              <a:rPr lang="en-US" sz="3600" dirty="0">
                <a:solidFill>
                  <a:srgbClr val="73000A"/>
                </a:solidFill>
                <a:latin typeface="Calibri" panose="020F0502020204030204" pitchFamily="34" charset="0"/>
                <a:cs typeface="Calibri" panose="020F0502020204030204" pitchFamily="34" charset="0"/>
              </a:rPr>
            </a:br>
            <a:r>
              <a:rPr lang="en-US" sz="3600" dirty="0">
                <a:solidFill>
                  <a:schemeClr val="tx1"/>
                </a:solidFill>
                <a:cs typeface="Calibri" panose="020F0502020204030204" pitchFamily="34" charset="0"/>
              </a:rPr>
              <a:t>Steps for Completing the I-765 Application Online</a:t>
            </a:r>
            <a:br>
              <a:rPr lang="en-US" b="1" dirty="0">
                <a:solidFill>
                  <a:srgbClr val="73000A"/>
                </a:solidFill>
                <a:latin typeface="Arial" panose="020B0604020202020204" pitchFamily="34" charset="0"/>
                <a:cs typeface="Arial" panose="020B0604020202020204" pitchFamily="34" charset="0"/>
              </a:rPr>
            </a:br>
            <a:endParaRPr lang="en-US" dirty="0"/>
          </a:p>
        </p:txBody>
      </p:sp>
      <p:sp>
        <p:nvSpPr>
          <p:cNvPr id="3" name="Text Placeholder 2">
            <a:extLst>
              <a:ext uri="{FF2B5EF4-FFF2-40B4-BE49-F238E27FC236}">
                <a16:creationId xmlns:a16="http://schemas.microsoft.com/office/drawing/2014/main" id="{0606A2BF-5E82-EE01-85A3-0E65586E4A5A}"/>
              </a:ext>
            </a:extLst>
          </p:cNvPr>
          <p:cNvSpPr>
            <a:spLocks noGrp="1"/>
          </p:cNvSpPr>
          <p:nvPr>
            <p:ph type="body" idx="1"/>
          </p:nvPr>
        </p:nvSpPr>
        <p:spPr>
          <a:xfrm>
            <a:off x="216385" y="1200149"/>
            <a:ext cx="8685567" cy="3663843"/>
          </a:xfrm>
        </p:spPr>
        <p:txBody>
          <a:bodyPr>
            <a:normAutofit fontScale="70000" lnSpcReduction="20000"/>
          </a:bodyPr>
          <a:lstStyle/>
          <a:p>
            <a:endParaRPr lang="en-US" sz="2000" b="1" dirty="0">
              <a:solidFill>
                <a:srgbClr val="73000A"/>
              </a:solidFill>
              <a:latin typeface="Calibri" panose="020F0502020204030204" pitchFamily="34" charset="0"/>
              <a:cs typeface="Calibri" panose="020F0502020204030204" pitchFamily="34" charset="0"/>
            </a:endParaRPr>
          </a:p>
          <a:p>
            <a:pPr>
              <a:buFont typeface="+mj-lt"/>
              <a:buAutoNum type="arabicPeriod"/>
            </a:pPr>
            <a:r>
              <a:rPr lang="en-US" sz="2000" b="1" dirty="0">
                <a:latin typeface="Calibri" panose="020F0502020204030204" pitchFamily="34" charset="0"/>
                <a:cs typeface="Calibri" panose="020F0502020204030204" pitchFamily="34" charset="0"/>
              </a:rPr>
              <a:t>Gather the following documents:</a:t>
            </a:r>
            <a:endParaRPr lang="en-US" sz="2000" dirty="0">
              <a:latin typeface="Calibri" panose="020F0502020204030204" pitchFamily="34" charset="0"/>
              <a:cs typeface="Calibri" panose="020F0502020204030204" pitchFamily="34" charset="0"/>
            </a:endParaRPr>
          </a:p>
          <a:p>
            <a:pPr marL="742950" lvl="1" indent="-285750">
              <a:buFont typeface="+mj-lt"/>
              <a:buAutoNum type="arabicPeriod"/>
            </a:pPr>
            <a:r>
              <a:rPr lang="en-US" sz="2000" dirty="0">
                <a:latin typeface="Calibri" panose="020F0502020204030204" pitchFamily="34" charset="0"/>
                <a:cs typeface="Calibri" panose="020F0502020204030204" pitchFamily="34" charset="0"/>
              </a:rPr>
              <a:t>Digital 2x2 color passport photo that meets USCIS specifications</a:t>
            </a:r>
          </a:p>
          <a:p>
            <a:pPr marL="742950" lvl="1" indent="-285750">
              <a:buFont typeface="+mj-lt"/>
              <a:buAutoNum type="arabicPeriod"/>
            </a:pPr>
            <a:r>
              <a:rPr lang="en-US" sz="2000" dirty="0">
                <a:latin typeface="Calibri" panose="020F0502020204030204" pitchFamily="34" charset="0"/>
                <a:cs typeface="Calibri" panose="020F0502020204030204" pitchFamily="34" charset="0"/>
              </a:rPr>
              <a:t>A scan of your passport photograph page</a:t>
            </a:r>
          </a:p>
          <a:p>
            <a:pPr marL="742950" lvl="1" indent="-285750">
              <a:buFont typeface="+mj-lt"/>
              <a:buAutoNum type="arabicPeriod"/>
            </a:pPr>
            <a:r>
              <a:rPr lang="en-US" sz="2000" dirty="0">
                <a:latin typeface="Calibri" panose="020F0502020204030204" pitchFamily="34" charset="0"/>
                <a:cs typeface="Calibri" panose="020F0502020204030204" pitchFamily="34" charset="0"/>
              </a:rPr>
              <a:t>A scan of the front and back of any previous EAD cards (if applicable)</a:t>
            </a:r>
          </a:p>
          <a:p>
            <a:pPr marL="742950" lvl="1" indent="-285750">
              <a:buFont typeface="+mj-lt"/>
              <a:buAutoNum type="arabicPeriod"/>
            </a:pPr>
            <a:r>
              <a:rPr lang="en-US" sz="2000" dirty="0">
                <a:latin typeface="Calibri" panose="020F0502020204030204" pitchFamily="34" charset="0"/>
                <a:cs typeface="Calibri" panose="020F0502020204030204" pitchFamily="34" charset="0"/>
              </a:rPr>
              <a:t>A scan of any previous I-20s with CPT or OPT information (if available)</a:t>
            </a:r>
          </a:p>
          <a:p>
            <a:pPr>
              <a:buFont typeface="+mj-lt"/>
              <a:buAutoNum type="arabicPeriod"/>
            </a:pPr>
            <a:r>
              <a:rPr lang="en-US" sz="2000" b="1" dirty="0">
                <a:latin typeface="Calibri" panose="020F0502020204030204" pitchFamily="34" charset="0"/>
                <a:cs typeface="Calibri" panose="020F0502020204030204" pitchFamily="34" charset="0"/>
              </a:rPr>
              <a:t>Create your online USCIS account: </a:t>
            </a:r>
            <a:r>
              <a:rPr lang="en-US" sz="2000" b="1" u="sng" dirty="0">
                <a:solidFill>
                  <a:srgbClr val="73000A"/>
                </a:solidFill>
                <a:latin typeface="Calibri" panose="020F0502020204030204" pitchFamily="34" charset="0"/>
                <a:cs typeface="Calibri" panose="020F0502020204030204" pitchFamily="34" charset="0"/>
                <a:hlinkClick r:id="rId2"/>
              </a:rPr>
              <a:t>https://myaccount.uscis.gov/</a:t>
            </a:r>
            <a:endParaRPr lang="en-US" sz="2000" dirty="0">
              <a:latin typeface="Calibri" panose="020F0502020204030204" pitchFamily="34" charset="0"/>
              <a:cs typeface="Calibri" panose="020F0502020204030204" pitchFamily="34" charset="0"/>
            </a:endParaRPr>
          </a:p>
          <a:p>
            <a:pPr marL="742950" lvl="1" indent="-285750">
              <a:buFont typeface="+mj-lt"/>
              <a:buAutoNum type="arabicPeriod"/>
            </a:pPr>
            <a:r>
              <a:rPr lang="en-US" sz="2000" dirty="0">
                <a:latin typeface="Calibri" panose="020F0502020204030204" pitchFamily="34" charset="0"/>
                <a:cs typeface="Calibri" panose="020F0502020204030204" pitchFamily="34" charset="0"/>
              </a:rPr>
              <a:t>A digital copy of your I-20 with an OPT recommendation</a:t>
            </a:r>
          </a:p>
          <a:p>
            <a:pPr marL="1143000" lvl="2" indent="-228600">
              <a:buFont typeface="+mj-lt"/>
              <a:buAutoNum type="arabicPeriod"/>
            </a:pPr>
            <a:r>
              <a:rPr lang="en-US" sz="2000" dirty="0">
                <a:latin typeface="Calibri" panose="020F0502020204030204" pitchFamily="34" charset="0"/>
                <a:cs typeface="Calibri" panose="020F0502020204030204" pitchFamily="34" charset="0"/>
              </a:rPr>
              <a:t>Must be issued within the last 30 days for post-completion OPT and within the last 60 days for STEM extension OPT. You MUST consult with ISS to receive a new I-20 before filing for your OPT online.</a:t>
            </a:r>
          </a:p>
          <a:p>
            <a:pPr marL="1143000" lvl="2" indent="-228600">
              <a:buFont typeface="+mj-lt"/>
              <a:buAutoNum type="arabicPeriod"/>
            </a:pPr>
            <a:r>
              <a:rPr lang="en-US" sz="2000" dirty="0">
                <a:latin typeface="Calibri" panose="020F0502020204030204" pitchFamily="34" charset="0"/>
                <a:cs typeface="Calibri" panose="020F0502020204030204" pitchFamily="34" charset="0"/>
              </a:rPr>
              <a:t>The I-20 must be signed by an ISS advisor and by you. You can use a digital or handwritten signature.</a:t>
            </a:r>
          </a:p>
          <a:p>
            <a:pPr marL="742950" lvl="1" indent="-285750">
              <a:buFont typeface="+mj-lt"/>
              <a:buAutoNum type="arabicPeriod"/>
            </a:pPr>
            <a:r>
              <a:rPr lang="en-US" sz="2000" dirty="0">
                <a:latin typeface="Calibri" panose="020F0502020204030204" pitchFamily="34" charset="0"/>
                <a:cs typeface="Calibri" panose="020F0502020204030204" pitchFamily="34" charset="0"/>
              </a:rPr>
              <a:t>Your most recent form I-94.</a:t>
            </a:r>
          </a:p>
          <a:p>
            <a:pPr marL="1143000" lvl="2" indent="-228600">
              <a:buFont typeface="+mj-lt"/>
              <a:buAutoNum type="arabicPeriod"/>
            </a:pPr>
            <a:r>
              <a:rPr lang="en-US" sz="2000" b="1" u="sng" dirty="0">
                <a:solidFill>
                  <a:srgbClr val="73000A"/>
                </a:solidFill>
                <a:latin typeface="Calibri" panose="020F0502020204030204" pitchFamily="34" charset="0"/>
                <a:cs typeface="Calibri" panose="020F0502020204030204" pitchFamily="34" charset="0"/>
                <a:hlinkClick r:id="rId3"/>
              </a:rPr>
              <a:t>https://i94.cbp.dhs.gov/I94/#/home</a:t>
            </a:r>
            <a:endParaRPr lang="en-US" sz="2000" dirty="0">
              <a:latin typeface="Calibri" panose="020F0502020204030204" pitchFamily="34" charset="0"/>
              <a:cs typeface="Calibri" panose="020F0502020204030204" pitchFamily="34" charset="0"/>
            </a:endParaRPr>
          </a:p>
          <a:p>
            <a:pPr marL="1143000" lvl="2" indent="-228600">
              <a:buFont typeface="+mj-lt"/>
              <a:buAutoNum type="arabicPeriod"/>
            </a:pPr>
            <a:r>
              <a:rPr lang="en-US" sz="2000" dirty="0">
                <a:latin typeface="Calibri" panose="020F0502020204030204" pitchFamily="34" charset="0"/>
                <a:cs typeface="Calibri" panose="020F0502020204030204" pitchFamily="34" charset="0"/>
              </a:rPr>
              <a:t>Select “Get Most Recent Form I-94”</a:t>
            </a:r>
          </a:p>
          <a:p>
            <a:pPr marL="742950" lvl="1" indent="-285750">
              <a:buFont typeface="+mj-lt"/>
              <a:buAutoNum type="arabicPeriod"/>
            </a:pPr>
            <a:r>
              <a:rPr lang="en-US" sz="2000" dirty="0">
                <a:latin typeface="Calibri" panose="020F0502020204030204" pitchFamily="34" charset="0"/>
                <a:cs typeface="Calibri" panose="020F0502020204030204" pitchFamily="34" charset="0"/>
              </a:rPr>
              <a:t>A credit/debit card with which you can pay the filing fee</a:t>
            </a:r>
            <a:r>
              <a:rPr lang="en" sz="2000" dirty="0">
                <a:solidFill>
                  <a:srgbClr val="FF0000"/>
                </a:solidFill>
                <a:latin typeface="Calibri" panose="020F0502020204030204" pitchFamily="34" charset="0"/>
                <a:cs typeface="Calibri" panose="020F0502020204030204" pitchFamily="34" charset="0"/>
              </a:rPr>
              <a:t> </a:t>
            </a:r>
            <a:r>
              <a:rPr lang="en" sz="2000" b="1" dirty="0">
                <a:solidFill>
                  <a:schemeClr val="tx1"/>
                </a:solidFill>
                <a:latin typeface="Calibri" panose="020F0502020204030204" pitchFamily="34" charset="0"/>
                <a:cs typeface="Calibri" panose="020F0502020204030204" pitchFamily="34" charset="0"/>
              </a:rPr>
              <a:t>of </a:t>
            </a:r>
            <a:r>
              <a:rPr lang="en" sz="2000" b="1" u="sng" dirty="0">
                <a:solidFill>
                  <a:schemeClr val="tx1"/>
                </a:solidFill>
                <a:latin typeface="Calibri" panose="020F0502020204030204" pitchFamily="34" charset="0"/>
                <a:cs typeface="Calibri" panose="020F0502020204030204" pitchFamily="34" charset="0"/>
              </a:rPr>
              <a:t>$470.00 online and $520 paper application </a:t>
            </a:r>
            <a:r>
              <a:rPr lang="en" sz="2000" b="1" i="1" u="sng" dirty="0">
                <a:solidFill>
                  <a:schemeClr val="tx1"/>
                </a:solidFill>
                <a:latin typeface="Calibri" panose="020F0502020204030204" pitchFamily="34" charset="0"/>
                <a:cs typeface="Calibri" panose="020F0502020204030204" pitchFamily="34" charset="0"/>
              </a:rPr>
              <a:t>(</a:t>
            </a:r>
            <a:r>
              <a:rPr lang="en" sz="2000" b="1" i="1" dirty="0">
                <a:solidFill>
                  <a:schemeClr val="tx1"/>
                </a:solidFill>
                <a:latin typeface="Calibri" panose="020F0502020204030204" pitchFamily="34" charset="0"/>
                <a:cs typeface="Calibri" panose="020F0502020204030204" pitchFamily="34" charset="0"/>
              </a:rPr>
              <a:t>Paper filing is not recommended)</a:t>
            </a:r>
            <a:r>
              <a:rPr lang="en" sz="2000" b="1" i="1" dirty="0">
                <a:solidFill>
                  <a:srgbClr val="FF0000"/>
                </a:solidFill>
                <a:latin typeface="Calibri" panose="020F0502020204030204" pitchFamily="34" charset="0"/>
                <a:cs typeface="Calibri" panose="020F0502020204030204" pitchFamily="34" charset="0"/>
              </a:rPr>
              <a:t>   </a:t>
            </a:r>
            <a:r>
              <a:rPr lang="en-US" sz="2000" b="1" i="1" u="sng" dirty="0">
                <a:solidFill>
                  <a:srgbClr val="FF0000"/>
                </a:solidFill>
                <a:latin typeface="Calibri" panose="020F0502020204030204" pitchFamily="34" charset="0"/>
                <a:cs typeface="Calibri" panose="020F0502020204030204" pitchFamily="34" charset="0"/>
              </a:rPr>
              <a:t>This amount is always subject to change.</a:t>
            </a:r>
            <a:endParaRPr lang="en" sz="2000" b="1" i="1" u="sng" dirty="0">
              <a:solidFill>
                <a:srgbClr val="FF0000"/>
              </a:solidFill>
              <a:latin typeface="Calibri" panose="020F0502020204030204" pitchFamily="34" charset="0"/>
              <a:cs typeface="Calibri" panose="020F0502020204030204" pitchFamily="34" charset="0"/>
            </a:endParaRPr>
          </a:p>
          <a:p>
            <a:r>
              <a:rPr lang="en-US" sz="2000" b="1" dirty="0">
                <a:latin typeface="Calibri" panose="020F0502020204030204" pitchFamily="34" charset="0"/>
                <a:cs typeface="Calibri" panose="020F0502020204030204" pitchFamily="34" charset="0"/>
              </a:rPr>
              <a:t>3. File a form online</a:t>
            </a:r>
            <a:endParaRPr lang="en-US" sz="2000" dirty="0">
              <a:latin typeface="Calibri" panose="020F0502020204030204" pitchFamily="34" charset="0"/>
              <a:cs typeface="Calibri" panose="020F0502020204030204" pitchFamily="34" charset="0"/>
            </a:endParaRPr>
          </a:p>
          <a:p>
            <a:pPr lvl="1"/>
            <a:r>
              <a:rPr lang="en-US" sz="2000" dirty="0">
                <a:latin typeface="Calibri" panose="020F0502020204030204" pitchFamily="34" charset="0"/>
                <a:cs typeface="Calibri" panose="020F0502020204030204" pitchFamily="34" charset="0"/>
              </a:rPr>
              <a:t>Application for Employment Authorization (I-765)</a:t>
            </a:r>
          </a:p>
          <a:p>
            <a:endParaRPr lang="en-US" dirty="0"/>
          </a:p>
        </p:txBody>
      </p:sp>
    </p:spTree>
    <p:extLst>
      <p:ext uri="{BB962C8B-B14F-4D97-AF65-F5344CB8AC3E}">
        <p14:creationId xmlns:p14="http://schemas.microsoft.com/office/powerpoint/2010/main" val="177194286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F449C3-0B6D-4D94-8DE9-3A0D6193D027}"/>
              </a:ext>
            </a:extLst>
          </p:cNvPr>
          <p:cNvSpPr>
            <a:spLocks noGrp="1"/>
          </p:cNvSpPr>
          <p:nvPr>
            <p:ph type="title"/>
          </p:nvPr>
        </p:nvSpPr>
        <p:spPr>
          <a:xfrm>
            <a:off x="482138" y="214953"/>
            <a:ext cx="7884622" cy="1088068"/>
          </a:xfrm>
        </p:spPr>
        <p:txBody>
          <a:bodyPr/>
          <a:lstStyle/>
          <a:p>
            <a:r>
              <a:rPr lang="en-US" dirty="0"/>
              <a:t>Helpful videos resources </a:t>
            </a:r>
          </a:p>
        </p:txBody>
      </p:sp>
      <p:sp>
        <p:nvSpPr>
          <p:cNvPr id="9" name="Content Placeholder 8">
            <a:extLst>
              <a:ext uri="{FF2B5EF4-FFF2-40B4-BE49-F238E27FC236}">
                <a16:creationId xmlns:a16="http://schemas.microsoft.com/office/drawing/2014/main" id="{6F0401C0-3273-421B-B56F-15F4393B2448}"/>
              </a:ext>
            </a:extLst>
          </p:cNvPr>
          <p:cNvSpPr>
            <a:spLocks noGrp="1"/>
          </p:cNvSpPr>
          <p:nvPr>
            <p:ph idx="1"/>
          </p:nvPr>
        </p:nvSpPr>
        <p:spPr>
          <a:xfrm>
            <a:off x="482138" y="1384301"/>
            <a:ext cx="7884622" cy="3017520"/>
          </a:xfrm>
        </p:spPr>
        <p:txBody>
          <a:bodyPr/>
          <a:lstStyle/>
          <a:p>
            <a:endParaRPr lang="en-US" dirty="0"/>
          </a:p>
          <a:p>
            <a:r>
              <a:rPr lang="en-US" sz="2000" dirty="0">
                <a:latin typeface="+mj-lt"/>
                <a:cs typeface="Arial" panose="020B0604020202020204" pitchFamily="34" charset="0"/>
              </a:rPr>
              <a:t>How to Create a USCIS Online Account</a:t>
            </a:r>
          </a:p>
          <a:p>
            <a:r>
              <a:rPr lang="en-US" sz="1800" dirty="0">
                <a:latin typeface="+mj-lt"/>
                <a:cs typeface="Arial" panose="020B0604020202020204" pitchFamily="34" charset="0"/>
                <a:hlinkClick r:id="rId2"/>
              </a:rPr>
              <a:t>https://www.uscis.gov/file-online/how-to-create-a-uscis-online-account</a:t>
            </a:r>
            <a:endParaRPr lang="en-US" sz="1800" dirty="0">
              <a:latin typeface="+mj-lt"/>
              <a:cs typeface="Arial" panose="020B0604020202020204" pitchFamily="34" charset="0"/>
            </a:endParaRPr>
          </a:p>
          <a:p>
            <a:endParaRPr lang="en-US" dirty="0">
              <a:latin typeface="+mj-lt"/>
            </a:endParaRPr>
          </a:p>
          <a:p>
            <a:r>
              <a:rPr lang="en-US" sz="2000" dirty="0">
                <a:latin typeface="+mj-lt"/>
                <a:cs typeface="Arial" panose="020B0604020202020204" pitchFamily="34" charset="0"/>
              </a:rPr>
              <a:t>Youtube video with information on filing your OPT application online</a:t>
            </a:r>
          </a:p>
        </p:txBody>
      </p:sp>
      <p:sp>
        <p:nvSpPr>
          <p:cNvPr id="3" name="Rectangle 2">
            <a:extLst>
              <a:ext uri="{FF2B5EF4-FFF2-40B4-BE49-F238E27FC236}">
                <a16:creationId xmlns:a16="http://schemas.microsoft.com/office/drawing/2014/main" id="{75A40A93-3A19-49DF-BD32-4C832FBF4FE5}"/>
              </a:ext>
            </a:extLst>
          </p:cNvPr>
          <p:cNvSpPr/>
          <p:nvPr/>
        </p:nvSpPr>
        <p:spPr>
          <a:xfrm>
            <a:off x="1200653" y="3484269"/>
            <a:ext cx="5065810" cy="677108"/>
          </a:xfrm>
          <a:prstGeom prst="rect">
            <a:avLst/>
          </a:prstGeom>
        </p:spPr>
        <p:txBody>
          <a:bodyPr wrap="none">
            <a:spAutoFit/>
          </a:bodyPr>
          <a:lstStyle/>
          <a:p>
            <a:r>
              <a:rPr lang="en-US" sz="1800" dirty="0">
                <a:latin typeface="+mj-lt"/>
                <a:hlinkClick r:id="rId3"/>
              </a:rPr>
              <a:t>https://www.youtube.com/watch?v=CmboasUaVRc</a:t>
            </a:r>
            <a:endParaRPr lang="en-US" sz="1800" dirty="0">
              <a:latin typeface="+mj-lt"/>
            </a:endParaRPr>
          </a:p>
          <a:p>
            <a:endParaRPr lang="en-US" sz="2000" dirty="0"/>
          </a:p>
        </p:txBody>
      </p:sp>
    </p:spTree>
    <p:extLst>
      <p:ext uri="{BB962C8B-B14F-4D97-AF65-F5344CB8AC3E}">
        <p14:creationId xmlns:p14="http://schemas.microsoft.com/office/powerpoint/2010/main" val="165325568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95"/>
        <p:cNvGrpSpPr/>
        <p:nvPr/>
      </p:nvGrpSpPr>
      <p:grpSpPr>
        <a:xfrm>
          <a:off x="0" y="0"/>
          <a:ext cx="0" cy="0"/>
          <a:chOff x="0" y="0"/>
          <a:chExt cx="0" cy="0"/>
        </a:xfrm>
      </p:grpSpPr>
      <p:sp>
        <p:nvSpPr>
          <p:cNvPr id="98" name="Shape 98"/>
          <p:cNvSpPr/>
          <p:nvPr/>
        </p:nvSpPr>
        <p:spPr>
          <a:xfrm>
            <a:off x="6160342" y="1717488"/>
            <a:ext cx="2848964" cy="142800"/>
          </a:xfrm>
          <a:prstGeom prst="leftArrow">
            <a:avLst>
              <a:gd name="adj1" fmla="val 50000"/>
              <a:gd name="adj2" fmla="val 50000"/>
            </a:avLst>
          </a:prstGeom>
          <a:solidFill>
            <a:schemeClr val="lt2"/>
          </a:solidFill>
          <a:ln w="19050" cap="flat">
            <a:solidFill>
              <a:schemeClr val="dk2"/>
            </a:solidFill>
            <a:prstDash val="solid"/>
            <a:round/>
            <a:headEnd type="none" w="med" len="med"/>
            <a:tailEnd type="none" w="med" len="med"/>
          </a:ln>
        </p:spPr>
        <p:txBody>
          <a:bodyPr lIns="91425" tIns="91425" rIns="91425" bIns="91425" anchor="ctr" anchorCtr="0">
            <a:noAutofit/>
          </a:bodyPr>
          <a:lstStyle/>
          <a:p>
            <a:pPr>
              <a:spcBef>
                <a:spcPts val="0"/>
              </a:spcBef>
              <a:buNone/>
            </a:pPr>
            <a:endParaRPr dirty="0"/>
          </a:p>
        </p:txBody>
      </p:sp>
      <p:sp>
        <p:nvSpPr>
          <p:cNvPr id="99" name="Shape 99"/>
          <p:cNvSpPr/>
          <p:nvPr/>
        </p:nvSpPr>
        <p:spPr>
          <a:xfrm>
            <a:off x="6378975" y="4223511"/>
            <a:ext cx="2205900" cy="142800"/>
          </a:xfrm>
          <a:prstGeom prst="leftArrow">
            <a:avLst>
              <a:gd name="adj1" fmla="val 50000"/>
              <a:gd name="adj2" fmla="val 50000"/>
            </a:avLst>
          </a:prstGeom>
          <a:solidFill>
            <a:schemeClr val="lt2"/>
          </a:solidFill>
          <a:ln w="19050" cap="flat">
            <a:solidFill>
              <a:schemeClr val="dk2"/>
            </a:solidFill>
            <a:prstDash val="solid"/>
            <a:round/>
            <a:headEnd type="none" w="med" len="med"/>
            <a:tailEnd type="none" w="med" len="med"/>
          </a:ln>
        </p:spPr>
        <p:txBody>
          <a:bodyPr lIns="91425" tIns="91425" rIns="91425" bIns="91425" anchor="ctr" anchorCtr="0">
            <a:noAutofit/>
          </a:bodyPr>
          <a:lstStyle/>
          <a:p>
            <a:pPr>
              <a:spcBef>
                <a:spcPts val="0"/>
              </a:spcBef>
              <a:buNone/>
            </a:pPr>
            <a:endParaRPr dirty="0"/>
          </a:p>
        </p:txBody>
      </p:sp>
      <p:sp>
        <p:nvSpPr>
          <p:cNvPr id="102" name="Shape 102"/>
          <p:cNvSpPr/>
          <p:nvPr/>
        </p:nvSpPr>
        <p:spPr>
          <a:xfrm>
            <a:off x="321591" y="1766028"/>
            <a:ext cx="2262474" cy="45719"/>
          </a:xfrm>
          <a:prstGeom prst="rightArrow">
            <a:avLst>
              <a:gd name="adj1" fmla="val 50000"/>
              <a:gd name="adj2" fmla="val 50000"/>
            </a:avLst>
          </a:prstGeom>
          <a:solidFill>
            <a:schemeClr val="lt2"/>
          </a:solidFill>
          <a:ln w="19050" cap="flat">
            <a:solidFill>
              <a:schemeClr val="dk2"/>
            </a:solidFill>
            <a:prstDash val="solid"/>
            <a:round/>
            <a:headEnd type="none" w="med" len="med"/>
            <a:tailEnd type="none" w="med" len="med"/>
          </a:ln>
        </p:spPr>
        <p:txBody>
          <a:bodyPr lIns="91425" tIns="91425" rIns="91425" bIns="91425" anchor="ctr" anchorCtr="0">
            <a:noAutofit/>
          </a:bodyPr>
          <a:lstStyle/>
          <a:p>
            <a:pPr>
              <a:spcBef>
                <a:spcPts val="0"/>
              </a:spcBef>
              <a:buNone/>
            </a:pPr>
            <a:endParaRPr dirty="0"/>
          </a:p>
        </p:txBody>
      </p:sp>
      <p:sp>
        <p:nvSpPr>
          <p:cNvPr id="103" name="Shape 103"/>
          <p:cNvSpPr txBox="1"/>
          <p:nvPr/>
        </p:nvSpPr>
        <p:spPr>
          <a:xfrm>
            <a:off x="907975" y="2915505"/>
            <a:ext cx="1354499" cy="194400"/>
          </a:xfrm>
          <a:prstGeom prst="rect">
            <a:avLst/>
          </a:prstGeom>
          <a:noFill/>
          <a:ln>
            <a:noFill/>
          </a:ln>
        </p:spPr>
        <p:txBody>
          <a:bodyPr lIns="91425" tIns="91425" rIns="91425" bIns="91425" anchor="ctr" anchorCtr="0">
            <a:noAutofit/>
          </a:bodyPr>
          <a:lstStyle/>
          <a:p>
            <a:pPr>
              <a:spcBef>
                <a:spcPts val="0"/>
              </a:spcBef>
              <a:buNone/>
            </a:pPr>
            <a:r>
              <a:rPr lang="en" sz="1200" dirty="0"/>
              <a:t>U.S. Address</a:t>
            </a:r>
          </a:p>
        </p:txBody>
      </p:sp>
      <p:sp>
        <p:nvSpPr>
          <p:cNvPr id="104" name="Shape 104"/>
          <p:cNvSpPr txBox="1"/>
          <p:nvPr/>
        </p:nvSpPr>
        <p:spPr>
          <a:xfrm>
            <a:off x="713774" y="1937210"/>
            <a:ext cx="2829000" cy="142800"/>
          </a:xfrm>
          <a:prstGeom prst="rect">
            <a:avLst/>
          </a:prstGeom>
          <a:noFill/>
          <a:ln>
            <a:noFill/>
          </a:ln>
        </p:spPr>
        <p:txBody>
          <a:bodyPr lIns="91425" tIns="91425" rIns="91425" bIns="91425" anchor="t" anchorCtr="0">
            <a:noAutofit/>
          </a:bodyPr>
          <a:lstStyle/>
          <a:p>
            <a:pPr>
              <a:spcBef>
                <a:spcPts val="0"/>
              </a:spcBef>
              <a:buNone/>
            </a:pPr>
            <a:endParaRPr lang="en" sz="1200" dirty="0"/>
          </a:p>
        </p:txBody>
      </p:sp>
      <p:sp>
        <p:nvSpPr>
          <p:cNvPr id="105" name="Shape 105"/>
          <p:cNvSpPr txBox="1"/>
          <p:nvPr/>
        </p:nvSpPr>
        <p:spPr>
          <a:xfrm>
            <a:off x="6312046" y="1809117"/>
            <a:ext cx="2000100" cy="194400"/>
          </a:xfrm>
          <a:prstGeom prst="rect">
            <a:avLst/>
          </a:prstGeom>
          <a:noFill/>
          <a:ln>
            <a:noFill/>
          </a:ln>
        </p:spPr>
        <p:txBody>
          <a:bodyPr lIns="91425" tIns="91425" rIns="91425" bIns="91425" anchor="t" anchorCtr="0">
            <a:noAutofit/>
          </a:bodyPr>
          <a:lstStyle/>
          <a:p>
            <a:pPr>
              <a:spcBef>
                <a:spcPts val="0"/>
              </a:spcBef>
              <a:buNone/>
            </a:pPr>
            <a:r>
              <a:rPr lang="en" sz="1200" dirty="0"/>
              <a:t>I-94 Number</a:t>
            </a:r>
          </a:p>
        </p:txBody>
      </p:sp>
      <p:sp>
        <p:nvSpPr>
          <p:cNvPr id="106" name="Shape 106"/>
          <p:cNvSpPr txBox="1"/>
          <p:nvPr/>
        </p:nvSpPr>
        <p:spPr>
          <a:xfrm>
            <a:off x="220375" y="3607525"/>
            <a:ext cx="2729700" cy="142800"/>
          </a:xfrm>
          <a:prstGeom prst="rect">
            <a:avLst/>
          </a:prstGeom>
          <a:noFill/>
          <a:ln>
            <a:noFill/>
          </a:ln>
        </p:spPr>
        <p:txBody>
          <a:bodyPr lIns="91425" tIns="91425" rIns="91425" bIns="91425" anchor="t" anchorCtr="0">
            <a:noAutofit/>
          </a:bodyPr>
          <a:lstStyle/>
          <a:p>
            <a:pPr>
              <a:spcBef>
                <a:spcPts val="0"/>
              </a:spcBef>
              <a:buNone/>
            </a:pPr>
            <a:r>
              <a:rPr lang="en" sz="1200" b="1">
                <a:solidFill>
                  <a:srgbClr val="FFFFFF"/>
                </a:solidFill>
              </a:rPr>
              <a:t>Remember to sign with blue ink!</a:t>
            </a:r>
          </a:p>
        </p:txBody>
      </p:sp>
      <p:sp>
        <p:nvSpPr>
          <p:cNvPr id="107" name="Shape 107"/>
          <p:cNvSpPr txBox="1"/>
          <p:nvPr/>
        </p:nvSpPr>
        <p:spPr>
          <a:xfrm>
            <a:off x="6529624" y="1376283"/>
            <a:ext cx="2110401" cy="142800"/>
          </a:xfrm>
          <a:prstGeom prst="rect">
            <a:avLst/>
          </a:prstGeom>
          <a:noFill/>
          <a:ln>
            <a:noFill/>
          </a:ln>
        </p:spPr>
        <p:txBody>
          <a:bodyPr lIns="91425" tIns="91425" rIns="91425" bIns="91425" anchor="t" anchorCtr="0">
            <a:noAutofit/>
          </a:bodyPr>
          <a:lstStyle/>
          <a:p>
            <a:pPr>
              <a:spcBef>
                <a:spcPts val="0"/>
              </a:spcBef>
              <a:buNone/>
            </a:pPr>
            <a:r>
              <a:rPr lang="en" sz="1200" dirty="0"/>
              <a:t>Social Security Number</a:t>
            </a:r>
          </a:p>
        </p:txBody>
      </p:sp>
      <p:sp>
        <p:nvSpPr>
          <p:cNvPr id="108" name="Shape 108"/>
          <p:cNvSpPr txBox="1"/>
          <p:nvPr/>
        </p:nvSpPr>
        <p:spPr>
          <a:xfrm>
            <a:off x="6529624" y="3900875"/>
            <a:ext cx="2000100" cy="289550"/>
          </a:xfrm>
          <a:prstGeom prst="rect">
            <a:avLst/>
          </a:prstGeom>
          <a:noFill/>
          <a:ln>
            <a:noFill/>
          </a:ln>
        </p:spPr>
        <p:txBody>
          <a:bodyPr lIns="91425" tIns="91425" rIns="91425" bIns="91425" anchor="t" anchorCtr="0">
            <a:noAutofit/>
          </a:bodyPr>
          <a:lstStyle/>
          <a:p>
            <a:pPr>
              <a:spcBef>
                <a:spcPts val="0"/>
              </a:spcBef>
              <a:buNone/>
            </a:pPr>
            <a:r>
              <a:rPr lang="en" dirty="0"/>
              <a:t>(C) (3) (B)</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532905" y="88330"/>
            <a:ext cx="3616530" cy="460463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8" name="Shape 98"/>
          <p:cNvSpPr/>
          <p:nvPr/>
        </p:nvSpPr>
        <p:spPr>
          <a:xfrm>
            <a:off x="6149435" y="2060035"/>
            <a:ext cx="2848964" cy="142800"/>
          </a:xfrm>
          <a:prstGeom prst="leftArrow">
            <a:avLst>
              <a:gd name="adj1" fmla="val 50000"/>
              <a:gd name="adj2" fmla="val 50000"/>
            </a:avLst>
          </a:prstGeom>
          <a:solidFill>
            <a:schemeClr val="lt2"/>
          </a:solidFill>
          <a:ln w="19050" cap="flat">
            <a:solidFill>
              <a:schemeClr val="dk2"/>
            </a:solidFill>
            <a:prstDash val="solid"/>
            <a:round/>
            <a:headEnd type="none" w="med" len="med"/>
            <a:tailEnd type="none" w="med" len="med"/>
          </a:ln>
        </p:spPr>
        <p:txBody>
          <a:bodyPr lIns="91425" tIns="91425" rIns="91425" bIns="91425" anchor="ctr" anchorCtr="0">
            <a:noAutofit/>
          </a:bodyPr>
          <a:lstStyle/>
          <a:p>
            <a:pPr>
              <a:spcBef>
                <a:spcPts val="0"/>
              </a:spcBef>
              <a:buNone/>
            </a:pPr>
            <a:endParaRPr dirty="0"/>
          </a:p>
        </p:txBody>
      </p:sp>
      <p:sp>
        <p:nvSpPr>
          <p:cNvPr id="19" name="Shape 100"/>
          <p:cNvSpPr/>
          <p:nvPr/>
        </p:nvSpPr>
        <p:spPr>
          <a:xfrm>
            <a:off x="990774" y="3126408"/>
            <a:ext cx="1188899" cy="85799"/>
          </a:xfrm>
          <a:prstGeom prst="rightArrow">
            <a:avLst>
              <a:gd name="adj1" fmla="val 50000"/>
              <a:gd name="adj2" fmla="val 50000"/>
            </a:avLst>
          </a:prstGeom>
          <a:solidFill>
            <a:schemeClr val="lt2"/>
          </a:solidFill>
          <a:ln w="19050" cap="flat">
            <a:solidFill>
              <a:schemeClr val="dk2"/>
            </a:solidFill>
            <a:prstDash val="solid"/>
            <a:round/>
            <a:headEnd type="none" w="med" len="med"/>
            <a:tailEnd type="none" w="med" len="med"/>
          </a:ln>
        </p:spPr>
        <p:txBody>
          <a:bodyPr lIns="91425" tIns="91425" rIns="91425" bIns="91425" anchor="ctr" anchorCtr="0">
            <a:noAutofit/>
          </a:bodyPr>
          <a:lstStyle/>
          <a:p>
            <a:pPr>
              <a:spcBef>
                <a:spcPts val="0"/>
              </a:spcBef>
              <a:buNone/>
            </a:pPr>
            <a:endParaRPr dirty="0"/>
          </a:p>
        </p:txBody>
      </p:sp>
      <p:sp>
        <p:nvSpPr>
          <p:cNvPr id="2" name="TextBox 1"/>
          <p:cNvSpPr txBox="1"/>
          <p:nvPr/>
        </p:nvSpPr>
        <p:spPr>
          <a:xfrm>
            <a:off x="321590" y="1365194"/>
            <a:ext cx="2211315" cy="307777"/>
          </a:xfrm>
          <a:prstGeom prst="rect">
            <a:avLst/>
          </a:prstGeom>
          <a:noFill/>
        </p:spPr>
        <p:txBody>
          <a:bodyPr wrap="square" rtlCol="0">
            <a:spAutoFit/>
          </a:bodyPr>
          <a:lstStyle/>
          <a:p>
            <a:r>
              <a:rPr lang="en-US" sz="1200" dirty="0"/>
              <a:t>Check</a:t>
            </a:r>
            <a:r>
              <a:rPr lang="en-US" dirty="0"/>
              <a:t> </a:t>
            </a:r>
            <a:r>
              <a:rPr lang="en-US" sz="1200" dirty="0"/>
              <a:t>the first box</a:t>
            </a:r>
          </a:p>
        </p:txBody>
      </p:sp>
    </p:spTree>
  </p:cSld>
  <p:clrMapOvr>
    <a:masterClrMapping/>
  </p:clrMapOvr>
  <p:transition spd="slow">
    <p:cut/>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661661" y="172003"/>
            <a:ext cx="3552763" cy="454814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Shape 99"/>
          <p:cNvSpPr/>
          <p:nvPr/>
        </p:nvSpPr>
        <p:spPr>
          <a:xfrm>
            <a:off x="6378975" y="1154155"/>
            <a:ext cx="2205900" cy="142800"/>
          </a:xfrm>
          <a:prstGeom prst="leftArrow">
            <a:avLst>
              <a:gd name="adj1" fmla="val 50000"/>
              <a:gd name="adj2" fmla="val 50000"/>
            </a:avLst>
          </a:prstGeom>
          <a:solidFill>
            <a:schemeClr val="lt2"/>
          </a:solidFill>
          <a:ln w="19050" cap="flat">
            <a:solidFill>
              <a:schemeClr val="dk2"/>
            </a:solidFill>
            <a:prstDash val="solid"/>
            <a:round/>
            <a:headEnd type="none" w="med" len="med"/>
            <a:tailEnd type="none" w="med" len="med"/>
          </a:ln>
        </p:spPr>
        <p:txBody>
          <a:bodyPr lIns="91425" tIns="91425" rIns="91425" bIns="91425" anchor="ctr" anchorCtr="0">
            <a:noAutofit/>
          </a:bodyPr>
          <a:lstStyle/>
          <a:p>
            <a:pPr>
              <a:spcBef>
                <a:spcPts val="0"/>
              </a:spcBef>
              <a:buNone/>
            </a:pPr>
            <a:endParaRPr dirty="0"/>
          </a:p>
        </p:txBody>
      </p:sp>
      <p:sp>
        <p:nvSpPr>
          <p:cNvPr id="2" name="TextBox 1"/>
          <p:cNvSpPr txBox="1"/>
          <p:nvPr/>
        </p:nvSpPr>
        <p:spPr>
          <a:xfrm>
            <a:off x="6540581" y="872294"/>
            <a:ext cx="2044294" cy="276999"/>
          </a:xfrm>
          <a:prstGeom prst="rect">
            <a:avLst/>
          </a:prstGeom>
          <a:noFill/>
        </p:spPr>
        <p:txBody>
          <a:bodyPr wrap="square" rtlCol="0">
            <a:spAutoFit/>
          </a:bodyPr>
          <a:lstStyle/>
          <a:p>
            <a:r>
              <a:rPr lang="en-US" sz="1200" dirty="0"/>
              <a:t>Don’t forget to sign &amp; date</a:t>
            </a:r>
          </a:p>
        </p:txBody>
      </p:sp>
    </p:spTree>
    <p:extLst>
      <p:ext uri="{BB962C8B-B14F-4D97-AF65-F5344CB8AC3E}">
        <p14:creationId xmlns:p14="http://schemas.microsoft.com/office/powerpoint/2010/main" val="75837929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46525A-16B2-451C-B84D-A767E9F0EA68}"/>
              </a:ext>
            </a:extLst>
          </p:cNvPr>
          <p:cNvSpPr>
            <a:spLocks noGrp="1"/>
          </p:cNvSpPr>
          <p:nvPr>
            <p:ph type="title"/>
          </p:nvPr>
        </p:nvSpPr>
        <p:spPr>
          <a:xfrm>
            <a:off x="822960" y="450475"/>
            <a:ext cx="7543800" cy="852545"/>
          </a:xfrm>
        </p:spPr>
        <p:txBody>
          <a:bodyPr/>
          <a:lstStyle/>
          <a:p>
            <a:r>
              <a:rPr lang="en-US" dirty="0">
                <a:cs typeface="Arial" panose="020B0604020202020204" pitchFamily="34" charset="0"/>
              </a:rPr>
              <a:t>Reminders for Online Filing:</a:t>
            </a:r>
          </a:p>
        </p:txBody>
      </p:sp>
      <p:sp>
        <p:nvSpPr>
          <p:cNvPr id="4" name="Content Placeholder 3">
            <a:extLst>
              <a:ext uri="{FF2B5EF4-FFF2-40B4-BE49-F238E27FC236}">
                <a16:creationId xmlns:a16="http://schemas.microsoft.com/office/drawing/2014/main" id="{A4E353DC-E71A-402A-9FBD-47B0E2F6479B}"/>
              </a:ext>
            </a:extLst>
          </p:cNvPr>
          <p:cNvSpPr>
            <a:spLocks noGrp="1"/>
          </p:cNvSpPr>
          <p:nvPr>
            <p:ph idx="1"/>
          </p:nvPr>
        </p:nvSpPr>
        <p:spPr>
          <a:xfrm>
            <a:off x="605118" y="1303020"/>
            <a:ext cx="7761642" cy="3098801"/>
          </a:xfrm>
        </p:spPr>
        <p:txBody>
          <a:bodyPr>
            <a:normAutofit/>
          </a:bodyPr>
          <a:lstStyle/>
          <a:p>
            <a:pPr fontAlgn="base">
              <a:buFont typeface="Arial" panose="020B0604020202020204" pitchFamily="34" charset="0"/>
              <a:buChar char="•"/>
            </a:pPr>
            <a:endParaRPr lang="en-US" sz="1600" dirty="0">
              <a:latin typeface="Arial" panose="020B0604020202020204" pitchFamily="34" charset="0"/>
              <a:cs typeface="Arial" panose="020B0604020202020204" pitchFamily="34" charset="0"/>
            </a:endParaRPr>
          </a:p>
          <a:p>
            <a:pPr fontAlgn="base">
              <a:buFont typeface="Arial" panose="020B0604020202020204" pitchFamily="34" charset="0"/>
              <a:buChar char="•"/>
            </a:pPr>
            <a:r>
              <a:rPr lang="en-US" sz="1800" dirty="0">
                <a:latin typeface="+mj-lt"/>
                <a:cs typeface="Arial" panose="020B0604020202020204" pitchFamily="34" charset="0"/>
              </a:rPr>
              <a:t>You must be physically present in the U.S. when your OPT application is filed with USCIS.</a:t>
            </a:r>
          </a:p>
          <a:p>
            <a:pPr fontAlgn="base">
              <a:buFont typeface="Arial" panose="020B0604020202020204" pitchFamily="34" charset="0"/>
              <a:buChar char="•"/>
            </a:pPr>
            <a:r>
              <a:rPr lang="en-US" sz="1800" dirty="0">
                <a:latin typeface="+mj-lt"/>
                <a:cs typeface="Arial" panose="020B0604020202020204" pitchFamily="34" charset="0"/>
              </a:rPr>
              <a:t>While filing Form I-765 online allows for immediate filing and receipt of your application, </a:t>
            </a:r>
            <a:r>
              <a:rPr lang="en-US" sz="1800" b="1" i="1" dirty="0">
                <a:latin typeface="+mj-lt"/>
                <a:cs typeface="Arial" panose="020B0604020202020204" pitchFamily="34" charset="0"/>
              </a:rPr>
              <a:t>the overall processing time for the I-765 application is the same regardless of paper vs. online filing</a:t>
            </a:r>
            <a:r>
              <a:rPr lang="en-US" sz="1800" dirty="0">
                <a:latin typeface="+mj-lt"/>
                <a:cs typeface="Arial" panose="020B0604020202020204" pitchFamily="34" charset="0"/>
              </a:rPr>
              <a:t>. See the </a:t>
            </a:r>
            <a:r>
              <a:rPr lang="en-US" sz="1800" dirty="0">
                <a:solidFill>
                  <a:srgbClr val="0062A0"/>
                </a:solidFill>
                <a:latin typeface="+mj-lt"/>
                <a:cs typeface="Arial" panose="020B0604020202020204" pitchFamily="34" charset="0"/>
                <a:hlinkClick r:id="rId2"/>
              </a:rPr>
              <a:t>USCIS website</a:t>
            </a:r>
            <a:r>
              <a:rPr lang="en-US" sz="1800" dirty="0">
                <a:latin typeface="+mj-lt"/>
                <a:cs typeface="Arial" panose="020B0604020202020204" pitchFamily="34" charset="0"/>
              </a:rPr>
              <a:t> for current processing times.</a:t>
            </a:r>
          </a:p>
          <a:p>
            <a:pPr fontAlgn="base">
              <a:buFont typeface="Arial" panose="020B0604020202020204" pitchFamily="34" charset="0"/>
              <a:buChar char="•"/>
            </a:pPr>
            <a:r>
              <a:rPr lang="en-US" sz="1800" u="sng" dirty="0">
                <a:latin typeface="+mj-lt"/>
                <a:cs typeface="Arial" panose="020B0604020202020204" pitchFamily="34" charset="0"/>
              </a:rPr>
              <a:t>USCIS has the discretion</a:t>
            </a:r>
            <a:r>
              <a:rPr lang="en-US" sz="1800" dirty="0">
                <a:latin typeface="+mj-lt"/>
                <a:cs typeface="Arial" panose="020B0604020202020204" pitchFamily="34" charset="0"/>
              </a:rPr>
              <a:t> to require </a:t>
            </a:r>
            <a:r>
              <a:rPr lang="en-US" sz="1800" dirty="0">
                <a:solidFill>
                  <a:srgbClr val="0062A0"/>
                </a:solidFill>
                <a:latin typeface="+mj-lt"/>
                <a:cs typeface="Arial" panose="020B0604020202020204" pitchFamily="34" charset="0"/>
                <a:hlinkClick r:id="rId3"/>
              </a:rPr>
              <a:t>biometrics appointments</a:t>
            </a:r>
            <a:r>
              <a:rPr lang="en-US" sz="1800" dirty="0">
                <a:latin typeface="+mj-lt"/>
                <a:cs typeface="Arial" panose="020B0604020202020204" pitchFamily="34" charset="0"/>
              </a:rPr>
              <a:t> on a case-by-case basis.</a:t>
            </a:r>
          </a:p>
          <a:p>
            <a:pPr fontAlgn="base">
              <a:buFont typeface="Arial" panose="020B0604020202020204" pitchFamily="34" charset="0"/>
              <a:buChar char="•"/>
            </a:pPr>
            <a:endParaRPr lang="en-US" sz="1800" dirty="0">
              <a:latin typeface="+mj-lt"/>
            </a:endParaRPr>
          </a:p>
        </p:txBody>
      </p:sp>
    </p:spTree>
    <p:extLst>
      <p:ext uri="{BB962C8B-B14F-4D97-AF65-F5344CB8AC3E}">
        <p14:creationId xmlns:p14="http://schemas.microsoft.com/office/powerpoint/2010/main" val="213167875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2AE8A7-E0D7-48C6-ADC4-F0302774DB88}"/>
              </a:ext>
            </a:extLst>
          </p:cNvPr>
          <p:cNvSpPr>
            <a:spLocks noGrp="1"/>
          </p:cNvSpPr>
          <p:nvPr>
            <p:ph type="title"/>
          </p:nvPr>
        </p:nvSpPr>
        <p:spPr>
          <a:xfrm>
            <a:off x="822960" y="517711"/>
            <a:ext cx="7543800" cy="1102659"/>
          </a:xfrm>
        </p:spPr>
        <p:txBody>
          <a:bodyPr>
            <a:normAutofit fontScale="90000"/>
          </a:bodyPr>
          <a:lstStyle/>
          <a:p>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br>
              <a:rPr lang="en-US" b="1" dirty="0">
                <a:latin typeface="Arial" panose="020B0604020202020204" pitchFamily="34" charset="0"/>
                <a:cs typeface="Arial" panose="020B0604020202020204" pitchFamily="34" charset="0"/>
              </a:rPr>
            </a:br>
            <a:r>
              <a:rPr lang="en-US" sz="4000" dirty="0">
                <a:cs typeface="Arial" panose="020B0604020202020204" pitchFamily="34" charset="0"/>
              </a:rPr>
              <a:t>Reminders for Online Filing:</a:t>
            </a:r>
            <a:br>
              <a:rPr lang="en-US" dirty="0">
                <a:latin typeface="Arial" panose="020B0604020202020204" pitchFamily="34" charset="0"/>
                <a:cs typeface="Arial" panose="020B0604020202020204" pitchFamily="34" charset="0"/>
              </a:rPr>
            </a:br>
            <a:endParaRPr lang="en-US" dirty="0"/>
          </a:p>
        </p:txBody>
      </p:sp>
      <p:sp>
        <p:nvSpPr>
          <p:cNvPr id="3" name="Content Placeholder 2">
            <a:extLst>
              <a:ext uri="{FF2B5EF4-FFF2-40B4-BE49-F238E27FC236}">
                <a16:creationId xmlns:a16="http://schemas.microsoft.com/office/drawing/2014/main" id="{D5964F2A-021A-44D1-96D1-ED7CA17DB4AC}"/>
              </a:ext>
            </a:extLst>
          </p:cNvPr>
          <p:cNvSpPr>
            <a:spLocks noGrp="1"/>
          </p:cNvSpPr>
          <p:nvPr>
            <p:ph idx="1"/>
          </p:nvPr>
        </p:nvSpPr>
        <p:spPr>
          <a:xfrm>
            <a:off x="625737" y="1491878"/>
            <a:ext cx="7543800" cy="3017520"/>
          </a:xfrm>
        </p:spPr>
        <p:txBody>
          <a:bodyPr>
            <a:normAutofit/>
          </a:bodyPr>
          <a:lstStyle/>
          <a:p>
            <a:pPr fontAlgn="base">
              <a:buFont typeface="Arial" panose="020B0604020202020204" pitchFamily="34" charset="0"/>
              <a:buChar char="•"/>
            </a:pPr>
            <a:r>
              <a:rPr lang="en-US" sz="1800" i="1" dirty="0">
                <a:latin typeface="+mj-lt"/>
                <a:cs typeface="Arial" panose="020B0604020202020204" pitchFamily="34" charset="0"/>
              </a:rPr>
              <a:t>Please carefully review all answers and documentation</a:t>
            </a:r>
            <a:r>
              <a:rPr lang="en-US" sz="1800" i="1" dirty="0">
                <a:solidFill>
                  <a:srgbClr val="FF0000"/>
                </a:solidFill>
                <a:latin typeface="+mj-lt"/>
                <a:cs typeface="Arial" panose="020B0604020202020204" pitchFamily="34" charset="0"/>
              </a:rPr>
              <a:t> </a:t>
            </a:r>
            <a:r>
              <a:rPr lang="en-US" sz="1800" b="1" i="1" dirty="0">
                <a:solidFill>
                  <a:srgbClr val="FF0000"/>
                </a:solidFill>
                <a:latin typeface="+mj-lt"/>
                <a:cs typeface="Arial" panose="020B0604020202020204" pitchFamily="34" charset="0"/>
              </a:rPr>
              <a:t>before </a:t>
            </a:r>
            <a:r>
              <a:rPr lang="en-US" sz="1800" i="1" dirty="0">
                <a:latin typeface="+mj-lt"/>
                <a:cs typeface="Arial" panose="020B0604020202020204" pitchFamily="34" charset="0"/>
              </a:rPr>
              <a:t>submitting </a:t>
            </a:r>
            <a:r>
              <a:rPr lang="en-US" sz="1800" dirty="0">
                <a:latin typeface="+mj-lt"/>
                <a:cs typeface="Arial" panose="020B0604020202020204" pitchFamily="34" charset="0"/>
              </a:rPr>
              <a:t>your application to USCIS. </a:t>
            </a:r>
          </a:p>
          <a:p>
            <a:pPr lvl="1" fontAlgn="base">
              <a:buFont typeface="Arial" panose="020B0604020202020204" pitchFamily="34" charset="0"/>
              <a:buChar char="•"/>
            </a:pPr>
            <a:r>
              <a:rPr lang="en-US" sz="1650" dirty="0">
                <a:latin typeface="+mj-lt"/>
                <a:cs typeface="Arial" panose="020B0604020202020204" pitchFamily="34" charset="0"/>
              </a:rPr>
              <a:t>Any amendments to the application would need to be submitted to USCIS by uploading evidence in the ‘Unsolicited evidence’ section of the ‘Documents’ tab of your USCIS online account. </a:t>
            </a:r>
          </a:p>
          <a:p>
            <a:pPr lvl="1" fontAlgn="base">
              <a:buFont typeface="Arial" panose="020B0604020202020204" pitchFamily="34" charset="0"/>
              <a:buChar char="•"/>
            </a:pPr>
            <a:r>
              <a:rPr lang="en-US" sz="1650" dirty="0">
                <a:latin typeface="+mj-lt"/>
                <a:cs typeface="Arial" panose="020B0604020202020204" pitchFamily="34" charset="0"/>
              </a:rPr>
              <a:t>Additional evidence that was not requested in a “request for evidence” (RFI) will be considered by USCIS at their discretion, and USCIS will consider the timeliness and relevance of the information when adjudicating your application.</a:t>
            </a:r>
          </a:p>
          <a:p>
            <a:pPr fontAlgn="base">
              <a:buFont typeface="Arial" panose="020B0604020202020204" pitchFamily="34" charset="0"/>
              <a:buChar char="•"/>
            </a:pPr>
            <a:r>
              <a:rPr lang="en-US" sz="1800" dirty="0">
                <a:latin typeface="+mj-lt"/>
                <a:cs typeface="Arial" panose="020B0604020202020204" pitchFamily="34" charset="0"/>
              </a:rPr>
              <a:t>The ISS office is unable to  anticipate any potential challenges of online filing and does not have access to your online application.</a:t>
            </a:r>
          </a:p>
          <a:p>
            <a:endParaRPr lang="en-US" dirty="0"/>
          </a:p>
        </p:txBody>
      </p:sp>
    </p:spTree>
    <p:extLst>
      <p:ext uri="{BB962C8B-B14F-4D97-AF65-F5344CB8AC3E}">
        <p14:creationId xmlns:p14="http://schemas.microsoft.com/office/powerpoint/2010/main" val="371972487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133"/>
        <p:cNvGrpSpPr/>
        <p:nvPr/>
      </p:nvGrpSpPr>
      <p:grpSpPr>
        <a:xfrm>
          <a:off x="0" y="0"/>
          <a:ext cx="0" cy="0"/>
          <a:chOff x="0" y="0"/>
          <a:chExt cx="0" cy="0"/>
        </a:xfrm>
      </p:grpSpPr>
      <p:sp>
        <p:nvSpPr>
          <p:cNvPr id="134" name="Shape 134"/>
          <p:cNvSpPr txBox="1">
            <a:spLocks noGrp="1"/>
          </p:cNvSpPr>
          <p:nvPr>
            <p:ph type="title"/>
          </p:nvPr>
        </p:nvSpPr>
        <p:spPr>
          <a:xfrm>
            <a:off x="504265" y="470868"/>
            <a:ext cx="8229600" cy="857400"/>
          </a:xfrm>
          <a:prstGeom prst="rect">
            <a:avLst/>
          </a:prstGeom>
        </p:spPr>
        <p:txBody>
          <a:bodyPr lIns="91425" tIns="91425" rIns="91425" bIns="91425" anchor="ctr" anchorCtr="0">
            <a:noAutofit/>
          </a:bodyPr>
          <a:lstStyle/>
          <a:p>
            <a:pPr>
              <a:spcBef>
                <a:spcPts val="0"/>
              </a:spcBef>
              <a:buNone/>
            </a:pPr>
            <a:r>
              <a:rPr lang="en" dirty="0">
                <a:solidFill>
                  <a:srgbClr val="434343"/>
                </a:solidFill>
              </a:rPr>
              <a:t>What happens after I apply?</a:t>
            </a:r>
          </a:p>
        </p:txBody>
      </p:sp>
      <p:sp>
        <p:nvSpPr>
          <p:cNvPr id="135" name="Shape 135"/>
          <p:cNvSpPr txBox="1">
            <a:spLocks noGrp="1"/>
          </p:cNvSpPr>
          <p:nvPr>
            <p:ph type="body" idx="1"/>
          </p:nvPr>
        </p:nvSpPr>
        <p:spPr>
          <a:xfrm>
            <a:off x="282539" y="1405633"/>
            <a:ext cx="8532687" cy="3266999"/>
          </a:xfrm>
          <a:prstGeom prst="rect">
            <a:avLst/>
          </a:prstGeom>
        </p:spPr>
        <p:txBody>
          <a:bodyPr lIns="91425" tIns="91425" rIns="91425" bIns="91425" anchor="t" anchorCtr="0">
            <a:noAutofit/>
          </a:bodyPr>
          <a:lstStyle/>
          <a:p>
            <a:pPr marL="457200" lvl="0" indent="-342900" rtl="0">
              <a:spcBef>
                <a:spcPts val="0"/>
              </a:spcBef>
              <a:buClr>
                <a:schemeClr val="lt2"/>
              </a:buClr>
              <a:buSzPct val="100000"/>
              <a:buFont typeface="Arial"/>
              <a:buChar char="●"/>
            </a:pPr>
            <a:r>
              <a:rPr lang="en" sz="2000" dirty="0">
                <a:latin typeface="+mj-lt"/>
              </a:rPr>
              <a:t>Applicants will receive a receipt letter  (I-797C Notice of Action from USCIS).  This may take up to 8 weeks. This means that your application is being processed. There will be a receipt number in the upper-left corner. This number is required for all communication with USCIS about your OPT application. The receipt number can also be used to check your application status at </a:t>
            </a:r>
            <a:r>
              <a:rPr lang="en" sz="2000" u="sng" dirty="0">
                <a:solidFill>
                  <a:srgbClr val="434343"/>
                </a:solidFill>
                <a:latin typeface="+mj-lt"/>
                <a:hlinkClick r:id="rId3"/>
              </a:rPr>
              <a:t>http://www.uscis.gov/portal/site/uscis</a:t>
            </a:r>
            <a:r>
              <a:rPr lang="en" sz="2000" dirty="0">
                <a:latin typeface="+mj-lt"/>
              </a:rPr>
              <a:t>.</a:t>
            </a:r>
          </a:p>
          <a:p>
            <a:pPr marL="457200" lvl="0" indent="-342900" rtl="0">
              <a:spcBef>
                <a:spcPts val="0"/>
              </a:spcBef>
              <a:buClr>
                <a:schemeClr val="lt2"/>
              </a:buClr>
              <a:buSzPct val="100000"/>
              <a:buFont typeface="Arial"/>
              <a:buChar char="●"/>
            </a:pPr>
            <a:r>
              <a:rPr lang="en" sz="2000" u="sng" dirty="0">
                <a:latin typeface="+mj-lt"/>
              </a:rPr>
              <a:t>You are </a:t>
            </a:r>
            <a:r>
              <a:rPr lang="en" sz="2000" b="1" u="sng" dirty="0">
                <a:latin typeface="+mj-lt"/>
              </a:rPr>
              <a:t>not allowed to work OR volunteer after you graduate </a:t>
            </a:r>
            <a:r>
              <a:rPr lang="en" sz="2000" u="sng" dirty="0">
                <a:latin typeface="+mj-lt"/>
              </a:rPr>
              <a:t>and while waiting for your EAD card. </a:t>
            </a:r>
          </a:p>
          <a:p>
            <a:pPr marL="457200" lvl="0" indent="-342900" rtl="0">
              <a:spcBef>
                <a:spcPts val="0"/>
              </a:spcBef>
              <a:buClr>
                <a:schemeClr val="lt2"/>
              </a:buClr>
              <a:buSzPct val="100000"/>
              <a:buFont typeface="Arial"/>
              <a:buChar char="●"/>
            </a:pPr>
            <a:r>
              <a:rPr lang="en" sz="2000" dirty="0">
                <a:latin typeface="+mj-lt"/>
              </a:rPr>
              <a:t>You should not promise an employer a specific start date, before you receive your EAD card. </a:t>
            </a:r>
          </a:p>
          <a:p>
            <a:pPr marL="457200" lvl="0" indent="-342900" rtl="0">
              <a:spcBef>
                <a:spcPts val="0"/>
              </a:spcBef>
              <a:buClr>
                <a:schemeClr val="lt2"/>
              </a:buClr>
              <a:buSzPct val="100000"/>
              <a:buFont typeface="Arial"/>
              <a:buChar char="●"/>
            </a:pPr>
            <a:r>
              <a:rPr lang="en" sz="2000" dirty="0">
                <a:latin typeface="+mj-lt"/>
              </a:rPr>
              <a:t>Do NOT begin employment before you receive your EAD card. </a:t>
            </a:r>
          </a:p>
        </p:txBody>
      </p:sp>
    </p:spTree>
  </p:cSld>
  <p:clrMapOvr>
    <a:masterClrMapping/>
  </p:clrMapOvr>
  <p:transition spd="slow">
    <p:cut/>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152"/>
        <p:cNvGrpSpPr/>
        <p:nvPr/>
      </p:nvGrpSpPr>
      <p:grpSpPr>
        <a:xfrm>
          <a:off x="0" y="0"/>
          <a:ext cx="0" cy="0"/>
          <a:chOff x="0" y="0"/>
          <a:chExt cx="0" cy="0"/>
        </a:xfrm>
      </p:grpSpPr>
      <p:pic>
        <p:nvPicPr>
          <p:cNvPr id="153" name="Shape 153"/>
          <p:cNvPicPr preferRelativeResize="0"/>
          <p:nvPr/>
        </p:nvPicPr>
        <p:blipFill>
          <a:blip r:embed="rId3">
            <a:alphaModFix/>
          </a:blip>
          <a:stretch>
            <a:fillRect/>
          </a:stretch>
        </p:blipFill>
        <p:spPr>
          <a:xfrm>
            <a:off x="1357312" y="883925"/>
            <a:ext cx="6429375" cy="4152900"/>
          </a:xfrm>
          <a:prstGeom prst="rect">
            <a:avLst/>
          </a:prstGeom>
          <a:noFill/>
          <a:ln>
            <a:noFill/>
          </a:ln>
        </p:spPr>
      </p:pic>
      <p:sp>
        <p:nvSpPr>
          <p:cNvPr id="154" name="Shape 154"/>
          <p:cNvSpPr txBox="1"/>
          <p:nvPr/>
        </p:nvSpPr>
        <p:spPr>
          <a:xfrm>
            <a:off x="1357350" y="216625"/>
            <a:ext cx="6429300" cy="325799"/>
          </a:xfrm>
          <a:prstGeom prst="rect">
            <a:avLst/>
          </a:prstGeom>
          <a:noFill/>
          <a:ln>
            <a:noFill/>
          </a:ln>
        </p:spPr>
        <p:txBody>
          <a:bodyPr lIns="91425" tIns="91425" rIns="91425" bIns="91425" anchor="t" anchorCtr="0">
            <a:noAutofit/>
          </a:bodyPr>
          <a:lstStyle/>
          <a:p>
            <a:pPr algn="ctr">
              <a:spcBef>
                <a:spcPts val="0"/>
              </a:spcBef>
              <a:buNone/>
            </a:pPr>
            <a:r>
              <a:rPr lang="en" sz="2400">
                <a:solidFill>
                  <a:srgbClr val="434343"/>
                </a:solidFill>
                <a:latin typeface="Georgia"/>
                <a:ea typeface="Georgia"/>
                <a:cs typeface="Georgia"/>
                <a:sym typeface="Georgia"/>
              </a:rPr>
              <a:t>This is what the EAD envelope looks like:</a:t>
            </a:r>
          </a:p>
        </p:txBody>
      </p:sp>
    </p:spTree>
  </p:cSld>
  <p:clrMapOvr>
    <a:masterClrMapping/>
  </p:clrMapOvr>
  <p:transition spd="slow">
    <p:cut/>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139"/>
        <p:cNvGrpSpPr/>
        <p:nvPr/>
      </p:nvGrpSpPr>
      <p:grpSpPr>
        <a:xfrm>
          <a:off x="0" y="0"/>
          <a:ext cx="0" cy="0"/>
          <a:chOff x="0" y="0"/>
          <a:chExt cx="0" cy="0"/>
        </a:xfrm>
      </p:grpSpPr>
      <p:sp>
        <p:nvSpPr>
          <p:cNvPr id="140" name="Shape 140"/>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dirty="0">
                <a:solidFill>
                  <a:srgbClr val="434343"/>
                </a:solidFill>
              </a:rPr>
              <a:t>What happens after I apply?</a:t>
            </a:r>
          </a:p>
        </p:txBody>
      </p:sp>
      <p:sp>
        <p:nvSpPr>
          <p:cNvPr id="141" name="Shape 141"/>
          <p:cNvSpPr txBox="1">
            <a:spLocks noGrp="1"/>
          </p:cNvSpPr>
          <p:nvPr>
            <p:ph type="body" idx="1"/>
          </p:nvPr>
        </p:nvSpPr>
        <p:spPr>
          <a:xfrm>
            <a:off x="316006" y="993962"/>
            <a:ext cx="8229600" cy="3551143"/>
          </a:xfrm>
          <a:prstGeom prst="rect">
            <a:avLst/>
          </a:prstGeom>
        </p:spPr>
        <p:txBody>
          <a:bodyPr lIns="91425" tIns="91425" rIns="91425" bIns="91425" anchor="t" anchorCtr="0">
            <a:noAutofit/>
          </a:bodyPr>
          <a:lstStyle/>
          <a:p>
            <a:pPr marL="457200" lvl="0" indent="-342900" rtl="0">
              <a:spcBef>
                <a:spcPts val="0"/>
              </a:spcBef>
              <a:buClr>
                <a:schemeClr val="lt2"/>
              </a:buClr>
              <a:buSzPct val="100000"/>
              <a:buFont typeface="Arial"/>
              <a:buChar char="●"/>
            </a:pPr>
            <a:endParaRPr lang="en" sz="2000" dirty="0">
              <a:solidFill>
                <a:srgbClr val="FF0000"/>
              </a:solidFill>
              <a:latin typeface="+mj-lt"/>
            </a:endParaRPr>
          </a:p>
          <a:p>
            <a:pPr marL="114300" lvl="0" indent="0" rtl="0">
              <a:spcBef>
                <a:spcPts val="0"/>
              </a:spcBef>
              <a:buClr>
                <a:schemeClr val="lt2"/>
              </a:buClr>
              <a:buSzPct val="100000"/>
              <a:buNone/>
            </a:pPr>
            <a:r>
              <a:rPr lang="en" sz="2000" b="1" dirty="0">
                <a:solidFill>
                  <a:srgbClr val="FF0000"/>
                </a:solidFill>
                <a:latin typeface="+mj-lt"/>
              </a:rPr>
              <a:t>PLEASE BE PATIENT. </a:t>
            </a:r>
          </a:p>
          <a:p>
            <a:pPr marL="457200" lvl="0" indent="-342900" rtl="0">
              <a:spcBef>
                <a:spcPts val="0"/>
              </a:spcBef>
              <a:buClr>
                <a:schemeClr val="lt2"/>
              </a:buClr>
              <a:buSzPct val="100000"/>
              <a:buFont typeface="Arial"/>
              <a:buChar char="●"/>
            </a:pPr>
            <a:endParaRPr lang="en" sz="2000" dirty="0">
              <a:solidFill>
                <a:srgbClr val="FF0000"/>
              </a:solidFill>
              <a:latin typeface="+mj-lt"/>
            </a:endParaRPr>
          </a:p>
          <a:p>
            <a:pPr marL="457200" lvl="0" indent="-342900" rtl="0">
              <a:spcBef>
                <a:spcPts val="0"/>
              </a:spcBef>
              <a:buClr>
                <a:schemeClr val="lt2"/>
              </a:buClr>
              <a:buSzPct val="100000"/>
              <a:buFont typeface="Arial"/>
              <a:buChar char="●"/>
            </a:pPr>
            <a:r>
              <a:rPr lang="en" sz="2000" dirty="0">
                <a:latin typeface="+mj-lt"/>
              </a:rPr>
              <a:t>Should your address or name change, report it immediately to ISS. This can delay your EAD.  EAD cards are not forwardable and will be returned to USCIS if you no longer live at the address where the card is delivered. </a:t>
            </a:r>
          </a:p>
          <a:p>
            <a:pPr marL="457200" lvl="0" indent="-342900" rtl="0">
              <a:spcBef>
                <a:spcPts val="0"/>
              </a:spcBef>
              <a:buClr>
                <a:schemeClr val="lt2"/>
              </a:buClr>
              <a:buSzPct val="100000"/>
              <a:buFont typeface="Arial"/>
              <a:buChar char="●"/>
            </a:pPr>
            <a:r>
              <a:rPr lang="en" sz="2000" dirty="0">
                <a:latin typeface="+mj-lt"/>
              </a:rPr>
              <a:t>It may take up to 90 days for an OPT application to be processed. </a:t>
            </a:r>
          </a:p>
          <a:p>
            <a:pPr marL="457200" lvl="0" indent="-342900" rtl="0">
              <a:spcBef>
                <a:spcPts val="0"/>
              </a:spcBef>
              <a:buClr>
                <a:schemeClr val="lt2"/>
              </a:buClr>
              <a:buSzPct val="100000"/>
              <a:buFont typeface="Arial"/>
              <a:buChar char="●"/>
            </a:pPr>
            <a:r>
              <a:rPr lang="en" sz="2000" b="1" i="1" dirty="0">
                <a:latin typeface="+mj-lt"/>
              </a:rPr>
              <a:t>Travel outside of the US is not advised while waiting for OPT approval. You may be denied entry if your OPT application is pending. Carry your receipt as proof that your OPT application is in process. </a:t>
            </a:r>
          </a:p>
          <a:p>
            <a:pPr>
              <a:spcBef>
                <a:spcPts val="0"/>
              </a:spcBef>
              <a:buNone/>
            </a:pPr>
            <a:endParaRPr sz="2000" dirty="0"/>
          </a:p>
        </p:txBody>
      </p:sp>
    </p:spTree>
  </p:cSld>
  <p:clrMapOvr>
    <a:masterClrMapping/>
  </p:clrMapOvr>
  <p:transition spd="slow">
    <p:cut/>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145"/>
        <p:cNvGrpSpPr/>
        <p:nvPr/>
      </p:nvGrpSpPr>
      <p:grpSpPr>
        <a:xfrm>
          <a:off x="0" y="0"/>
          <a:ext cx="0" cy="0"/>
          <a:chOff x="0" y="0"/>
          <a:chExt cx="0" cy="0"/>
        </a:xfrm>
      </p:grpSpPr>
      <p:sp>
        <p:nvSpPr>
          <p:cNvPr id="146" name="Shape 146"/>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sz="3600" dirty="0">
                <a:solidFill>
                  <a:srgbClr val="434343"/>
                </a:solidFill>
              </a:rPr>
              <a:t>What happens after I receive my EAD card?</a:t>
            </a:r>
          </a:p>
        </p:txBody>
      </p:sp>
      <p:sp>
        <p:nvSpPr>
          <p:cNvPr id="147" name="Shape 147"/>
          <p:cNvSpPr txBox="1">
            <a:spLocks noGrp="1"/>
          </p:cNvSpPr>
          <p:nvPr>
            <p:ph type="body" idx="1"/>
          </p:nvPr>
        </p:nvSpPr>
        <p:spPr>
          <a:xfrm>
            <a:off x="0" y="1387011"/>
            <a:ext cx="4495799" cy="3266999"/>
          </a:xfrm>
          <a:prstGeom prst="rect">
            <a:avLst/>
          </a:prstGeom>
        </p:spPr>
        <p:txBody>
          <a:bodyPr lIns="91425" tIns="91425" rIns="91425" bIns="91425" anchor="t" anchorCtr="0">
            <a:noAutofit/>
          </a:bodyPr>
          <a:lstStyle/>
          <a:p>
            <a:pPr marL="457200" lvl="0" indent="-342900" rtl="0">
              <a:spcBef>
                <a:spcPts val="0"/>
              </a:spcBef>
              <a:buClr>
                <a:schemeClr val="lt2"/>
              </a:buClr>
              <a:buSzPct val="100000"/>
              <a:buFont typeface="Arial"/>
              <a:buChar char="●"/>
            </a:pPr>
            <a:r>
              <a:rPr lang="en" sz="2000" dirty="0">
                <a:latin typeface="+mj-lt"/>
              </a:rPr>
              <a:t>When you receive your EAD card, you can begin working. </a:t>
            </a:r>
            <a:r>
              <a:rPr lang="en" sz="2000" i="1" dirty="0">
                <a:latin typeface="+mj-lt"/>
              </a:rPr>
              <a:t>DO NOT BEGIN EMPLOYMENT BEFORE YOU RECEIVE YOUR EAD CARD</a:t>
            </a:r>
            <a:r>
              <a:rPr lang="en" sz="2000" dirty="0">
                <a:latin typeface="+mj-lt"/>
              </a:rPr>
              <a:t>. </a:t>
            </a:r>
          </a:p>
          <a:p>
            <a:pPr marL="457200" lvl="0" indent="-342900" rtl="0">
              <a:spcBef>
                <a:spcPts val="0"/>
              </a:spcBef>
              <a:buClr>
                <a:schemeClr val="lt2"/>
              </a:buClr>
              <a:buSzPct val="100000"/>
              <a:buFont typeface="Arial"/>
              <a:buChar char="●"/>
            </a:pPr>
            <a:r>
              <a:rPr lang="en" sz="2000" b="1" dirty="0">
                <a:latin typeface="+mj-lt"/>
              </a:rPr>
              <a:t>Bring your EAD card to ISS, email (</a:t>
            </a:r>
            <a:r>
              <a:rPr lang="en" sz="2000" dirty="0">
                <a:solidFill>
                  <a:schemeClr val="tx1"/>
                </a:solidFill>
                <a:latin typeface="+mj-lt"/>
              </a:rPr>
              <a:t>mkohl@fhsu.edu</a:t>
            </a:r>
            <a:r>
              <a:rPr lang="en" sz="2000" b="1" dirty="0">
                <a:latin typeface="+mj-lt"/>
              </a:rPr>
              <a:t>) or mail a photocopy for your file.</a:t>
            </a:r>
            <a:r>
              <a:rPr lang="en" sz="2000" dirty="0">
                <a:latin typeface="+mj-lt"/>
              </a:rPr>
              <a:t> This is </a:t>
            </a:r>
            <a:r>
              <a:rPr lang="en" sz="2000" u="sng" dirty="0">
                <a:latin typeface="+mj-lt"/>
              </a:rPr>
              <a:t>very </a:t>
            </a:r>
            <a:r>
              <a:rPr lang="en" sz="2000" dirty="0">
                <a:latin typeface="+mj-lt"/>
              </a:rPr>
              <a:t>important because ISS will continue to verify your valid F-1 status during OPT</a:t>
            </a:r>
          </a:p>
          <a:p>
            <a:pPr marL="457200" indent="-342900">
              <a:buClr>
                <a:schemeClr val="lt2"/>
              </a:buClr>
              <a:buFont typeface="Arial"/>
              <a:buChar char="●"/>
            </a:pPr>
            <a:r>
              <a:rPr lang="en" sz="2000" dirty="0">
                <a:latin typeface="+mj-lt"/>
              </a:rPr>
              <a:t>Set-up your portal account</a:t>
            </a:r>
          </a:p>
          <a:p>
            <a:pPr marL="457200" lvl="0" indent="-342900" rtl="0">
              <a:spcBef>
                <a:spcPts val="0"/>
              </a:spcBef>
              <a:buClr>
                <a:schemeClr val="lt2"/>
              </a:buClr>
              <a:buSzPct val="100000"/>
              <a:buFont typeface="Arial"/>
              <a:buChar char="●"/>
            </a:pPr>
            <a:endParaRPr lang="en" sz="2000" dirty="0">
              <a:latin typeface="+mj-lt"/>
            </a:endParaRPr>
          </a:p>
        </p:txBody>
      </p:sp>
      <p:sp>
        <p:nvSpPr>
          <p:cNvPr id="148" name="Shape 148"/>
          <p:cNvSpPr txBox="1">
            <a:spLocks noGrp="1"/>
          </p:cNvSpPr>
          <p:nvPr>
            <p:ph type="body" idx="2"/>
          </p:nvPr>
        </p:nvSpPr>
        <p:spPr>
          <a:xfrm>
            <a:off x="4343400" y="1361328"/>
            <a:ext cx="4615665" cy="3266999"/>
          </a:xfrm>
          <a:prstGeom prst="rect">
            <a:avLst/>
          </a:prstGeom>
        </p:spPr>
        <p:txBody>
          <a:bodyPr lIns="91425" tIns="91425" rIns="91425" bIns="91425" anchor="t" anchorCtr="0">
            <a:noAutofit/>
          </a:bodyPr>
          <a:lstStyle/>
          <a:p>
            <a:pPr marL="457200" lvl="0" indent="-342900" rtl="0">
              <a:spcBef>
                <a:spcPts val="0"/>
              </a:spcBef>
              <a:buClr>
                <a:schemeClr val="lt2"/>
              </a:buClr>
              <a:buSzPct val="100000"/>
              <a:buFont typeface="Arial"/>
              <a:buChar char="●"/>
            </a:pPr>
            <a:r>
              <a:rPr lang="en" sz="2000" dirty="0">
                <a:latin typeface="+mj-lt"/>
              </a:rPr>
              <a:t>Students must maintain employment while on OPT. </a:t>
            </a:r>
            <a:r>
              <a:rPr lang="en" sz="2000" b="1" dirty="0">
                <a:latin typeface="+mj-lt"/>
              </a:rPr>
              <a:t>Excessive unemployment will/may cause a student’s OPT to be cancelled. </a:t>
            </a:r>
            <a:r>
              <a:rPr lang="en" sz="2000" dirty="0">
                <a:latin typeface="+mj-lt"/>
              </a:rPr>
              <a:t>Students may not be unemployed for more than </a:t>
            </a:r>
            <a:r>
              <a:rPr lang="en" sz="2000" b="1" dirty="0">
                <a:latin typeface="+mj-lt"/>
              </a:rPr>
              <a:t>90 days </a:t>
            </a:r>
            <a:r>
              <a:rPr lang="en" sz="2000" dirty="0">
                <a:latin typeface="+mj-lt"/>
              </a:rPr>
              <a:t>during their initial 12 months of OPT. </a:t>
            </a:r>
          </a:p>
          <a:p>
            <a:pPr marL="457200" lvl="0" indent="-342900" rtl="0">
              <a:spcBef>
                <a:spcPts val="0"/>
              </a:spcBef>
              <a:buClr>
                <a:schemeClr val="lt2"/>
              </a:buClr>
              <a:buSzPct val="100000"/>
              <a:buFont typeface="Arial"/>
              <a:buChar char="●"/>
            </a:pPr>
            <a:r>
              <a:rPr lang="en" sz="2000" dirty="0">
                <a:latin typeface="+mj-lt"/>
              </a:rPr>
              <a:t>Employment start date must begin within 60 days after graduation to receive full 12 month authorization. </a:t>
            </a:r>
          </a:p>
        </p:txBody>
      </p:sp>
    </p:spTree>
  </p:cSld>
  <p:clrMapOvr>
    <a:masterClrMapping/>
  </p:clrMapOvr>
  <p:transition spd="slow">
    <p:cut/>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158"/>
        <p:cNvGrpSpPr/>
        <p:nvPr/>
      </p:nvGrpSpPr>
      <p:grpSpPr>
        <a:xfrm>
          <a:off x="0" y="0"/>
          <a:ext cx="0" cy="0"/>
          <a:chOff x="0" y="0"/>
          <a:chExt cx="0" cy="0"/>
        </a:xfrm>
      </p:grpSpPr>
      <p:pic>
        <p:nvPicPr>
          <p:cNvPr id="1026" name="Picture 2" descr="Sample OPT EAD Card - F1 Visa Student - Information to look out ? -  RedBus2US">
            <a:extLst>
              <a:ext uri="{FF2B5EF4-FFF2-40B4-BE49-F238E27FC236}">
                <a16:creationId xmlns:a16="http://schemas.microsoft.com/office/drawing/2014/main" id="{811FB56A-4B42-45F1-B1D4-9D755ABD82E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67445" y="537990"/>
            <a:ext cx="4858443" cy="3169487"/>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ransition spd="slow">
    <p:cut/>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7636" y="248571"/>
            <a:ext cx="7543800" cy="1088068"/>
          </a:xfrm>
        </p:spPr>
        <p:txBody>
          <a:bodyPr/>
          <a:lstStyle/>
          <a:p>
            <a:r>
              <a:rPr lang="en-US" dirty="0"/>
              <a:t>SEVIS Portal</a:t>
            </a:r>
          </a:p>
        </p:txBody>
      </p:sp>
      <p:sp>
        <p:nvSpPr>
          <p:cNvPr id="3" name="Content Placeholder 2"/>
          <p:cNvSpPr>
            <a:spLocks noGrp="1"/>
          </p:cNvSpPr>
          <p:nvPr>
            <p:ph idx="1"/>
          </p:nvPr>
        </p:nvSpPr>
        <p:spPr>
          <a:xfrm>
            <a:off x="498764" y="1575494"/>
            <a:ext cx="8188036" cy="3017520"/>
          </a:xfrm>
        </p:spPr>
        <p:txBody>
          <a:bodyPr>
            <a:normAutofit lnSpcReduction="10000"/>
          </a:bodyPr>
          <a:lstStyle/>
          <a:p>
            <a:r>
              <a:rPr lang="en-US" sz="1900" b="1" dirty="0">
                <a:latin typeface="+mj-lt"/>
              </a:rPr>
              <a:t>Once you receive your EAD Car</a:t>
            </a:r>
            <a:r>
              <a:rPr lang="en-US" sz="1800" b="1" dirty="0">
                <a:latin typeface="+mj-lt"/>
              </a:rPr>
              <a:t>d</a:t>
            </a:r>
          </a:p>
          <a:p>
            <a:r>
              <a:rPr lang="en-US" sz="1900" dirty="0">
                <a:latin typeface="+mj-lt"/>
              </a:rPr>
              <a:t>You will receive an email from SEVP (Student Exchange Visitor Program) with information to set-up your “portal” account.</a:t>
            </a:r>
          </a:p>
          <a:p>
            <a:r>
              <a:rPr lang="en-US" sz="1900" dirty="0">
                <a:latin typeface="+mj-lt"/>
              </a:rPr>
              <a:t>The email will be sent to your FHSU email account or email account listed in SEVIS.</a:t>
            </a:r>
          </a:p>
          <a:p>
            <a:r>
              <a:rPr lang="en-US" sz="1900" dirty="0">
                <a:latin typeface="+mj-lt"/>
              </a:rPr>
              <a:t>If you </a:t>
            </a:r>
            <a:r>
              <a:rPr lang="en-US" sz="1900" u="sng" dirty="0">
                <a:latin typeface="+mj-lt"/>
              </a:rPr>
              <a:t>do not </a:t>
            </a:r>
            <a:r>
              <a:rPr lang="en-US" sz="1900" dirty="0">
                <a:latin typeface="+mj-lt"/>
              </a:rPr>
              <a:t>receive the email – check your junk or clutter folder and notify the International Student Services Office.</a:t>
            </a:r>
          </a:p>
          <a:p>
            <a:r>
              <a:rPr lang="en-US" sz="1900" dirty="0">
                <a:latin typeface="+mj-lt"/>
              </a:rPr>
              <a:t>If your portal account becomes “locked” – contact the International Student Services Office and ask that it be “reset”.  This may take a day or two to update in the SEVIS system.</a:t>
            </a:r>
          </a:p>
          <a:p>
            <a:endParaRPr lang="en-US" dirty="0"/>
          </a:p>
        </p:txBody>
      </p:sp>
    </p:spTree>
    <p:extLst>
      <p:ext uri="{BB962C8B-B14F-4D97-AF65-F5344CB8AC3E}">
        <p14:creationId xmlns:p14="http://schemas.microsoft.com/office/powerpoint/2010/main" val="227185418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2857"/>
            <a:ext cx="8229600" cy="968066"/>
          </a:xfrm>
        </p:spPr>
        <p:txBody>
          <a:bodyPr>
            <a:normAutofit fontScale="90000"/>
          </a:bodyPr>
          <a:lstStyle/>
          <a:p>
            <a:r>
              <a:rPr lang="en-US" sz="3400" dirty="0">
                <a:solidFill>
                  <a:schemeClr val="tx1"/>
                </a:solidFill>
              </a:rPr>
              <a:t>Required information to report in the SEVIS portal </a:t>
            </a:r>
            <a:br>
              <a:rPr lang="en-US" sz="3400" dirty="0">
                <a:solidFill>
                  <a:schemeClr val="tx1"/>
                </a:solidFill>
              </a:rPr>
            </a:br>
            <a:r>
              <a:rPr lang="en-US" sz="3400" dirty="0">
                <a:solidFill>
                  <a:schemeClr val="tx1"/>
                </a:solidFill>
              </a:rPr>
              <a:t>Please stay in touch with ISS if you have questions.</a:t>
            </a:r>
            <a:endParaRPr lang="en-US" sz="3400" b="1" i="1" dirty="0">
              <a:solidFill>
                <a:schemeClr val="tx1"/>
              </a:solidFill>
            </a:endParaRPr>
          </a:p>
        </p:txBody>
      </p:sp>
      <p:sp>
        <p:nvSpPr>
          <p:cNvPr id="3" name="Text Placeholder 2"/>
          <p:cNvSpPr>
            <a:spLocks noGrp="1"/>
          </p:cNvSpPr>
          <p:nvPr>
            <p:ph type="body" idx="1"/>
          </p:nvPr>
        </p:nvSpPr>
        <p:spPr>
          <a:xfrm>
            <a:off x="199293" y="1477552"/>
            <a:ext cx="4448907" cy="3266999"/>
          </a:xfrm>
        </p:spPr>
        <p:txBody>
          <a:bodyPr/>
          <a:lstStyle/>
          <a:p>
            <a:pPr marL="342900" indent="-342900">
              <a:buFont typeface="Arial" panose="020B0604020202020204" pitchFamily="34" charset="0"/>
              <a:buChar char="•"/>
            </a:pPr>
            <a:r>
              <a:rPr lang="en-US" sz="2400" dirty="0"/>
              <a:t>Employer/Company name</a:t>
            </a:r>
          </a:p>
          <a:p>
            <a:pPr marL="342900" indent="-342900">
              <a:buFont typeface="Arial" panose="020B0604020202020204" pitchFamily="34" charset="0"/>
              <a:buChar char="•"/>
            </a:pPr>
            <a:r>
              <a:rPr lang="en-US" sz="2400" dirty="0"/>
              <a:t>Address</a:t>
            </a:r>
          </a:p>
          <a:p>
            <a:pPr marL="342900" indent="-342900">
              <a:buFont typeface="Arial" panose="020B0604020202020204" pitchFamily="34" charset="0"/>
              <a:buChar char="•"/>
            </a:pPr>
            <a:r>
              <a:rPr lang="en-US" sz="2400" dirty="0"/>
              <a:t>Phone number</a:t>
            </a:r>
          </a:p>
          <a:p>
            <a:pPr marL="342900" indent="-342900">
              <a:buFont typeface="Arial" panose="020B0604020202020204" pitchFamily="34" charset="0"/>
              <a:buChar char="•"/>
            </a:pPr>
            <a:r>
              <a:rPr lang="en-US" sz="2400" dirty="0"/>
              <a:t>Your job title</a:t>
            </a:r>
          </a:p>
          <a:p>
            <a:pPr marL="342900" indent="-342900">
              <a:buFont typeface="Arial" panose="020B0604020202020204" pitchFamily="34" charset="0"/>
              <a:buChar char="•"/>
            </a:pPr>
            <a:r>
              <a:rPr lang="en-US" sz="2400" dirty="0"/>
              <a:t>Job responsibilities and how they relate to your degree</a:t>
            </a:r>
          </a:p>
          <a:p>
            <a:pPr marL="342900" indent="-342900">
              <a:buFont typeface="Arial" panose="020B0604020202020204" pitchFamily="34" charset="0"/>
              <a:buChar char="•"/>
            </a:pPr>
            <a:r>
              <a:rPr lang="en-US" sz="2400" dirty="0"/>
              <a:t>Start date</a:t>
            </a:r>
          </a:p>
          <a:p>
            <a:pPr marL="342900" indent="-342900">
              <a:buFont typeface="Arial" panose="020B0604020202020204" pitchFamily="34" charset="0"/>
              <a:buChar char="•"/>
            </a:pPr>
            <a:r>
              <a:rPr lang="en-US" sz="2400" dirty="0"/>
              <a:t>End date (if applicable) </a:t>
            </a:r>
          </a:p>
        </p:txBody>
      </p:sp>
      <p:sp>
        <p:nvSpPr>
          <p:cNvPr id="4" name="Text Placeholder 3"/>
          <p:cNvSpPr>
            <a:spLocks noGrp="1"/>
          </p:cNvSpPr>
          <p:nvPr>
            <p:ph type="body" idx="2"/>
          </p:nvPr>
        </p:nvSpPr>
        <p:spPr>
          <a:xfrm>
            <a:off x="4750942" y="1477551"/>
            <a:ext cx="4255477" cy="3266999"/>
          </a:xfrm>
        </p:spPr>
        <p:txBody>
          <a:bodyPr/>
          <a:lstStyle/>
          <a:p>
            <a:pPr marL="342900" indent="-342900">
              <a:buFont typeface="Arial" panose="020B0604020202020204" pitchFamily="34" charset="0"/>
              <a:buChar char="•"/>
            </a:pPr>
            <a:r>
              <a:rPr lang="en-US" sz="2400" dirty="0"/>
              <a:t>Full time or Part time</a:t>
            </a:r>
          </a:p>
          <a:p>
            <a:pPr marL="342900" indent="-342900">
              <a:buFont typeface="Arial" panose="020B0604020202020204" pitchFamily="34" charset="0"/>
              <a:buChar char="•"/>
            </a:pPr>
            <a:r>
              <a:rPr lang="en-US" sz="2400" dirty="0"/>
              <a:t>Supervisors name</a:t>
            </a:r>
          </a:p>
          <a:p>
            <a:pPr marL="342900" indent="-342900">
              <a:buFont typeface="Arial" panose="020B0604020202020204" pitchFamily="34" charset="0"/>
              <a:buChar char="•"/>
            </a:pPr>
            <a:r>
              <a:rPr lang="en-US" sz="2400" dirty="0"/>
              <a:t>Supervisors email</a:t>
            </a:r>
          </a:p>
          <a:p>
            <a:pPr marL="342900" indent="-342900">
              <a:buFont typeface="Arial" panose="020B0604020202020204" pitchFamily="34" charset="0"/>
              <a:buChar char="•"/>
            </a:pPr>
            <a:r>
              <a:rPr lang="en-US" sz="2400" dirty="0"/>
              <a:t>Supervisors phone number</a:t>
            </a:r>
          </a:p>
          <a:p>
            <a:pPr marL="342900" indent="-342900">
              <a:buFont typeface="Arial" panose="020B0604020202020204" pitchFamily="34" charset="0"/>
              <a:buChar char="•"/>
            </a:pPr>
            <a:r>
              <a:rPr lang="en-US" sz="2400" dirty="0"/>
              <a:t>Your current mailing address</a:t>
            </a:r>
          </a:p>
        </p:txBody>
      </p:sp>
    </p:spTree>
    <p:extLst>
      <p:ext uri="{BB962C8B-B14F-4D97-AF65-F5344CB8AC3E}">
        <p14:creationId xmlns:p14="http://schemas.microsoft.com/office/powerpoint/2010/main" val="367866071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163"/>
        <p:cNvGrpSpPr/>
        <p:nvPr/>
      </p:nvGrpSpPr>
      <p:grpSpPr>
        <a:xfrm>
          <a:off x="0" y="0"/>
          <a:ext cx="0" cy="0"/>
          <a:chOff x="0" y="0"/>
          <a:chExt cx="0" cy="0"/>
        </a:xfrm>
      </p:grpSpPr>
      <p:sp>
        <p:nvSpPr>
          <p:cNvPr id="164" name="Shape 164"/>
          <p:cNvSpPr txBox="1">
            <a:spLocks noGrp="1"/>
          </p:cNvSpPr>
          <p:nvPr>
            <p:ph type="title"/>
          </p:nvPr>
        </p:nvSpPr>
        <p:spPr>
          <a:xfrm>
            <a:off x="726141" y="349414"/>
            <a:ext cx="8229600" cy="857400"/>
          </a:xfrm>
          <a:prstGeom prst="rect">
            <a:avLst/>
          </a:prstGeom>
        </p:spPr>
        <p:txBody>
          <a:bodyPr lIns="91425" tIns="91425" rIns="91425" bIns="91425" anchor="ctr" anchorCtr="0">
            <a:noAutofit/>
          </a:bodyPr>
          <a:lstStyle/>
          <a:p>
            <a:pPr>
              <a:spcBef>
                <a:spcPts val="0"/>
              </a:spcBef>
              <a:buNone/>
            </a:pPr>
            <a:r>
              <a:rPr lang="en" dirty="0">
                <a:solidFill>
                  <a:srgbClr val="434343"/>
                </a:solidFill>
              </a:rPr>
              <a:t>Travel Considerations W</a:t>
            </a:r>
            <a:r>
              <a:rPr lang="en-US" dirty="0">
                <a:solidFill>
                  <a:srgbClr val="434343"/>
                </a:solidFill>
              </a:rPr>
              <a:t>h</a:t>
            </a:r>
            <a:r>
              <a:rPr lang="en" dirty="0">
                <a:solidFill>
                  <a:srgbClr val="434343"/>
                </a:solidFill>
              </a:rPr>
              <a:t>ile on OPT</a:t>
            </a:r>
          </a:p>
        </p:txBody>
      </p:sp>
      <p:sp>
        <p:nvSpPr>
          <p:cNvPr id="165" name="Shape 165"/>
          <p:cNvSpPr txBox="1">
            <a:spLocks noGrp="1"/>
          </p:cNvSpPr>
          <p:nvPr>
            <p:ph type="body" idx="1"/>
          </p:nvPr>
        </p:nvSpPr>
        <p:spPr>
          <a:xfrm>
            <a:off x="174661" y="1446729"/>
            <a:ext cx="8512139" cy="3266999"/>
          </a:xfrm>
          <a:prstGeom prst="rect">
            <a:avLst/>
          </a:prstGeom>
        </p:spPr>
        <p:txBody>
          <a:bodyPr lIns="91425" tIns="91425" rIns="91425" bIns="91425" anchor="t" anchorCtr="0">
            <a:noAutofit/>
          </a:bodyPr>
          <a:lstStyle/>
          <a:p>
            <a:pPr marL="457200" lvl="0" indent="-342900" rtl="0">
              <a:spcBef>
                <a:spcPts val="0"/>
              </a:spcBef>
              <a:buClr>
                <a:schemeClr val="lt2"/>
              </a:buClr>
              <a:buSzPct val="100000"/>
              <a:buFont typeface="Arial"/>
              <a:buChar char="●"/>
            </a:pPr>
            <a:r>
              <a:rPr lang="en" sz="2400" dirty="0">
                <a:latin typeface="+mj-lt"/>
              </a:rPr>
              <a:t>Carry your I-20 with you if you plan to travel outside of the U.S. during OPT. ISS </a:t>
            </a:r>
            <a:r>
              <a:rPr lang="en" sz="2400" i="1" dirty="0">
                <a:latin typeface="+mj-lt"/>
              </a:rPr>
              <a:t>advisor signature is </a:t>
            </a:r>
            <a:r>
              <a:rPr lang="en" sz="2400" b="1" i="1" u="sng" dirty="0">
                <a:latin typeface="+mj-lt"/>
              </a:rPr>
              <a:t>only </a:t>
            </a:r>
            <a:r>
              <a:rPr lang="en" sz="2400" b="1" i="1" dirty="0">
                <a:solidFill>
                  <a:srgbClr val="FF0000"/>
                </a:solidFill>
                <a:latin typeface="+mj-lt"/>
              </a:rPr>
              <a:t>valid for 6 months</a:t>
            </a:r>
            <a:r>
              <a:rPr lang="en" sz="2400" dirty="0">
                <a:solidFill>
                  <a:srgbClr val="FF0000"/>
                </a:solidFill>
                <a:latin typeface="+mj-lt"/>
              </a:rPr>
              <a:t>.  </a:t>
            </a:r>
          </a:p>
          <a:p>
            <a:pPr marL="457200" lvl="0" indent="-342900" rtl="0">
              <a:spcBef>
                <a:spcPts val="0"/>
              </a:spcBef>
              <a:buClr>
                <a:schemeClr val="lt2"/>
              </a:buClr>
              <a:buSzPct val="100000"/>
              <a:buFont typeface="Arial"/>
              <a:buChar char="●"/>
            </a:pPr>
            <a:r>
              <a:rPr lang="en" sz="2400" dirty="0">
                <a:latin typeface="+mj-lt"/>
              </a:rPr>
              <a:t>If you leave the country and do not have a valid F-1 visa, you will need to apply for  a new one while abroad.</a:t>
            </a:r>
          </a:p>
          <a:p>
            <a:pPr marL="457200" lvl="0" indent="-342900" rtl="0">
              <a:spcBef>
                <a:spcPts val="0"/>
              </a:spcBef>
              <a:buClr>
                <a:schemeClr val="lt2"/>
              </a:buClr>
              <a:buSzPct val="100000"/>
              <a:buFont typeface="Arial"/>
              <a:buChar char="●"/>
            </a:pPr>
            <a:r>
              <a:rPr lang="en" sz="2400" dirty="0">
                <a:latin typeface="+mj-lt"/>
              </a:rPr>
              <a:t>Sometimes it is more difficult to apply for an F-1 visa while on OPT, because your degree is completed and you are only returning to work. All new visas may require security check that could take months. </a:t>
            </a:r>
          </a:p>
        </p:txBody>
      </p:sp>
    </p:spTree>
  </p:cSld>
  <p:clrMapOvr>
    <a:masterClrMapping/>
  </p:clrMapOvr>
  <p:transition spd="slow">
    <p:cut/>
  </p:transition>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A809F59-D92E-45D2-AD1B-0B9A8FECB4B0}"/>
              </a:ext>
            </a:extLst>
          </p:cNvPr>
          <p:cNvSpPr>
            <a:spLocks noGrp="1"/>
          </p:cNvSpPr>
          <p:nvPr>
            <p:ph type="title"/>
          </p:nvPr>
        </p:nvSpPr>
        <p:spPr>
          <a:xfrm>
            <a:off x="822960" y="214953"/>
            <a:ext cx="7543800" cy="798059"/>
          </a:xfrm>
        </p:spPr>
        <p:txBody>
          <a:bodyPr/>
          <a:lstStyle/>
          <a:p>
            <a:r>
              <a:rPr lang="en" dirty="0">
                <a:solidFill>
                  <a:srgbClr val="434343"/>
                </a:solidFill>
              </a:rPr>
              <a:t>Travel Considerations W</a:t>
            </a:r>
            <a:r>
              <a:rPr lang="en-US" dirty="0">
                <a:solidFill>
                  <a:srgbClr val="434343"/>
                </a:solidFill>
              </a:rPr>
              <a:t>h</a:t>
            </a:r>
            <a:r>
              <a:rPr lang="en" dirty="0">
                <a:solidFill>
                  <a:srgbClr val="434343"/>
                </a:solidFill>
              </a:rPr>
              <a:t>ile on OPT</a:t>
            </a:r>
            <a:endParaRPr lang="en-US" dirty="0"/>
          </a:p>
        </p:txBody>
      </p:sp>
      <p:sp>
        <p:nvSpPr>
          <p:cNvPr id="4" name="Content Placeholder 3">
            <a:extLst>
              <a:ext uri="{FF2B5EF4-FFF2-40B4-BE49-F238E27FC236}">
                <a16:creationId xmlns:a16="http://schemas.microsoft.com/office/drawing/2014/main" id="{75A349A3-BE49-480F-BC2A-4F59DD5415E2}"/>
              </a:ext>
            </a:extLst>
          </p:cNvPr>
          <p:cNvSpPr>
            <a:spLocks noGrp="1"/>
          </p:cNvSpPr>
          <p:nvPr>
            <p:ph idx="1"/>
          </p:nvPr>
        </p:nvSpPr>
        <p:spPr>
          <a:xfrm>
            <a:off x="394447" y="1563596"/>
            <a:ext cx="7972313" cy="3017520"/>
          </a:xfrm>
        </p:spPr>
        <p:txBody>
          <a:bodyPr/>
          <a:lstStyle/>
          <a:p>
            <a:pPr marL="457200" lvl="0" indent="-342900">
              <a:spcBef>
                <a:spcPts val="0"/>
              </a:spcBef>
              <a:buClr>
                <a:schemeClr val="lt2"/>
              </a:buClr>
              <a:buFont typeface="Arial"/>
              <a:buChar char="●"/>
            </a:pPr>
            <a:r>
              <a:rPr lang="en" sz="2400" dirty="0">
                <a:latin typeface="+mj-lt"/>
              </a:rPr>
              <a:t>Please, consider all of these possible issues, </a:t>
            </a:r>
            <a:r>
              <a:rPr lang="en" sz="2400" i="1" dirty="0">
                <a:latin typeface="+mj-lt"/>
              </a:rPr>
              <a:t>before</a:t>
            </a:r>
            <a:r>
              <a:rPr lang="en" sz="2400" dirty="0">
                <a:latin typeface="+mj-lt"/>
              </a:rPr>
              <a:t> traveling outside of the U.S.</a:t>
            </a:r>
          </a:p>
          <a:p>
            <a:pPr marL="457200" lvl="0" indent="-342900">
              <a:spcBef>
                <a:spcPts val="0"/>
              </a:spcBef>
              <a:buClr>
                <a:schemeClr val="lt2"/>
              </a:buClr>
              <a:buFont typeface="Arial"/>
              <a:buChar char="●"/>
            </a:pPr>
            <a:r>
              <a:rPr lang="en" sz="2400" dirty="0">
                <a:latin typeface="+mj-lt"/>
              </a:rPr>
              <a:t>If you have any questions about travel, please contact the ISS office. </a:t>
            </a:r>
          </a:p>
          <a:p>
            <a:pPr marL="457200" lvl="0" indent="-342900">
              <a:spcBef>
                <a:spcPts val="0"/>
              </a:spcBef>
              <a:buClr>
                <a:schemeClr val="lt2"/>
              </a:buClr>
              <a:buFont typeface="Arial"/>
              <a:buChar char="●"/>
            </a:pPr>
            <a:r>
              <a:rPr lang="en" sz="2400" dirty="0">
                <a:latin typeface="+mj-lt"/>
              </a:rPr>
              <a:t>If you travel outside the country and it </a:t>
            </a:r>
            <a:r>
              <a:rPr lang="en" sz="2400" u="sng" dirty="0">
                <a:latin typeface="+mj-lt"/>
              </a:rPr>
              <a:t>is not related </a:t>
            </a:r>
            <a:r>
              <a:rPr lang="en" sz="2400" dirty="0">
                <a:latin typeface="+mj-lt"/>
              </a:rPr>
              <a:t>to your job, the time you are out of the country “may” count against your 90 days of unemployments depending on the circumstances.</a:t>
            </a:r>
          </a:p>
          <a:p>
            <a:endParaRPr lang="en-US" dirty="0"/>
          </a:p>
        </p:txBody>
      </p:sp>
    </p:spTree>
    <p:extLst>
      <p:ext uri="{BB962C8B-B14F-4D97-AF65-F5344CB8AC3E}">
        <p14:creationId xmlns:p14="http://schemas.microsoft.com/office/powerpoint/2010/main" val="420102854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169"/>
        <p:cNvGrpSpPr/>
        <p:nvPr/>
      </p:nvGrpSpPr>
      <p:grpSpPr>
        <a:xfrm>
          <a:off x="0" y="0"/>
          <a:ext cx="0" cy="0"/>
          <a:chOff x="0" y="0"/>
          <a:chExt cx="0" cy="0"/>
        </a:xfrm>
      </p:grpSpPr>
      <p:sp>
        <p:nvSpPr>
          <p:cNvPr id="170" name="Shape 170"/>
          <p:cNvSpPr txBox="1">
            <a:spLocks noGrp="1"/>
          </p:cNvSpPr>
          <p:nvPr>
            <p:ph type="title"/>
          </p:nvPr>
        </p:nvSpPr>
        <p:spPr>
          <a:prstGeom prst="rect">
            <a:avLst/>
          </a:prstGeom>
        </p:spPr>
        <p:txBody>
          <a:bodyPr lIns="91425" tIns="91425" rIns="91425" bIns="91425" anchor="ctr" anchorCtr="0">
            <a:noAutofit/>
          </a:bodyPr>
          <a:lstStyle/>
          <a:p>
            <a:pPr>
              <a:spcBef>
                <a:spcPts val="0"/>
              </a:spcBef>
              <a:buNone/>
            </a:pPr>
            <a:r>
              <a:rPr lang="en" dirty="0">
                <a:solidFill>
                  <a:srgbClr val="434343"/>
                </a:solidFill>
              </a:rPr>
              <a:t>Options after Completion of OPT </a:t>
            </a:r>
          </a:p>
        </p:txBody>
      </p:sp>
      <p:sp>
        <p:nvSpPr>
          <p:cNvPr id="171" name="Shape 171"/>
          <p:cNvSpPr txBox="1">
            <a:spLocks noGrp="1"/>
          </p:cNvSpPr>
          <p:nvPr>
            <p:ph type="body" idx="1"/>
          </p:nvPr>
        </p:nvSpPr>
        <p:spPr>
          <a:xfrm>
            <a:off x="457200" y="1703584"/>
            <a:ext cx="8229600" cy="3266999"/>
          </a:xfrm>
          <a:prstGeom prst="rect">
            <a:avLst/>
          </a:prstGeom>
        </p:spPr>
        <p:txBody>
          <a:bodyPr lIns="91425" tIns="91425" rIns="91425" bIns="91425" anchor="t" anchorCtr="0">
            <a:noAutofit/>
          </a:bodyPr>
          <a:lstStyle/>
          <a:p>
            <a:pPr marL="457200" lvl="0" indent="-381000" rtl="0">
              <a:spcBef>
                <a:spcPts val="0"/>
              </a:spcBef>
              <a:buClr>
                <a:schemeClr val="lt2"/>
              </a:buClr>
              <a:buSzPct val="100000"/>
              <a:buFont typeface="Arial"/>
              <a:buChar char="●"/>
            </a:pPr>
            <a:r>
              <a:rPr lang="en" sz="2400" dirty="0">
                <a:latin typeface="+mj-lt"/>
              </a:rPr>
              <a:t>Transferring to another school or beginning study at another educational level automatically terminates your OPT. </a:t>
            </a:r>
          </a:p>
          <a:p>
            <a:pPr marL="457200" lvl="0" indent="-381000" rtl="0">
              <a:spcBef>
                <a:spcPts val="0"/>
              </a:spcBef>
              <a:buClr>
                <a:schemeClr val="lt2"/>
              </a:buClr>
              <a:buSzPct val="100000"/>
              <a:buFont typeface="Arial"/>
              <a:buChar char="●"/>
            </a:pPr>
            <a:r>
              <a:rPr lang="en" sz="2400" dirty="0">
                <a:latin typeface="+mj-lt"/>
              </a:rPr>
              <a:t>You are allowed 60 days after your EAD Card expires to prepare to leave the country, apply for status change, or to begin a new academic program. </a:t>
            </a:r>
          </a:p>
          <a:p>
            <a:pPr marL="457200" lvl="0" indent="-431800">
              <a:spcBef>
                <a:spcPts val="0"/>
              </a:spcBef>
              <a:buClr>
                <a:schemeClr val="lt2"/>
              </a:buClr>
              <a:buSzPct val="133333"/>
              <a:buFont typeface="Arial"/>
              <a:buChar char="●"/>
            </a:pPr>
            <a:r>
              <a:rPr lang="en" sz="2400" dirty="0">
                <a:latin typeface="+mj-lt"/>
              </a:rPr>
              <a:t>Do not continue to work once your EAD Card has expired.  </a:t>
            </a:r>
          </a:p>
        </p:txBody>
      </p:sp>
    </p:spTree>
  </p:cSld>
  <p:clrMapOvr>
    <a:masterClrMapping/>
  </p:clrMapOvr>
  <p:transition spd="slow">
    <p:cut/>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175"/>
        <p:cNvGrpSpPr/>
        <p:nvPr/>
      </p:nvGrpSpPr>
      <p:grpSpPr>
        <a:xfrm>
          <a:off x="0" y="0"/>
          <a:ext cx="0" cy="0"/>
          <a:chOff x="0" y="0"/>
          <a:chExt cx="0" cy="0"/>
        </a:xfrm>
      </p:grpSpPr>
      <p:sp>
        <p:nvSpPr>
          <p:cNvPr id="176" name="Shape 176"/>
          <p:cNvSpPr txBox="1">
            <a:spLocks noGrp="1"/>
          </p:cNvSpPr>
          <p:nvPr>
            <p:ph type="body" idx="1"/>
          </p:nvPr>
        </p:nvSpPr>
        <p:spPr>
          <a:prstGeom prst="rect">
            <a:avLst/>
          </a:prstGeom>
        </p:spPr>
        <p:txBody>
          <a:bodyPr lIns="91425" tIns="91425" rIns="91425" bIns="91425" anchor="t" anchorCtr="0">
            <a:noAutofit/>
          </a:bodyPr>
          <a:lstStyle/>
          <a:p>
            <a:pPr>
              <a:spcBef>
                <a:spcPts val="0"/>
              </a:spcBef>
              <a:buNone/>
            </a:pPr>
            <a:endParaRPr dirty="0"/>
          </a:p>
        </p:txBody>
      </p:sp>
      <p:sp>
        <p:nvSpPr>
          <p:cNvPr id="177" name="Shape 177"/>
          <p:cNvSpPr txBox="1"/>
          <p:nvPr/>
        </p:nvSpPr>
        <p:spPr>
          <a:xfrm>
            <a:off x="1952487" y="1549688"/>
            <a:ext cx="5166000" cy="1991999"/>
          </a:xfrm>
          <a:prstGeom prst="rect">
            <a:avLst/>
          </a:prstGeom>
          <a:noFill/>
          <a:ln>
            <a:noFill/>
          </a:ln>
        </p:spPr>
        <p:txBody>
          <a:bodyPr lIns="91425" tIns="91425" rIns="91425" bIns="91425" anchor="t" anchorCtr="0">
            <a:noAutofit/>
          </a:bodyPr>
          <a:lstStyle/>
          <a:p>
            <a:pPr algn="ctr">
              <a:spcBef>
                <a:spcPts val="0"/>
              </a:spcBef>
              <a:buNone/>
            </a:pPr>
            <a:r>
              <a:rPr lang="en" sz="6000" b="1" dirty="0">
                <a:solidFill>
                  <a:srgbClr val="434343"/>
                </a:solidFill>
              </a:rPr>
              <a:t>Questions</a:t>
            </a:r>
          </a:p>
          <a:p>
            <a:pPr algn="ctr">
              <a:spcBef>
                <a:spcPts val="0"/>
              </a:spcBef>
              <a:buNone/>
            </a:pPr>
            <a:r>
              <a:rPr lang="en" sz="6600" b="1" dirty="0">
                <a:solidFill>
                  <a:srgbClr val="434343"/>
                </a:solidFill>
              </a:rPr>
              <a:t>?</a:t>
            </a:r>
          </a:p>
        </p:txBody>
      </p:sp>
    </p:spTree>
  </p:cSld>
  <p:clrMapOvr>
    <a:masterClrMapping/>
  </p:clrMapOvr>
  <p:transition spd="slow">
    <p:cut/>
  </p:transition>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Custom Theme">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Retrospect</Template>
  <TotalTime>16554</TotalTime>
  <Words>1813</Words>
  <Application>Microsoft Office PowerPoint</Application>
  <PresentationFormat>On-screen Show (16:9)</PresentationFormat>
  <Paragraphs>138</Paragraphs>
  <Slides>26</Slides>
  <Notes>18</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26</vt:i4>
      </vt:variant>
    </vt:vector>
  </HeadingPairs>
  <TitlesOfParts>
    <vt:vector size="32" baseType="lpstr">
      <vt:lpstr>Arial</vt:lpstr>
      <vt:lpstr>Calibri</vt:lpstr>
      <vt:lpstr>Calibri Light</vt:lpstr>
      <vt:lpstr>Courier New</vt:lpstr>
      <vt:lpstr>Georgia</vt:lpstr>
      <vt:lpstr>Retrospect</vt:lpstr>
      <vt:lpstr> Optional Practical Training (OPT)</vt:lpstr>
      <vt:lpstr>By attending this session you will be able to answer these questions...</vt:lpstr>
      <vt:lpstr>What is OPT?</vt:lpstr>
      <vt:lpstr>Do you qualify?</vt:lpstr>
      <vt:lpstr>When do I apply?</vt:lpstr>
      <vt:lpstr>PowerPoint Presentation</vt:lpstr>
      <vt:lpstr>How do I apply?</vt:lpstr>
      <vt:lpstr>PowerPoint Presentation</vt:lpstr>
      <vt:lpstr>What do I need for the OPT application?</vt:lpstr>
      <vt:lpstr> Steps for Completing the I-765 Application Online </vt:lpstr>
      <vt:lpstr>Helpful videos resources </vt:lpstr>
      <vt:lpstr>PowerPoint Presentation</vt:lpstr>
      <vt:lpstr>PowerPoint Presentation</vt:lpstr>
      <vt:lpstr>Reminders for Online Filing:</vt:lpstr>
      <vt:lpstr>           Reminders for Online Filing: </vt:lpstr>
      <vt:lpstr>What happens after I apply?</vt:lpstr>
      <vt:lpstr>PowerPoint Presentation</vt:lpstr>
      <vt:lpstr>What happens after I apply?</vt:lpstr>
      <vt:lpstr>What happens after I receive my EAD card?</vt:lpstr>
      <vt:lpstr>PowerPoint Presentation</vt:lpstr>
      <vt:lpstr>SEVIS Portal</vt:lpstr>
      <vt:lpstr>Required information to report in the SEVIS portal  Please stay in touch with ISS if you have questions.</vt:lpstr>
      <vt:lpstr>Travel Considerations While on OPT</vt:lpstr>
      <vt:lpstr>Travel Considerations While on OPT</vt:lpstr>
      <vt:lpstr>Options after Completion of OPT </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Optional Practical Training (OPT)</dc:title>
  <dc:creator>ijortega</dc:creator>
  <cp:lastModifiedBy>Carol Solko-Olliff</cp:lastModifiedBy>
  <cp:revision>46</cp:revision>
  <cp:lastPrinted>2025-02-17T21:32:58Z</cp:lastPrinted>
  <dcterms:modified xsi:type="dcterms:W3CDTF">2025-02-17T21:37:04Z</dcterms:modified>
</cp:coreProperties>
</file>