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58" r:id="rId6"/>
    <p:sldId id="257" r:id="rId7"/>
    <p:sldId id="264" r:id="rId8"/>
    <p:sldId id="290" r:id="rId9"/>
    <p:sldId id="279" r:id="rId10"/>
    <p:sldId id="280" r:id="rId11"/>
    <p:sldId id="282" r:id="rId12"/>
    <p:sldId id="284" r:id="rId13"/>
    <p:sldId id="28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00"/>
    <p:restoredTop sz="86418"/>
  </p:normalViewPr>
  <p:slideViewPr>
    <p:cSldViewPr snapToGrid="0" snapToObjects="1">
      <p:cViewPr varScale="1">
        <p:scale>
          <a:sx n="82" d="100"/>
          <a:sy n="82" d="100"/>
        </p:scale>
        <p:origin x="184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5BFCE-F600-874F-9012-52460EE04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2A20C-72DE-6C49-A088-F793F5BCD6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4564E-CBAE-174C-BF2C-474267FF3484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529-BF99-B54D-81BB-0AA9031FAC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DFCB1-6ED6-5E4D-BF6B-DB9B2D0F2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E965-3493-DA47-9E26-CFFA30DE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7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A54A-D06E-A14B-BDA1-CDE97EA6F0E2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A07FC-FBD4-3F4F-8ABA-6F304799F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07FC-FBD4-3F4F-8ABA-6F304799F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07FC-FBD4-3F4F-8ABA-6F304799F0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63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DF7FC-7CEF-BF4C-8E3E-AF0EC01EE9C3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73E1-075D-3141-94DF-D0F67DBD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Scholarship and Sponsored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Spring 2018 Convocation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URE Gr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URE Grants</a:t>
            </a:r>
          </a:p>
        </p:txBody>
      </p:sp>
      <p:sp>
        <p:nvSpPr>
          <p:cNvPr id="206" name="16 proposals submitted…"/>
          <p:cNvSpPr txBox="1">
            <a:spLocks noGrp="1"/>
          </p:cNvSpPr>
          <p:nvPr>
            <p:ph type="body" idx="1"/>
          </p:nvPr>
        </p:nvSpPr>
        <p:spPr>
          <a:xfrm>
            <a:off x="118997" y="5185775"/>
            <a:ext cx="8229600" cy="10897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sz="3600"/>
            </a:pPr>
            <a:endParaRPr i="1" dirty="0"/>
          </a:p>
          <a:p>
            <a:pPr marL="0" indent="0">
              <a:buNone/>
              <a:defRPr sz="3600"/>
            </a:pPr>
            <a:r>
              <a:rPr lang="en-US" sz="3000" i="1" dirty="0"/>
              <a:t>Applications </a:t>
            </a:r>
            <a:r>
              <a:rPr sz="3000" i="1" dirty="0"/>
              <a:t>due September 5,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3256FB-FD5D-214B-B163-2856BC644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77516"/>
              </p:ext>
            </p:extLst>
          </p:nvPr>
        </p:nvGraphicFramePr>
        <p:xfrm>
          <a:off x="858032" y="1962048"/>
          <a:ext cx="7490565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1036">
                  <a:extLst>
                    <a:ext uri="{9D8B030D-6E8A-4147-A177-3AD203B41FA5}">
                      <a16:colId xmlns:a16="http://schemas.microsoft.com/office/drawing/2014/main" val="992957348"/>
                    </a:ext>
                  </a:extLst>
                </a:gridCol>
                <a:gridCol w="2479529">
                  <a:extLst>
                    <a:ext uri="{9D8B030D-6E8A-4147-A177-3AD203B41FA5}">
                      <a16:colId xmlns:a16="http://schemas.microsoft.com/office/drawing/2014/main" val="4200486035"/>
                    </a:ext>
                  </a:extLst>
                </a:gridCol>
              </a:tblGrid>
              <a:tr h="4961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16 </a:t>
                      </a:r>
                      <a:r>
                        <a:rPr lang="en-US" sz="4000" u="sng" dirty="0"/>
                        <a:t>Applications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u="sng" dirty="0"/>
                        <a:t>14 Funded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095610"/>
                  </a:ext>
                </a:extLst>
              </a:tr>
              <a:tr h="49613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2172395"/>
                  </a:ext>
                </a:extLst>
              </a:tr>
              <a:tr h="496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$54,594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$41,362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43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Kansas Undergraduate Research Day at the Capi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Kansas Undergraduate Research Day at the Capitol</a:t>
            </a:r>
          </a:p>
        </p:txBody>
      </p:sp>
      <p:pic>
        <p:nvPicPr>
          <p:cNvPr id="213" name="28061657_1718159064889765_4813793254484952449_o.jpg" descr="28061657_1718159064889765_4813793254484952449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200" y="2222269"/>
            <a:ext cx="7465600" cy="4199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19599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raduate Scholarly Experience Gr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 spc="-110"/>
            </a:lvl1pPr>
          </a:lstStyle>
          <a:p>
            <a:r>
              <a:rPr dirty="0"/>
              <a:t>Graduate Scholarly Experience Grants </a:t>
            </a:r>
          </a:p>
        </p:txBody>
      </p:sp>
      <p:graphicFrame>
        <p:nvGraphicFramePr>
          <p:cNvPr id="222" name="Table"/>
          <p:cNvGraphicFramePr/>
          <p:nvPr>
            <p:extLst>
              <p:ext uri="{D42A27DB-BD31-4B8C-83A1-F6EECF244321}">
                <p14:modId xmlns:p14="http://schemas.microsoft.com/office/powerpoint/2010/main" val="3894720800"/>
              </p:ext>
            </p:extLst>
          </p:nvPr>
        </p:nvGraphicFramePr>
        <p:xfrm>
          <a:off x="667743" y="2241564"/>
          <a:ext cx="7557104" cy="3246000"/>
        </p:xfrm>
        <a:graphic>
          <a:graphicData uri="http://schemas.openxmlformats.org/drawingml/2006/table">
            <a:tbl>
              <a:tblPr/>
              <a:tblGrid>
                <a:gridCol w="377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16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Applications</a:t>
                      </a:r>
                      <a:endParaRPr sz="2400" b="1" dirty="0">
                        <a:solidFill>
                          <a:schemeClr val="tx1"/>
                        </a:solidFill>
                        <a:effectLst>
                          <a:outerShdw blurRad="25400" dist="12700" dir="5280000" rotWithShape="0">
                            <a:srgbClr val="FFFFFF"/>
                          </a:outerShdw>
                        </a:effectLst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Funded 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19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23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821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$19,578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chemeClr val="tx1"/>
                          </a:solidFill>
                          <a:effectLst>
                            <a:outerShdw blurRad="25400" dist="12700" dir="5280000" rotWithShape="0">
                              <a:srgbClr val="FFFFFF"/>
                            </a:outerShdw>
                          </a:effectLst>
                        </a:rPr>
                        <a:t>$8,000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30805963_2086530934720744_7268756730432397418_o.jpg" descr="30805963_2086530934720744_7268756730432397418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691" y="3742091"/>
            <a:ext cx="4309043" cy="287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31301401_2086527624721075_1353401535160090393_n.jpg" descr="31301401_2086527624721075_1353401535160090393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691" y="438648"/>
            <a:ext cx="5142684" cy="342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31326816_2084648688242302_4066996062735208536_n.jpg" descr="31326816_2084648688242302_4066996062735208536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2375" y="438648"/>
            <a:ext cx="3373415" cy="4497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Facebook_Header.pdf" descr="Facebook_Header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956" y="4741310"/>
            <a:ext cx="5061362" cy="1873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09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hank you for your support!"/>
          <p:cNvSpPr txBox="1"/>
          <p:nvPr/>
        </p:nvSpPr>
        <p:spPr>
          <a:xfrm>
            <a:off x="1044567" y="1240405"/>
            <a:ext cx="2676695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4500" dirty="0"/>
              <a:t>Thank you!</a:t>
            </a:r>
          </a:p>
        </p:txBody>
      </p:sp>
      <p:sp>
        <p:nvSpPr>
          <p:cNvPr id="237" name="Have a great summer!"/>
          <p:cNvSpPr txBox="1"/>
          <p:nvPr/>
        </p:nvSpPr>
        <p:spPr>
          <a:xfrm>
            <a:off x="2575696" y="3440775"/>
            <a:ext cx="5897833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/>
            </a:lvl1pPr>
          </a:lstStyle>
          <a:p>
            <a:r>
              <a:rPr sz="5062"/>
              <a:t>Have a great summer!</a:t>
            </a:r>
          </a:p>
        </p:txBody>
      </p:sp>
      <p:pic>
        <p:nvPicPr>
          <p:cNvPr id="238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97" y="4329903"/>
            <a:ext cx="2485699" cy="253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9347" y="384064"/>
            <a:ext cx="1891521" cy="2145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626568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FFE6-7D95-354B-9FCB-0BF9F27B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Misty </a:t>
            </a:r>
            <a:r>
              <a:rPr lang="en-US" sz="2800" dirty="0" err="1"/>
              <a:t>Koonse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2BDA-C151-724F-9C93-74951E24D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defRPr b="1"/>
            </a:pPr>
            <a:r>
              <a:rPr lang="en-US" sz="2400" dirty="0"/>
              <a:t>Office of Scholarship &amp; Sponsored Projects Coordinator</a:t>
            </a:r>
          </a:p>
          <a:p>
            <a:endParaRPr lang="en-US" dirty="0"/>
          </a:p>
        </p:txBody>
      </p:sp>
      <p:pic>
        <p:nvPicPr>
          <p:cNvPr id="10" name="Misty.jpeg" descr="Misty.jpeg">
            <a:extLst>
              <a:ext uri="{FF2B5EF4-FFF2-40B4-BE49-F238E27FC236}">
                <a16:creationId xmlns:a16="http://schemas.microsoft.com/office/drawing/2014/main" id="{94178CF5-3E8D-B942-9972-6B5BB16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413" y="489424"/>
            <a:ext cx="3072036" cy="43111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124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4A72-0E36-5E41-AC5C-394CDE50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Grant Activity to Date*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053FA-F97A-A544-AAF9-F47DACFA90AF}"/>
              </a:ext>
            </a:extLst>
          </p:cNvPr>
          <p:cNvSpPr txBox="1"/>
          <p:nvPr/>
        </p:nvSpPr>
        <p:spPr>
          <a:xfrm>
            <a:off x="1077238" y="1528175"/>
            <a:ext cx="6989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Submissions	$ 9,508,423</a:t>
            </a:r>
          </a:p>
          <a:p>
            <a:endParaRPr lang="en-US" sz="4800" dirty="0"/>
          </a:p>
          <a:p>
            <a:r>
              <a:rPr lang="en-US" sz="4800" dirty="0"/>
              <a:t>Funded			$ 4,418,160</a:t>
            </a:r>
          </a:p>
          <a:p>
            <a:endParaRPr lang="en-US" sz="4800" dirty="0"/>
          </a:p>
          <a:p>
            <a:r>
              <a:rPr lang="en-US" sz="4800" dirty="0"/>
              <a:t>Pending 			$ 2,311,579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668E6-30CF-FF45-B2F8-9F47B78152CF}"/>
              </a:ext>
            </a:extLst>
          </p:cNvPr>
          <p:cNvSpPr txBox="1"/>
          <p:nvPr/>
        </p:nvSpPr>
        <p:spPr>
          <a:xfrm>
            <a:off x="1077237" y="5974915"/>
            <a:ext cx="21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*As of May 1, 2018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9FE03A3-AD67-1641-8269-1F308A451F14}"/>
              </a:ext>
            </a:extLst>
          </p:cNvPr>
          <p:cNvSpPr/>
          <p:nvPr/>
        </p:nvSpPr>
        <p:spPr>
          <a:xfrm>
            <a:off x="3318019" y="5917265"/>
            <a:ext cx="978408" cy="484632"/>
          </a:xfrm>
          <a:prstGeom prst="leftArrow">
            <a:avLst/>
          </a:prstGeom>
          <a:gradFill>
            <a:gsLst>
              <a:gs pos="89000">
                <a:srgbClr val="91BAFA"/>
              </a:gs>
              <a:gs pos="89000">
                <a:srgbClr val="91BAFA"/>
              </a:gs>
              <a:gs pos="89000">
                <a:srgbClr val="91BAFA"/>
              </a:gs>
              <a:gs pos="88998">
                <a:srgbClr val="91BAFA"/>
              </a:gs>
              <a:gs pos="91000">
                <a:srgbClr val="93BBFB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39A39-B178-764E-B424-78707719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0"/>
            <a:ext cx="6474030" cy="56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1A16B-DF54-E947-94E7-8246C0421A07}"/>
              </a:ext>
            </a:extLst>
          </p:cNvPr>
          <p:cNvSpPr/>
          <p:nvPr/>
        </p:nvSpPr>
        <p:spPr>
          <a:xfrm>
            <a:off x="657617" y="-64614"/>
            <a:ext cx="268683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700" b="1"/>
            </a:pPr>
            <a:endParaRPr lang="en-US" dirty="0"/>
          </a:p>
          <a:p>
            <a:pPr>
              <a:defRPr sz="2700" b="1"/>
            </a:pPr>
            <a:r>
              <a:rPr lang="en-US" dirty="0"/>
              <a:t>Human Subjects Research</a:t>
            </a:r>
          </a:p>
          <a:p>
            <a:pPr>
              <a:defRPr sz="2700" b="1"/>
            </a:pPr>
            <a:endParaRPr lang="en-US" dirty="0"/>
          </a:p>
          <a:p>
            <a:pPr>
              <a:defRPr sz="2700" b="1"/>
            </a:pPr>
            <a:r>
              <a:rPr lang="en-US" dirty="0"/>
              <a:t>Animal Use and Care</a:t>
            </a:r>
          </a:p>
          <a:p>
            <a:pPr>
              <a:defRPr sz="2700" b="1"/>
            </a:pPr>
            <a:endParaRPr lang="en-US" dirty="0"/>
          </a:p>
          <a:p>
            <a:pPr>
              <a:defRPr sz="2700" b="1"/>
            </a:pPr>
            <a:r>
              <a:rPr lang="en-US" dirty="0"/>
              <a:t>HIPAA</a:t>
            </a:r>
          </a:p>
          <a:p>
            <a:pPr>
              <a:defRPr sz="2700" b="1"/>
            </a:pPr>
            <a:endParaRPr lang="en-US" dirty="0"/>
          </a:p>
          <a:p>
            <a:pPr>
              <a:defRPr sz="2700" b="1"/>
            </a:pPr>
            <a:r>
              <a:rPr lang="en-US" dirty="0"/>
              <a:t>Responsible Conduct of Research</a:t>
            </a:r>
          </a:p>
          <a:p>
            <a:pPr>
              <a:defRPr sz="2700" b="1"/>
            </a:pPr>
            <a:endParaRPr lang="en-US" dirty="0"/>
          </a:p>
          <a:p>
            <a:pPr>
              <a:defRPr sz="2700" b="1"/>
            </a:pPr>
            <a:r>
              <a:rPr lang="en-US" dirty="0"/>
              <a:t>Financial Conflict of Interest</a:t>
            </a:r>
          </a:p>
        </p:txBody>
      </p:sp>
      <p:pic>
        <p:nvPicPr>
          <p:cNvPr id="3" name="citi.jpeg" descr="citi.jpeg">
            <a:extLst>
              <a:ext uri="{FF2B5EF4-FFF2-40B4-BE49-F238E27FC236}">
                <a16:creationId xmlns:a16="http://schemas.microsoft.com/office/drawing/2014/main" id="{AA8F7A62-BBF2-7D41-882F-04F6F43C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0035" y="594899"/>
            <a:ext cx="3895881" cy="237377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627B9-8969-BF4B-A282-A06E8B93CFA5}"/>
              </a:ext>
            </a:extLst>
          </p:cNvPr>
          <p:cNvSpPr/>
          <p:nvPr/>
        </p:nvSpPr>
        <p:spPr>
          <a:xfrm>
            <a:off x="4090035" y="330553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b="1"/>
            </a:pPr>
            <a:r>
              <a:rPr lang="en-US" sz="2800" dirty="0"/>
              <a:t>2,569 Registrants</a:t>
            </a:r>
          </a:p>
          <a:p>
            <a:pPr>
              <a:defRPr b="1"/>
            </a:pPr>
            <a:endParaRPr lang="en-US" sz="2800" dirty="0"/>
          </a:p>
          <a:p>
            <a:pPr>
              <a:defRPr b="1"/>
            </a:pPr>
            <a:r>
              <a:rPr lang="en-US" sz="2800" dirty="0"/>
              <a:t>1,185 course completions since 7/17</a:t>
            </a:r>
          </a:p>
        </p:txBody>
      </p:sp>
    </p:spTree>
    <p:extLst>
      <p:ext uri="{BB962C8B-B14F-4D97-AF65-F5344CB8AC3E}">
        <p14:creationId xmlns:p14="http://schemas.microsoft.com/office/powerpoint/2010/main" val="320113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13FC-4E64-334C-802A-CFC93195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Review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3F785-7F83-0E41-AAFA-8B7F494F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69000"/>
              <a:buBlip>
                <a:blip r:embed="rId2"/>
              </a:buBlip>
            </a:pPr>
            <a:r>
              <a:rPr lang="en-US" dirty="0"/>
              <a:t>Oversight of research involving human subjects</a:t>
            </a:r>
          </a:p>
          <a:p>
            <a:pPr marL="800100" lvl="2" indent="0">
              <a:buSzPct val="69000"/>
              <a:buNone/>
            </a:pPr>
            <a:r>
              <a:rPr lang="en-US" dirty="0"/>
              <a:t>1,493 registered users on IRBNet </a:t>
            </a:r>
          </a:p>
          <a:p>
            <a:pPr marL="1314450" lvl="3" indent="0">
              <a:buSzPct val="69000"/>
              <a:buNone/>
            </a:pPr>
            <a:r>
              <a:rPr lang="en-US" dirty="0"/>
              <a:t>(148 new users since 7/1/17)</a:t>
            </a:r>
          </a:p>
          <a:p>
            <a:pPr marL="457200" lvl="1" indent="0">
              <a:buSzPct val="69000"/>
              <a:buNone/>
            </a:pPr>
            <a:endParaRPr lang="en-US" dirty="0"/>
          </a:p>
          <a:p>
            <a:pPr>
              <a:buSzPct val="69000"/>
              <a:buBlip>
                <a:blip r:embed="rId2"/>
              </a:buBlip>
            </a:pPr>
            <a:r>
              <a:rPr lang="en-US" dirty="0"/>
              <a:t>133 NEW submissions </a:t>
            </a:r>
            <a:r>
              <a:rPr lang="en-US" i="1" dirty="0"/>
              <a:t>so far</a:t>
            </a:r>
            <a:r>
              <a:rPr lang="en-US" dirty="0"/>
              <a:t> </a:t>
            </a:r>
            <a:r>
              <a:rPr lang="en-US" sz="2400" dirty="0"/>
              <a:t>(7/1/17 - 5/1/18)</a:t>
            </a:r>
          </a:p>
          <a:p>
            <a:pPr marL="857250" lvl="2" indent="0">
              <a:buSzPct val="69000"/>
              <a:buNone/>
              <a:defRPr sz="2400"/>
            </a:pPr>
            <a:r>
              <a:rPr lang="en-US" dirty="0"/>
              <a:t>43 full reviews </a:t>
            </a:r>
          </a:p>
          <a:p>
            <a:pPr marL="857250" lvl="2" indent="0">
              <a:buSzPct val="69000"/>
              <a:buNone/>
              <a:defRPr sz="2400"/>
            </a:pPr>
            <a:r>
              <a:rPr lang="en-US" dirty="0"/>
              <a:t>29 expedited</a:t>
            </a:r>
          </a:p>
          <a:p>
            <a:pPr marL="857250" lvl="2" indent="0">
              <a:buSzPct val="69000"/>
              <a:buNone/>
              <a:defRPr sz="2400"/>
            </a:pPr>
            <a:r>
              <a:rPr lang="en-US" dirty="0"/>
              <a:t>99 exempt</a:t>
            </a:r>
          </a:p>
          <a:p>
            <a:endParaRPr lang="en-US" dirty="0"/>
          </a:p>
        </p:txBody>
      </p:sp>
      <p:pic>
        <p:nvPicPr>
          <p:cNvPr id="4" name="droppedImage.png" descr="droppedImage.png">
            <a:extLst>
              <a:ext uri="{FF2B5EF4-FFF2-40B4-BE49-F238E27FC236}">
                <a16:creationId xmlns:a16="http://schemas.microsoft.com/office/drawing/2014/main" id="{D4529DC8-876C-F34B-A755-8135BD9AB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1970" y="5454275"/>
            <a:ext cx="3011719" cy="116094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73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5FA7-45E8-5C40-814E-DFDC0BA8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 Animal Care and Use Committee (IACUC)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B02AF-3229-744A-A46A-016041A0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8" y="3657600"/>
            <a:ext cx="4129382" cy="2744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B08FD-D275-DA42-AAC1-10381D41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609" y="1765391"/>
            <a:ext cx="4611134" cy="23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2A60C-9ABC-BF4E-94C9-5B12B0BD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42" y="889348"/>
            <a:ext cx="3306570" cy="5880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F15B7-A6A0-7E45-A349-AA3885EF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870"/>
            <a:ext cx="5285362" cy="427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8A20C-B135-EA43-883D-E781B0CEDF93}"/>
              </a:ext>
            </a:extLst>
          </p:cNvPr>
          <p:cNvSpPr txBox="1"/>
          <p:nvPr/>
        </p:nvSpPr>
        <p:spPr>
          <a:xfrm flipH="1">
            <a:off x="475989" y="4549676"/>
            <a:ext cx="449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Undergraduate Research Experience</a:t>
            </a:r>
          </a:p>
        </p:txBody>
      </p:sp>
    </p:spTree>
    <p:extLst>
      <p:ext uri="{BB962C8B-B14F-4D97-AF65-F5344CB8AC3E}">
        <p14:creationId xmlns:p14="http://schemas.microsoft.com/office/powerpoint/2010/main" val="1973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ajor Activ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URE Highlights</a:t>
            </a:r>
            <a:endParaRPr dirty="0"/>
          </a:p>
        </p:txBody>
      </p:sp>
      <p:sp>
        <p:nvSpPr>
          <p:cNvPr id="200" name="URE grants…"/>
          <p:cNvSpPr txBox="1">
            <a:spLocks noGrp="1"/>
          </p:cNvSpPr>
          <p:nvPr>
            <p:ph type="body" idx="1"/>
          </p:nvPr>
        </p:nvSpPr>
        <p:spPr>
          <a:xfrm>
            <a:off x="250031" y="2252902"/>
            <a:ext cx="8643938" cy="4743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8951" indent="-258951">
              <a:defRPr sz="2400"/>
            </a:pPr>
            <a:r>
              <a:rPr sz="2800" dirty="0"/>
              <a:t>URE grants</a:t>
            </a:r>
          </a:p>
          <a:p>
            <a:pPr marL="258951" indent="-258951">
              <a:defRPr sz="2400"/>
            </a:pPr>
            <a:r>
              <a:rPr sz="2800" dirty="0"/>
              <a:t>National Undergraduate Research Week</a:t>
            </a:r>
          </a:p>
          <a:p>
            <a:pPr marL="258951" indent="-258951">
              <a:defRPr sz="2400"/>
            </a:pPr>
            <a:r>
              <a:rPr sz="2800" dirty="0"/>
              <a:t>Night at the Museum</a:t>
            </a:r>
          </a:p>
          <a:p>
            <a:pPr marL="258951" indent="-258951">
              <a:defRPr sz="2400"/>
            </a:pPr>
            <a:r>
              <a:rPr sz="2800" dirty="0"/>
              <a:t>Heinrichs Outstanding Undergraduate Research Mentor Outstanding Undergraduate Scholars</a:t>
            </a:r>
          </a:p>
          <a:p>
            <a:pPr marL="258951" indent="-258951">
              <a:defRPr sz="2400"/>
            </a:pPr>
            <a:r>
              <a:rPr sz="2800" dirty="0"/>
              <a:t>Ice Cream Social</a:t>
            </a:r>
          </a:p>
          <a:p>
            <a:pPr marL="258951" indent="-258951">
              <a:defRPr sz="2400"/>
            </a:pPr>
            <a:r>
              <a:rPr sz="2800" dirty="0"/>
              <a:t>Workshops for students and faculty</a:t>
            </a:r>
          </a:p>
        </p:txBody>
      </p:sp>
      <p:pic>
        <p:nvPicPr>
          <p:cNvPr id="201" name="capitol.jpeg" descr="capito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3350" y="655301"/>
            <a:ext cx="2669977" cy="1741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hendratta.jpeg" descr="hendratt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7203" y="458034"/>
            <a:ext cx="1303735" cy="1794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c.jpeg" descr="ic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9869" y="4641289"/>
            <a:ext cx="2834492" cy="19955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88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HSU powerpoint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FHSU powerpoint template 1</Template>
  <TotalTime>1426</TotalTime>
  <Words>178</Words>
  <Application>Microsoft Macintosh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FHSU powerpoint template 1</vt:lpstr>
      <vt:lpstr>Office of Scholarship and Sponsored Projects</vt:lpstr>
      <vt:lpstr>Misty Koonse</vt:lpstr>
      <vt:lpstr>External Grant Activity to Date*</vt:lpstr>
      <vt:lpstr>PowerPoint Presentation</vt:lpstr>
      <vt:lpstr>PowerPoint Presentation</vt:lpstr>
      <vt:lpstr>Institutional Review Board</vt:lpstr>
      <vt:lpstr>Institutional Animal Care and Use Committee (IACUC)</vt:lpstr>
      <vt:lpstr>PowerPoint Presentation</vt:lpstr>
      <vt:lpstr>URE Highlights</vt:lpstr>
      <vt:lpstr>URE Grants</vt:lpstr>
      <vt:lpstr>Kansas Undergraduate Research Day at the Capitol</vt:lpstr>
      <vt:lpstr>Graduate Scholarly Experience Grants </vt:lpstr>
      <vt:lpstr>PowerPoint Presentation</vt:lpstr>
      <vt:lpstr>PowerPoint Presentation</vt:lpstr>
    </vt:vector>
  </TitlesOfParts>
  <Company>Fort Hays State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efruder</dc:creator>
  <cp:lastModifiedBy>Leslie Paige</cp:lastModifiedBy>
  <cp:revision>16</cp:revision>
  <cp:lastPrinted>2018-05-03T19:04:37Z</cp:lastPrinted>
  <dcterms:created xsi:type="dcterms:W3CDTF">2015-09-09T02:06:00Z</dcterms:created>
  <dcterms:modified xsi:type="dcterms:W3CDTF">2018-05-04T13:58:26Z</dcterms:modified>
</cp:coreProperties>
</file>