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12382500" cy="7429500"/>
  <p:notesSz cx="6858000" cy="9144000"/>
  <p:embeddedFontLst>
    <p:embeddedFont>
      <p:font typeface="Calibri" panose="020F0502020204030204" pitchFamily="34" charset="0"/>
      <p:regular r:id="rId47"/>
      <p:bold r:id="rId48"/>
      <p:italic r:id="rId49"/>
      <p:boldItalic r:id="rId50"/>
    </p:embeddedFont>
    <p:embeddedFont>
      <p:font typeface="Code Pro Bold" panose="020B0604020202020204" charset="0"/>
      <p:regular r:id="rId51"/>
    </p:embeddedFont>
    <p:embeddedFont>
      <p:font typeface="Gobold Extra2" panose="020B0604020202020204" charset="0"/>
      <p:regular r:id="rId52"/>
    </p:embeddedFont>
    <p:embeddedFont>
      <p:font typeface="Gobold Thin Light" panose="020B0604020202020204" charset="0"/>
      <p:regular r:id="rId53"/>
    </p:embeddedFont>
    <p:embeddedFont>
      <p:font typeface="League Spartan" panose="020B0604020202020204" charset="0"/>
      <p:regular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05" d="100"/>
          <a:sy n="105" d="100"/>
        </p:scale>
        <p:origin x="73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fhsu.edu/workday/student-fiscal-services/" TargetMode="External"/><Relationship Id="rId2" Type="http://schemas.openxmlformats.org/officeDocument/2006/relationships/hyperlink" Target="https://fhsu.edu/sfs/departments/index.html"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2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adfs.fhsu.edu/adfs/ls/idpinitiatedSignon.aspx?loginToRp=http://www.workday.com/" TargetMode="External"/><Relationship Id="rId2" Type="http://schemas.openxmlformats.org/officeDocument/2006/relationships/hyperlink" Target="mailto:sfsmail@fhsu.edu" TargetMode="External"/><Relationship Id="rId1" Type="http://schemas.openxmlformats.org/officeDocument/2006/relationships/slideLayout" Target="../slideLayouts/slideLayout7.xml"/><Relationship Id="rId4" Type="http://schemas.openxmlformats.org/officeDocument/2006/relationships/hyperlink" Target="https://webapps.fhsu.edu/CRP/WorkflowsWebForms/Default.aspx"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fhsu.edu/purchasing/policies-procedures-and-templates/" TargetMode="External"/><Relationship Id="rId2" Type="http://schemas.openxmlformats.org/officeDocument/2006/relationships/hyperlink" Target="mailto:purchasing@fhsu.edu" TargetMode="External"/><Relationship Id="rId1" Type="http://schemas.openxmlformats.org/officeDocument/2006/relationships/slideLayout" Target="../slideLayouts/slideLayout7.xml"/><Relationship Id="rId6" Type="http://schemas.openxmlformats.org/officeDocument/2006/relationships/hyperlink" Target="mailto:creative@fhsu.edu" TargetMode="External"/><Relationship Id="rId5" Type="http://schemas.openxmlformats.org/officeDocument/2006/relationships/hyperlink" Target="https://www.fhsu.edu/university-marketing/logos/" TargetMode="External"/><Relationship Id="rId4" Type="http://schemas.openxmlformats.org/officeDocument/2006/relationships/hyperlink" Target="https://foundation.fhsu.edu/forms/"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s://www.fhsu.edu/purchasing/student-organizations/"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fhsu.edu/bus-off/Other%20Policies%20and%20Procedures%20/gpa-guidelines-060222.pdf" TargetMode="Externa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ebapps.fhsu.edu/workdaydocumentation/default.aspx?category=BUSINESS%20OFFICE&amp;document=Create%20Supplier%20Invoice.pdf"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webapps.fhsu.edu/workdaydocumentation/default.aspx?category=BUSINESS+OFFICE&amp;document=Create+Spend+Authorization+for+Trip+Approval.pdf" TargetMode="External"/><Relationship Id="rId2" Type="http://schemas.openxmlformats.org/officeDocument/2006/relationships/hyperlink" Target="https://webapps.fhsu.edu/workdaydocumentation/default.aspx?category=BUSINESS%20OFFICE&amp;document=Create%20Expense%20Report-SA%20Company.pdf" TargetMode="Externa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hyperlink" Target="https://www.fhsu.edu/bus-off/Expenses%20and%20Trave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s://fhsu.edu/policies/documents/educational-travel1/index.pdf"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fhsu.edu/bus-off/Expenses%20and%20Travel/" TargetMode="External"/><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4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fhsu.edu/bus-off/Expenses%20and%20Travel/" TargetMode="External"/><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43.xml.rels><?xml version="1.0" encoding="UTF-8" standalone="yes"?>
<Relationships xmlns="http://schemas.openxmlformats.org/package/2006/relationships"><Relationship Id="rId3" Type="http://schemas.openxmlformats.org/officeDocument/2006/relationships/hyperlink" Target="https://www.fhsu.edu/bus-off/Expenses%20and%20Travel/" TargetMode="External"/><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www.fhsu.edu/bus-off/" TargetMode="External"/><Relationship Id="rId2" Type="http://schemas.openxmlformats.org/officeDocument/2006/relationships/hyperlink" Target="https://www.fhsu.edu/purchasing/student-organizations/"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fhsu.edu/workday/student-fiscal-services/"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fhsu.edu/workday/student-fiscal-services/"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B96D4"/>
        </a:solidFill>
        <a:effectLst/>
      </p:bgPr>
    </p:bg>
    <p:spTree>
      <p:nvGrpSpPr>
        <p:cNvPr id="1" name=""/>
        <p:cNvGrpSpPr/>
        <p:nvPr/>
      </p:nvGrpSpPr>
      <p:grpSpPr>
        <a:xfrm>
          <a:off x="0" y="0"/>
          <a:ext cx="0" cy="0"/>
          <a:chOff x="0" y="0"/>
          <a:chExt cx="0" cy="0"/>
        </a:xfrm>
      </p:grpSpPr>
      <p:sp>
        <p:nvSpPr>
          <p:cNvPr id="2" name="AutoShape 2"/>
          <p:cNvSpPr/>
          <p:nvPr/>
        </p:nvSpPr>
        <p:spPr>
          <a:xfrm>
            <a:off x="758105" y="4673439"/>
            <a:ext cx="10866291" cy="80491"/>
          </a:xfrm>
          <a:prstGeom prst="rect">
            <a:avLst/>
          </a:prstGeom>
          <a:solidFill>
            <a:srgbClr val="FDB913"/>
          </a:solidFill>
        </p:spPr>
      </p:sp>
      <p:sp>
        <p:nvSpPr>
          <p:cNvPr id="3" name="Freeform 3"/>
          <p:cNvSpPr/>
          <p:nvPr/>
        </p:nvSpPr>
        <p:spPr>
          <a:xfrm>
            <a:off x="-410588" y="-588495"/>
            <a:ext cx="13281798" cy="869354"/>
          </a:xfrm>
          <a:custGeom>
            <a:avLst/>
            <a:gdLst/>
            <a:ahLst/>
            <a:cxnLst/>
            <a:rect l="l" t="t" r="r" b="b"/>
            <a:pathLst>
              <a:path w="13281798" h="869354">
                <a:moveTo>
                  <a:pt x="0" y="0"/>
                </a:moveTo>
                <a:lnTo>
                  <a:pt x="13281797" y="0"/>
                </a:lnTo>
                <a:lnTo>
                  <a:pt x="13281797" y="869354"/>
                </a:lnTo>
                <a:lnTo>
                  <a:pt x="0" y="8693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5400000">
            <a:off x="-6545649" y="4413962"/>
            <a:ext cx="13091298" cy="856885"/>
          </a:xfrm>
          <a:custGeom>
            <a:avLst/>
            <a:gdLst/>
            <a:ahLst/>
            <a:cxnLst/>
            <a:rect l="l" t="t" r="r" b="b"/>
            <a:pathLst>
              <a:path w="13091298" h="856885">
                <a:moveTo>
                  <a:pt x="0" y="0"/>
                </a:moveTo>
                <a:lnTo>
                  <a:pt x="13091298" y="0"/>
                </a:lnTo>
                <a:lnTo>
                  <a:pt x="13091298" y="856884"/>
                </a:lnTo>
                <a:lnTo>
                  <a:pt x="0" y="8568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220088" y="7147756"/>
            <a:ext cx="13281798" cy="869354"/>
          </a:xfrm>
          <a:custGeom>
            <a:avLst/>
            <a:gdLst/>
            <a:ahLst/>
            <a:cxnLst/>
            <a:rect l="l" t="t" r="r" b="b"/>
            <a:pathLst>
              <a:path w="13281798" h="869354">
                <a:moveTo>
                  <a:pt x="0" y="0"/>
                </a:moveTo>
                <a:lnTo>
                  <a:pt x="13281797" y="0"/>
                </a:lnTo>
                <a:lnTo>
                  <a:pt x="13281797" y="869354"/>
                </a:lnTo>
                <a:lnTo>
                  <a:pt x="0" y="8693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5400000">
            <a:off x="5897118" y="4857066"/>
            <a:ext cx="13091298" cy="856885"/>
          </a:xfrm>
          <a:custGeom>
            <a:avLst/>
            <a:gdLst/>
            <a:ahLst/>
            <a:cxnLst/>
            <a:rect l="l" t="t" r="r" b="b"/>
            <a:pathLst>
              <a:path w="13091298" h="856885">
                <a:moveTo>
                  <a:pt x="0" y="0"/>
                </a:moveTo>
                <a:lnTo>
                  <a:pt x="13091298" y="0"/>
                </a:lnTo>
                <a:lnTo>
                  <a:pt x="13091298" y="856885"/>
                </a:lnTo>
                <a:lnTo>
                  <a:pt x="0" y="8568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9020753" y="280859"/>
            <a:ext cx="2993571" cy="2971800"/>
          </a:xfrm>
          <a:custGeom>
            <a:avLst/>
            <a:gdLst/>
            <a:ahLst/>
            <a:cxnLst/>
            <a:rect l="l" t="t" r="r" b="b"/>
            <a:pathLst>
              <a:path w="2993571" h="2971800">
                <a:moveTo>
                  <a:pt x="0" y="0"/>
                </a:moveTo>
                <a:lnTo>
                  <a:pt x="2993571" y="0"/>
                </a:lnTo>
                <a:lnTo>
                  <a:pt x="2993571" y="2971800"/>
                </a:lnTo>
                <a:lnTo>
                  <a:pt x="0" y="2971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extBox 8"/>
          <p:cNvSpPr txBox="1"/>
          <p:nvPr/>
        </p:nvSpPr>
        <p:spPr>
          <a:xfrm>
            <a:off x="3126003" y="638820"/>
            <a:ext cx="6130494" cy="3797999"/>
          </a:xfrm>
          <a:prstGeom prst="rect">
            <a:avLst/>
          </a:prstGeom>
        </p:spPr>
        <p:txBody>
          <a:bodyPr lIns="0" tIns="0" rIns="0" bIns="0" rtlCol="0" anchor="t">
            <a:spAutoFit/>
          </a:bodyPr>
          <a:lstStyle/>
          <a:p>
            <a:pPr algn="ctr">
              <a:lnSpc>
                <a:spcPts val="7511"/>
              </a:lnSpc>
            </a:pPr>
            <a:r>
              <a:rPr lang="en-US" sz="5868" b="1" spc="1760">
                <a:solidFill>
                  <a:srgbClr val="1A1825"/>
                </a:solidFill>
                <a:latin typeface="League Spartan"/>
                <a:ea typeface="League Spartan"/>
                <a:cs typeface="League Spartan"/>
                <a:sym typeface="League Spartan"/>
              </a:rPr>
              <a:t>STUDENT</a:t>
            </a:r>
          </a:p>
          <a:p>
            <a:pPr algn="ctr">
              <a:lnSpc>
                <a:spcPts val="7511"/>
              </a:lnSpc>
            </a:pPr>
            <a:r>
              <a:rPr lang="en-US" sz="5868" b="1" spc="1760">
                <a:solidFill>
                  <a:srgbClr val="1A1825"/>
                </a:solidFill>
                <a:latin typeface="League Spartan"/>
                <a:ea typeface="League Spartan"/>
                <a:cs typeface="League Spartan"/>
                <a:sym typeface="League Spartan"/>
              </a:rPr>
              <a:t>CENTERED</a:t>
            </a:r>
          </a:p>
          <a:p>
            <a:pPr algn="ctr">
              <a:lnSpc>
                <a:spcPts val="7511"/>
              </a:lnSpc>
            </a:pPr>
            <a:r>
              <a:rPr lang="en-US" sz="5868" b="1" spc="1760">
                <a:solidFill>
                  <a:srgbClr val="1A1825"/>
                </a:solidFill>
                <a:latin typeface="League Spartan"/>
                <a:ea typeface="League Spartan"/>
                <a:cs typeface="League Spartan"/>
                <a:sym typeface="League Spartan"/>
              </a:rPr>
              <a:t>DRIVEN</a:t>
            </a:r>
          </a:p>
          <a:p>
            <a:pPr algn="ctr">
              <a:lnSpc>
                <a:spcPts val="7511"/>
              </a:lnSpc>
            </a:pPr>
            <a:r>
              <a:rPr lang="en-US" sz="5868" b="1" spc="1760">
                <a:solidFill>
                  <a:srgbClr val="1A1825"/>
                </a:solidFill>
                <a:latin typeface="League Spartan"/>
                <a:ea typeface="League Spartan"/>
                <a:cs typeface="League Spartan"/>
                <a:sym typeface="League Spartan"/>
              </a:rPr>
              <a:t>LED</a:t>
            </a:r>
          </a:p>
        </p:txBody>
      </p:sp>
      <p:sp>
        <p:nvSpPr>
          <p:cNvPr id="9" name="TextBox 9"/>
          <p:cNvSpPr txBox="1"/>
          <p:nvPr/>
        </p:nvSpPr>
        <p:spPr>
          <a:xfrm>
            <a:off x="758105" y="4734924"/>
            <a:ext cx="10881445" cy="2279438"/>
          </a:xfrm>
          <a:prstGeom prst="rect">
            <a:avLst/>
          </a:prstGeom>
        </p:spPr>
        <p:txBody>
          <a:bodyPr lIns="0" tIns="0" rIns="0" bIns="0" rtlCol="0" anchor="t">
            <a:spAutoFit/>
          </a:bodyPr>
          <a:lstStyle/>
          <a:p>
            <a:pPr algn="ctr">
              <a:lnSpc>
                <a:spcPts val="6107"/>
              </a:lnSpc>
            </a:pPr>
            <a:r>
              <a:rPr lang="en-US" sz="3840" b="1" spc="576">
                <a:solidFill>
                  <a:srgbClr val="1A1825"/>
                </a:solidFill>
                <a:latin typeface="Code Pro Bold"/>
                <a:ea typeface="Code Pro Bold"/>
                <a:cs typeface="Code Pro Bold"/>
                <a:sym typeface="Code Pro Bold"/>
              </a:rPr>
              <a:t>STUDENT FISCAL SERVICES AND</a:t>
            </a:r>
          </a:p>
          <a:p>
            <a:pPr algn="ctr">
              <a:lnSpc>
                <a:spcPts val="6107"/>
              </a:lnSpc>
            </a:pPr>
            <a:r>
              <a:rPr lang="en-US" sz="3840" b="1" spc="576">
                <a:solidFill>
                  <a:srgbClr val="1A1825"/>
                </a:solidFill>
                <a:latin typeface="Code Pro Bold"/>
                <a:ea typeface="Code Pro Bold"/>
                <a:cs typeface="Code Pro Bold"/>
                <a:sym typeface="Code Pro Bold"/>
              </a:rPr>
              <a:t>STUDENT GOVERNMENT ASSOCIATION</a:t>
            </a:r>
          </a:p>
        </p:txBody>
      </p:sp>
      <p:sp>
        <p:nvSpPr>
          <p:cNvPr id="10" name="Freeform 10"/>
          <p:cNvSpPr/>
          <p:nvPr/>
        </p:nvSpPr>
        <p:spPr>
          <a:xfrm>
            <a:off x="428442" y="280859"/>
            <a:ext cx="2993571" cy="2971800"/>
          </a:xfrm>
          <a:custGeom>
            <a:avLst/>
            <a:gdLst/>
            <a:ahLst/>
            <a:cxnLst/>
            <a:rect l="l" t="t" r="r" b="b"/>
            <a:pathLst>
              <a:path w="2993571" h="2971800">
                <a:moveTo>
                  <a:pt x="0" y="0"/>
                </a:moveTo>
                <a:lnTo>
                  <a:pt x="2993572" y="0"/>
                </a:lnTo>
                <a:lnTo>
                  <a:pt x="2993572" y="2971800"/>
                </a:lnTo>
                <a:lnTo>
                  <a:pt x="0" y="2971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B96D4"/>
        </a:solidFill>
        <a:effectLst/>
      </p:bgPr>
    </p:bg>
    <p:spTree>
      <p:nvGrpSpPr>
        <p:cNvPr id="1" name=""/>
        <p:cNvGrpSpPr/>
        <p:nvPr/>
      </p:nvGrpSpPr>
      <p:grpSpPr>
        <a:xfrm>
          <a:off x="0" y="0"/>
          <a:ext cx="0" cy="0"/>
          <a:chOff x="0" y="0"/>
          <a:chExt cx="0" cy="0"/>
        </a:xfrm>
      </p:grpSpPr>
      <p:sp>
        <p:nvSpPr>
          <p:cNvPr id="2" name="AutoShape 2"/>
          <p:cNvSpPr/>
          <p:nvPr/>
        </p:nvSpPr>
        <p:spPr>
          <a:xfrm>
            <a:off x="686318" y="975166"/>
            <a:ext cx="11009864" cy="0"/>
          </a:xfrm>
          <a:prstGeom prst="line">
            <a:avLst/>
          </a:prstGeom>
          <a:ln w="76200" cap="flat">
            <a:solidFill>
              <a:srgbClr val="000000"/>
            </a:solidFill>
            <a:prstDash val="solid"/>
            <a:headEnd type="none" w="sm" len="sm"/>
            <a:tailEnd type="none" w="sm" len="sm"/>
          </a:ln>
        </p:spPr>
      </p:sp>
      <p:sp>
        <p:nvSpPr>
          <p:cNvPr id="3" name="TextBox 3"/>
          <p:cNvSpPr txBox="1"/>
          <p:nvPr/>
        </p:nvSpPr>
        <p:spPr>
          <a:xfrm>
            <a:off x="0" y="1053120"/>
            <a:ext cx="12382500" cy="382270"/>
          </a:xfrm>
          <a:prstGeom prst="rect">
            <a:avLst/>
          </a:prstGeom>
        </p:spPr>
        <p:txBody>
          <a:bodyPr lIns="0" tIns="0" rIns="0" bIns="0" rtlCol="0" anchor="t">
            <a:spAutoFit/>
          </a:bodyPr>
          <a:lstStyle/>
          <a:p>
            <a:pPr marL="0" lvl="0" indent="0" algn="ctr">
              <a:lnSpc>
                <a:spcPts val="3079"/>
              </a:lnSpc>
              <a:spcBef>
                <a:spcPct val="0"/>
              </a:spcBef>
            </a:pPr>
            <a:r>
              <a:rPr lang="en-US" sz="2199" spc="659">
                <a:solidFill>
                  <a:srgbClr val="1F2932"/>
                </a:solidFill>
                <a:latin typeface="League Spartan"/>
                <a:ea typeface="League Spartan"/>
                <a:cs typeface="League Spartan"/>
                <a:sym typeface="League Spartan"/>
              </a:rPr>
              <a:t>STUDENT ACTIVITY CREDIT CARD POLICIES/GUIDELINES</a:t>
            </a:r>
          </a:p>
        </p:txBody>
      </p:sp>
      <p:sp>
        <p:nvSpPr>
          <p:cNvPr id="4" name="TextBox 4"/>
          <p:cNvSpPr txBox="1"/>
          <p:nvPr/>
        </p:nvSpPr>
        <p:spPr>
          <a:xfrm>
            <a:off x="436166" y="1597315"/>
            <a:ext cx="11510168" cy="5778203"/>
          </a:xfrm>
          <a:prstGeom prst="rect">
            <a:avLst/>
          </a:prstGeom>
        </p:spPr>
        <p:txBody>
          <a:bodyPr lIns="0" tIns="0" rIns="0" bIns="0" rtlCol="0" anchor="t">
            <a:spAutoFit/>
          </a:bodyPr>
          <a:lstStyle/>
          <a:p>
            <a:pPr algn="just">
              <a:lnSpc>
                <a:spcPts val="3024"/>
              </a:lnSpc>
            </a:pPr>
            <a:r>
              <a:rPr lang="en-US" sz="2499">
                <a:solidFill>
                  <a:srgbClr val="1F2932"/>
                </a:solidFill>
                <a:latin typeface="Gobold Thin Light"/>
                <a:ea typeface="Gobold Thin Light"/>
                <a:cs typeface="Gobold Thin Light"/>
                <a:sym typeface="Gobold Thin Light"/>
              </a:rPr>
              <a:t> - Purchases are taxable unless purchased for resale. </a:t>
            </a:r>
          </a:p>
          <a:p>
            <a:pPr algn="just">
              <a:lnSpc>
                <a:spcPts val="3024"/>
              </a:lnSpc>
            </a:pPr>
            <a:r>
              <a:rPr lang="en-US" sz="2499">
                <a:solidFill>
                  <a:srgbClr val="1F2932"/>
                </a:solidFill>
                <a:latin typeface="Gobold Thin Light"/>
                <a:ea typeface="Gobold Thin Light"/>
                <a:cs typeface="Gobold Thin Light"/>
                <a:sym typeface="Gobold Thin Light"/>
              </a:rPr>
              <a:t>       Examples: Pizza purchased for meetings = TAXABLE </a:t>
            </a:r>
          </a:p>
          <a:p>
            <a:pPr algn="just">
              <a:lnSpc>
                <a:spcPts val="3024"/>
              </a:lnSpc>
            </a:pPr>
            <a:r>
              <a:rPr lang="en-US" sz="2499">
                <a:solidFill>
                  <a:srgbClr val="1F2932"/>
                </a:solidFill>
                <a:latin typeface="Gobold Thin Light"/>
                <a:ea typeface="Gobold Thin Light"/>
                <a:cs typeface="Gobold Thin Light"/>
                <a:sym typeface="Gobold Thin Light"/>
              </a:rPr>
              <a:t>       Food purchased to sell at Oktoberfest = NOT TAXABLE</a:t>
            </a:r>
          </a:p>
          <a:p>
            <a:pPr algn="just">
              <a:lnSpc>
                <a:spcPts val="3024"/>
              </a:lnSpc>
            </a:pPr>
            <a:r>
              <a:rPr lang="en-US" sz="2499">
                <a:solidFill>
                  <a:srgbClr val="1F2932"/>
                </a:solidFill>
                <a:latin typeface="Gobold Thin Light"/>
                <a:ea typeface="Gobold Thin Light"/>
                <a:cs typeface="Gobold Thin Light"/>
                <a:sym typeface="Gobold Thin Light"/>
              </a:rPr>
              <a:t>       T-shirts to resale at events or that will be reimbursed = NOT TAXABLE</a:t>
            </a:r>
          </a:p>
          <a:p>
            <a:pPr algn="just">
              <a:lnSpc>
                <a:spcPts val="3024"/>
              </a:lnSpc>
            </a:pPr>
            <a:r>
              <a:rPr lang="en-US" sz="2499">
                <a:solidFill>
                  <a:srgbClr val="1F2932"/>
                </a:solidFill>
                <a:latin typeface="Gobold Thin Light"/>
                <a:ea typeface="Gobold Thin Light"/>
                <a:cs typeface="Gobold Thin Light"/>
                <a:sym typeface="Gobold Thin Light"/>
              </a:rPr>
              <a:t> </a:t>
            </a:r>
          </a:p>
          <a:p>
            <a:pPr algn="just">
              <a:lnSpc>
                <a:spcPts val="3024"/>
              </a:lnSpc>
            </a:pPr>
            <a:r>
              <a:rPr lang="en-US" sz="2499">
                <a:solidFill>
                  <a:srgbClr val="1F2932"/>
                </a:solidFill>
                <a:latin typeface="Gobold Thin Light"/>
                <a:ea typeface="Gobold Thin Light"/>
                <a:cs typeface="Gobold Thin Light"/>
                <a:sym typeface="Gobold Thin Light"/>
              </a:rPr>
              <a:t> - Only purchases requested and up to the authorized amount on the spend authorization can be made.</a:t>
            </a:r>
          </a:p>
          <a:p>
            <a:pPr algn="just">
              <a:lnSpc>
                <a:spcPts val="3024"/>
              </a:lnSpc>
            </a:pPr>
            <a:r>
              <a:rPr lang="en-US" sz="2499">
                <a:solidFill>
                  <a:srgbClr val="1F2932"/>
                </a:solidFill>
                <a:latin typeface="Gobold Thin Light"/>
                <a:ea typeface="Gobold Thin Light"/>
                <a:cs typeface="Gobold Thin Light"/>
                <a:sym typeface="Gobold Thin Light"/>
              </a:rPr>
              <a:t> </a:t>
            </a:r>
          </a:p>
          <a:p>
            <a:pPr algn="just">
              <a:lnSpc>
                <a:spcPts val="3024"/>
              </a:lnSpc>
            </a:pPr>
            <a:r>
              <a:rPr lang="en-US" sz="2499">
                <a:solidFill>
                  <a:srgbClr val="1F2932"/>
                </a:solidFill>
                <a:latin typeface="Gobold Thin Light"/>
                <a:ea typeface="Gobold Thin Light"/>
                <a:cs typeface="Gobold Thin Light"/>
                <a:sym typeface="Gobold Thin Light"/>
              </a:rPr>
              <a:t> - Any unauthorized purchases or amounts exceeding the authorized limit will be charged to the activity account. The faculty sponsor will be responsible for taking the appropriate action to reclaim the fund due to the activity account. </a:t>
            </a:r>
          </a:p>
          <a:p>
            <a:pPr algn="just">
              <a:lnSpc>
                <a:spcPts val="3024"/>
              </a:lnSpc>
            </a:pPr>
            <a:endParaRPr lang="en-US" sz="2499">
              <a:solidFill>
                <a:srgbClr val="1F2932"/>
              </a:solidFill>
              <a:latin typeface="Gobold Thin Light"/>
              <a:ea typeface="Gobold Thin Light"/>
              <a:cs typeface="Gobold Thin Light"/>
              <a:sym typeface="Gobold Thin Light"/>
            </a:endParaRPr>
          </a:p>
          <a:p>
            <a:pPr algn="just">
              <a:lnSpc>
                <a:spcPts val="3024"/>
              </a:lnSpc>
            </a:pPr>
            <a:r>
              <a:rPr lang="en-US" sz="2499">
                <a:solidFill>
                  <a:srgbClr val="1F2932"/>
                </a:solidFill>
                <a:latin typeface="Gobold Thin Light"/>
                <a:ea typeface="Gobold Thin Light"/>
                <a:cs typeface="Gobold Thin Light"/>
                <a:sym typeface="Gobold Thin Light"/>
              </a:rPr>
              <a:t> - Obtain a tax exemption certificate for any items that are not taxable at the time of purchase. SFS will provide a note indicating if the purchase is taxable or not taxable. </a:t>
            </a:r>
          </a:p>
          <a:p>
            <a:pPr algn="just">
              <a:lnSpc>
                <a:spcPts val="3590"/>
              </a:lnSpc>
            </a:pPr>
            <a:r>
              <a:rPr lang="en-US" sz="2967">
                <a:solidFill>
                  <a:srgbClr val="1F2932"/>
                </a:solidFill>
                <a:latin typeface="Gobold Thin Light"/>
                <a:ea typeface="Gobold Thin Light"/>
                <a:cs typeface="Gobold Thin Light"/>
                <a:sym typeface="Gobold Thin Light"/>
              </a:rPr>
              <a:t> </a:t>
            </a:r>
          </a:p>
        </p:txBody>
      </p:sp>
      <p:sp>
        <p:nvSpPr>
          <p:cNvPr id="5" name="TextBox 5"/>
          <p:cNvSpPr txBox="1"/>
          <p:nvPr/>
        </p:nvSpPr>
        <p:spPr>
          <a:xfrm>
            <a:off x="510668" y="330235"/>
            <a:ext cx="11361164" cy="606831"/>
          </a:xfrm>
          <a:prstGeom prst="rect">
            <a:avLst/>
          </a:prstGeom>
        </p:spPr>
        <p:txBody>
          <a:bodyPr lIns="0" tIns="0" rIns="0" bIns="0" rtlCol="0" anchor="t">
            <a:spAutoFit/>
          </a:bodyPr>
          <a:lstStyle/>
          <a:p>
            <a:pPr marL="0" lvl="0" indent="0" algn="ctr">
              <a:lnSpc>
                <a:spcPts val="4497"/>
              </a:lnSpc>
            </a:pPr>
            <a:r>
              <a:rPr lang="en-US" sz="5229" spc="690">
                <a:solidFill>
                  <a:srgbClr val="1F2932"/>
                </a:solidFill>
                <a:latin typeface="League Spartan"/>
                <a:ea typeface="League Spartan"/>
                <a:cs typeface="League Spartan"/>
                <a:sym typeface="League Spartan"/>
              </a:rPr>
              <a:t>STUDENT FISCAL SERVICES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B96D4"/>
        </a:solidFill>
        <a:effectLst/>
      </p:bgPr>
    </p:bg>
    <p:spTree>
      <p:nvGrpSpPr>
        <p:cNvPr id="1" name=""/>
        <p:cNvGrpSpPr/>
        <p:nvPr/>
      </p:nvGrpSpPr>
      <p:grpSpPr>
        <a:xfrm>
          <a:off x="0" y="0"/>
          <a:ext cx="0" cy="0"/>
          <a:chOff x="0" y="0"/>
          <a:chExt cx="0" cy="0"/>
        </a:xfrm>
      </p:grpSpPr>
      <p:sp>
        <p:nvSpPr>
          <p:cNvPr id="2" name="AutoShape 2"/>
          <p:cNvSpPr/>
          <p:nvPr/>
        </p:nvSpPr>
        <p:spPr>
          <a:xfrm>
            <a:off x="475619" y="1154143"/>
            <a:ext cx="11009864" cy="0"/>
          </a:xfrm>
          <a:prstGeom prst="line">
            <a:avLst/>
          </a:prstGeom>
          <a:ln w="76200" cap="flat">
            <a:solidFill>
              <a:srgbClr val="000000"/>
            </a:solidFill>
            <a:prstDash val="solid"/>
            <a:headEnd type="none" w="sm" len="sm"/>
            <a:tailEnd type="none" w="sm" len="sm"/>
          </a:ln>
        </p:spPr>
      </p:sp>
      <p:sp>
        <p:nvSpPr>
          <p:cNvPr id="3" name="TextBox 3"/>
          <p:cNvSpPr txBox="1"/>
          <p:nvPr/>
        </p:nvSpPr>
        <p:spPr>
          <a:xfrm>
            <a:off x="0" y="1359673"/>
            <a:ext cx="12382500" cy="413701"/>
          </a:xfrm>
          <a:prstGeom prst="rect">
            <a:avLst/>
          </a:prstGeom>
        </p:spPr>
        <p:txBody>
          <a:bodyPr lIns="0" tIns="0" rIns="0" bIns="0" rtlCol="0" anchor="t">
            <a:spAutoFit/>
          </a:bodyPr>
          <a:lstStyle/>
          <a:p>
            <a:pPr marL="0" lvl="0" indent="0" algn="ctr">
              <a:lnSpc>
                <a:spcPts val="3447"/>
              </a:lnSpc>
              <a:spcBef>
                <a:spcPct val="0"/>
              </a:spcBef>
            </a:pPr>
            <a:r>
              <a:rPr lang="en-US" sz="2462" spc="738">
                <a:solidFill>
                  <a:srgbClr val="1F2932"/>
                </a:solidFill>
                <a:latin typeface="League Spartan"/>
                <a:ea typeface="League Spartan"/>
                <a:cs typeface="League Spartan"/>
                <a:sym typeface="League Spartan"/>
              </a:rPr>
              <a:t>RETURN OF STUDENT ACTIVITY CREDIT CARD</a:t>
            </a:r>
          </a:p>
        </p:txBody>
      </p:sp>
      <p:sp>
        <p:nvSpPr>
          <p:cNvPr id="4" name="TextBox 4"/>
          <p:cNvSpPr txBox="1"/>
          <p:nvPr/>
        </p:nvSpPr>
        <p:spPr>
          <a:xfrm>
            <a:off x="319809" y="1877346"/>
            <a:ext cx="11672783" cy="5330825"/>
          </a:xfrm>
          <a:prstGeom prst="rect">
            <a:avLst/>
          </a:prstGeom>
        </p:spPr>
        <p:txBody>
          <a:bodyPr lIns="0" tIns="0" rIns="0" bIns="0" rtlCol="0" anchor="t">
            <a:spAutoFit/>
          </a:bodyPr>
          <a:lstStyle/>
          <a:p>
            <a:pPr algn="just">
              <a:lnSpc>
                <a:spcPts val="3024"/>
              </a:lnSpc>
            </a:pPr>
            <a:r>
              <a:rPr lang="en-US" sz="2499">
                <a:solidFill>
                  <a:srgbClr val="1F2932"/>
                </a:solidFill>
                <a:latin typeface="Gobold Thin Light"/>
                <a:ea typeface="Gobold Thin Light"/>
                <a:cs typeface="Gobold Thin Light"/>
                <a:sym typeface="Gobold Thin Light"/>
              </a:rPr>
              <a:t> - SA Credit Card must be returned to Student Fiscal Services with an itemized receipt and by the End Date on the Spend Authorization. Usually the same day of check-out, and no more than 24 hours later. </a:t>
            </a:r>
          </a:p>
          <a:p>
            <a:pPr algn="just">
              <a:lnSpc>
                <a:spcPts val="3024"/>
              </a:lnSpc>
            </a:pPr>
            <a:endParaRPr lang="en-US" sz="2499">
              <a:solidFill>
                <a:srgbClr val="1F2932"/>
              </a:solidFill>
              <a:latin typeface="Gobold Thin Light"/>
              <a:ea typeface="Gobold Thin Light"/>
              <a:cs typeface="Gobold Thin Light"/>
              <a:sym typeface="Gobold Thin Light"/>
            </a:endParaRPr>
          </a:p>
          <a:p>
            <a:pPr algn="just">
              <a:lnSpc>
                <a:spcPts val="3024"/>
              </a:lnSpc>
            </a:pPr>
            <a:r>
              <a:rPr lang="en-US" sz="2499">
                <a:solidFill>
                  <a:srgbClr val="1F2932"/>
                </a:solidFill>
                <a:latin typeface="Gobold Thin Light"/>
                <a:ea typeface="Gobold Thin Light"/>
                <a:cs typeface="Gobold Thin Light"/>
                <a:sym typeface="Gobold Thin Light"/>
              </a:rPr>
              <a:t> - A credit card slip is not sufficient documentation since it does not list what was purchased. If the vendor cannot provide an itemized receipt, a Lost Receipt Verification form must be completed.</a:t>
            </a:r>
          </a:p>
          <a:p>
            <a:pPr algn="just">
              <a:lnSpc>
                <a:spcPts val="3024"/>
              </a:lnSpc>
            </a:pPr>
            <a:endParaRPr lang="en-US" sz="2499">
              <a:solidFill>
                <a:srgbClr val="1F2932"/>
              </a:solidFill>
              <a:latin typeface="Gobold Thin Light"/>
              <a:ea typeface="Gobold Thin Light"/>
              <a:cs typeface="Gobold Thin Light"/>
              <a:sym typeface="Gobold Thin Light"/>
            </a:endParaRPr>
          </a:p>
          <a:p>
            <a:pPr algn="just">
              <a:lnSpc>
                <a:spcPts val="3024"/>
              </a:lnSpc>
            </a:pPr>
            <a:r>
              <a:rPr lang="en-US" sz="2499">
                <a:solidFill>
                  <a:srgbClr val="1F2932"/>
                </a:solidFill>
                <a:latin typeface="Gobold Thin Light"/>
                <a:ea typeface="Gobold Thin Light"/>
                <a:cs typeface="Gobold Thin Light"/>
                <a:sym typeface="Gobold Thin Light"/>
              </a:rPr>
              <a:t> - If returning items after the credit card has been returned to Student Fiscal Services, contact Student Fiscal Services.</a:t>
            </a:r>
          </a:p>
          <a:p>
            <a:pPr algn="just">
              <a:lnSpc>
                <a:spcPts val="3024"/>
              </a:lnSpc>
            </a:pPr>
            <a:endParaRPr lang="en-US" sz="2499">
              <a:solidFill>
                <a:srgbClr val="1F2932"/>
              </a:solidFill>
              <a:latin typeface="Gobold Thin Light"/>
              <a:ea typeface="Gobold Thin Light"/>
              <a:cs typeface="Gobold Thin Light"/>
              <a:sym typeface="Gobold Thin Light"/>
            </a:endParaRPr>
          </a:p>
          <a:p>
            <a:pPr algn="just">
              <a:lnSpc>
                <a:spcPts val="3024"/>
              </a:lnSpc>
            </a:pPr>
            <a:r>
              <a:rPr lang="en-US" sz="2499">
                <a:solidFill>
                  <a:srgbClr val="1F2932"/>
                </a:solidFill>
                <a:latin typeface="Gobold Thin Light"/>
                <a:ea typeface="Gobold Thin Light"/>
                <a:cs typeface="Gobold Thin Light"/>
                <a:sym typeface="Gobold Thin Light"/>
              </a:rPr>
              <a:t> - Please follow the SFS Policies/Guidelines for credit card usage. Failure to abide by the SFS Policies/Guidelines may result in the loss of the use of SFS credit cards by an individual or the club. </a:t>
            </a:r>
          </a:p>
        </p:txBody>
      </p:sp>
      <p:sp>
        <p:nvSpPr>
          <p:cNvPr id="5" name="TextBox 5"/>
          <p:cNvSpPr txBox="1"/>
          <p:nvPr/>
        </p:nvSpPr>
        <p:spPr>
          <a:xfrm>
            <a:off x="475619" y="365016"/>
            <a:ext cx="11361164" cy="606831"/>
          </a:xfrm>
          <a:prstGeom prst="rect">
            <a:avLst/>
          </a:prstGeom>
        </p:spPr>
        <p:txBody>
          <a:bodyPr lIns="0" tIns="0" rIns="0" bIns="0" rtlCol="0" anchor="t">
            <a:spAutoFit/>
          </a:bodyPr>
          <a:lstStyle/>
          <a:p>
            <a:pPr marL="0" lvl="0" indent="0" algn="ctr">
              <a:lnSpc>
                <a:spcPts val="4497"/>
              </a:lnSpc>
            </a:pPr>
            <a:r>
              <a:rPr lang="en-US" sz="5229" spc="690">
                <a:solidFill>
                  <a:srgbClr val="1F2932"/>
                </a:solidFill>
                <a:latin typeface="League Spartan"/>
                <a:ea typeface="League Spartan"/>
                <a:cs typeface="League Spartan"/>
                <a:sym typeface="League Spartan"/>
              </a:rPr>
              <a:t>STUDENT FISCAL SERVICES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B96D4"/>
        </a:solidFill>
        <a:effectLst/>
      </p:bgPr>
    </p:bg>
    <p:spTree>
      <p:nvGrpSpPr>
        <p:cNvPr id="1" name=""/>
        <p:cNvGrpSpPr/>
        <p:nvPr/>
      </p:nvGrpSpPr>
      <p:grpSpPr>
        <a:xfrm>
          <a:off x="0" y="0"/>
          <a:ext cx="0" cy="0"/>
          <a:chOff x="0" y="0"/>
          <a:chExt cx="0" cy="0"/>
        </a:xfrm>
      </p:grpSpPr>
      <p:sp>
        <p:nvSpPr>
          <p:cNvPr id="2" name="AutoShape 2"/>
          <p:cNvSpPr/>
          <p:nvPr/>
        </p:nvSpPr>
        <p:spPr>
          <a:xfrm>
            <a:off x="475619" y="1154143"/>
            <a:ext cx="11009864" cy="0"/>
          </a:xfrm>
          <a:prstGeom prst="line">
            <a:avLst/>
          </a:prstGeom>
          <a:ln w="76200" cap="flat">
            <a:solidFill>
              <a:srgbClr val="000000"/>
            </a:solidFill>
            <a:prstDash val="solid"/>
            <a:headEnd type="none" w="sm" len="sm"/>
            <a:tailEnd type="none" w="sm" len="sm"/>
          </a:ln>
        </p:spPr>
      </p:sp>
      <p:sp>
        <p:nvSpPr>
          <p:cNvPr id="3" name="TextBox 3"/>
          <p:cNvSpPr txBox="1"/>
          <p:nvPr/>
        </p:nvSpPr>
        <p:spPr>
          <a:xfrm>
            <a:off x="2708776" y="4833812"/>
            <a:ext cx="6665268" cy="1177293"/>
          </a:xfrm>
          <a:prstGeom prst="rect">
            <a:avLst/>
          </a:prstGeom>
        </p:spPr>
        <p:txBody>
          <a:bodyPr lIns="0" tIns="0" rIns="0" bIns="0" rtlCol="0" anchor="t">
            <a:spAutoFit/>
          </a:bodyPr>
          <a:lstStyle/>
          <a:p>
            <a:pPr algn="ctr">
              <a:lnSpc>
                <a:spcPts val="9659"/>
              </a:lnSpc>
            </a:pPr>
            <a:r>
              <a:rPr lang="en-US" sz="6899">
                <a:solidFill>
                  <a:srgbClr val="1F2932"/>
                </a:solidFill>
                <a:latin typeface="Gobold Thin Light"/>
                <a:ea typeface="Gobold Thin Light"/>
                <a:cs typeface="Gobold Thin Light"/>
                <a:sym typeface="Gobold Thin Light"/>
              </a:rPr>
              <a:t>RECORD A CASH SALE</a:t>
            </a:r>
          </a:p>
        </p:txBody>
      </p:sp>
      <p:sp>
        <p:nvSpPr>
          <p:cNvPr id="4" name="Freeform 4"/>
          <p:cNvSpPr/>
          <p:nvPr/>
        </p:nvSpPr>
        <p:spPr>
          <a:xfrm>
            <a:off x="4708527" y="1765209"/>
            <a:ext cx="2665766" cy="2665766"/>
          </a:xfrm>
          <a:custGeom>
            <a:avLst/>
            <a:gdLst/>
            <a:ahLst/>
            <a:cxnLst/>
            <a:rect l="l" t="t" r="r" b="b"/>
            <a:pathLst>
              <a:path w="2665766" h="2665766">
                <a:moveTo>
                  <a:pt x="0" y="0"/>
                </a:moveTo>
                <a:lnTo>
                  <a:pt x="2665766" y="0"/>
                </a:lnTo>
                <a:lnTo>
                  <a:pt x="2665766" y="2665767"/>
                </a:lnTo>
                <a:lnTo>
                  <a:pt x="0" y="26657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a:off x="360828" y="584091"/>
            <a:ext cx="11361164" cy="606831"/>
          </a:xfrm>
          <a:prstGeom prst="rect">
            <a:avLst/>
          </a:prstGeom>
        </p:spPr>
        <p:txBody>
          <a:bodyPr lIns="0" tIns="0" rIns="0" bIns="0" rtlCol="0" anchor="t">
            <a:spAutoFit/>
          </a:bodyPr>
          <a:lstStyle/>
          <a:p>
            <a:pPr marL="0" lvl="0" indent="0" algn="ctr">
              <a:lnSpc>
                <a:spcPts val="4497"/>
              </a:lnSpc>
            </a:pPr>
            <a:r>
              <a:rPr lang="en-US" sz="5229" spc="690">
                <a:solidFill>
                  <a:srgbClr val="1F2932"/>
                </a:solidFill>
                <a:latin typeface="League Spartan"/>
                <a:ea typeface="League Spartan"/>
                <a:cs typeface="League Spartan"/>
                <a:sym typeface="League Spartan"/>
              </a:rPr>
              <a:t>STUDENT FISCAL SERVICES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B96D4"/>
        </a:solidFill>
        <a:effectLst/>
      </p:bgPr>
    </p:bg>
    <p:spTree>
      <p:nvGrpSpPr>
        <p:cNvPr id="1" name=""/>
        <p:cNvGrpSpPr/>
        <p:nvPr/>
      </p:nvGrpSpPr>
      <p:grpSpPr>
        <a:xfrm>
          <a:off x="0" y="0"/>
          <a:ext cx="0" cy="0"/>
          <a:chOff x="0" y="0"/>
          <a:chExt cx="0" cy="0"/>
        </a:xfrm>
      </p:grpSpPr>
      <p:sp>
        <p:nvSpPr>
          <p:cNvPr id="2" name="AutoShape 2"/>
          <p:cNvSpPr/>
          <p:nvPr/>
        </p:nvSpPr>
        <p:spPr>
          <a:xfrm>
            <a:off x="686318" y="1190922"/>
            <a:ext cx="11009864" cy="0"/>
          </a:xfrm>
          <a:prstGeom prst="line">
            <a:avLst/>
          </a:prstGeom>
          <a:ln w="76200" cap="flat">
            <a:solidFill>
              <a:srgbClr val="000000"/>
            </a:solidFill>
            <a:prstDash val="solid"/>
            <a:headEnd type="none" w="sm" len="sm"/>
            <a:tailEnd type="none" w="sm" len="sm"/>
          </a:ln>
        </p:spPr>
      </p:sp>
      <p:sp>
        <p:nvSpPr>
          <p:cNvPr id="3" name="TextBox 3"/>
          <p:cNvSpPr txBox="1"/>
          <p:nvPr/>
        </p:nvSpPr>
        <p:spPr>
          <a:xfrm>
            <a:off x="0" y="1359673"/>
            <a:ext cx="12382500" cy="413701"/>
          </a:xfrm>
          <a:prstGeom prst="rect">
            <a:avLst/>
          </a:prstGeom>
        </p:spPr>
        <p:txBody>
          <a:bodyPr lIns="0" tIns="0" rIns="0" bIns="0" rtlCol="0" anchor="t">
            <a:spAutoFit/>
          </a:bodyPr>
          <a:lstStyle/>
          <a:p>
            <a:pPr marL="0" lvl="0" indent="0" algn="ctr">
              <a:lnSpc>
                <a:spcPts val="3447"/>
              </a:lnSpc>
              <a:spcBef>
                <a:spcPct val="0"/>
              </a:spcBef>
            </a:pPr>
            <a:r>
              <a:rPr lang="en-US" sz="2462" spc="738">
                <a:solidFill>
                  <a:srgbClr val="1F2932"/>
                </a:solidFill>
                <a:latin typeface="League Spartan"/>
                <a:ea typeface="League Spartan"/>
                <a:cs typeface="League Spartan"/>
                <a:sym typeface="League Spartan"/>
              </a:rPr>
              <a:t>CASH SALE HELPFUL HINTS</a:t>
            </a:r>
          </a:p>
        </p:txBody>
      </p:sp>
      <p:sp>
        <p:nvSpPr>
          <p:cNvPr id="4" name="TextBox 4"/>
          <p:cNvSpPr txBox="1"/>
          <p:nvPr/>
        </p:nvSpPr>
        <p:spPr>
          <a:xfrm>
            <a:off x="717984" y="1984706"/>
            <a:ext cx="10946531" cy="5025694"/>
          </a:xfrm>
          <a:prstGeom prst="rect">
            <a:avLst/>
          </a:prstGeom>
        </p:spPr>
        <p:txBody>
          <a:bodyPr lIns="0" tIns="0" rIns="0" bIns="0" rtlCol="0" anchor="t">
            <a:spAutoFit/>
          </a:bodyPr>
          <a:lstStyle/>
          <a:p>
            <a:pPr algn="just">
              <a:lnSpc>
                <a:spcPts val="3340"/>
              </a:lnSpc>
            </a:pPr>
            <a:r>
              <a:rPr lang="en-US" sz="2760">
                <a:solidFill>
                  <a:srgbClr val="1F2932"/>
                </a:solidFill>
                <a:latin typeface="Gobold Thin Light"/>
                <a:ea typeface="Gobold Thin Light"/>
                <a:cs typeface="Gobold Thin Light"/>
                <a:sym typeface="Gobold Thin Light"/>
              </a:rPr>
              <a:t>Step-by-Step procedures are found on the SFS website at:</a:t>
            </a:r>
            <a:r>
              <a:rPr lang="en-US" sz="2760">
                <a:solidFill>
                  <a:srgbClr val="1F2932"/>
                </a:solidFill>
                <a:latin typeface="Gobold Thin Light"/>
                <a:ea typeface="Gobold Thin Light"/>
                <a:cs typeface="Gobold Thin Light"/>
                <a:sym typeface="Gobold Thin Light"/>
                <a:hlinkClick r:id="rId2" tooltip="https://fhsu.edu/sfs/departments/index.html"/>
              </a:rPr>
              <a:t> </a:t>
            </a:r>
          </a:p>
          <a:p>
            <a:pPr algn="ctr">
              <a:lnSpc>
                <a:spcPts val="3340"/>
              </a:lnSpc>
            </a:pPr>
            <a:r>
              <a:rPr lang="en-US" sz="2760">
                <a:solidFill>
                  <a:srgbClr val="1F2932"/>
                </a:solidFill>
                <a:latin typeface="Gobold Thin Light"/>
                <a:ea typeface="Gobold Thin Light"/>
                <a:cs typeface="Gobold Thin Light"/>
                <a:sym typeface="Gobold Thin Light"/>
              </a:rPr>
              <a:t> </a:t>
            </a:r>
            <a:r>
              <a:rPr lang="en-US" sz="2760" u="sng">
                <a:solidFill>
                  <a:srgbClr val="1F2932"/>
                </a:solidFill>
                <a:latin typeface="Gobold Thin Light"/>
                <a:ea typeface="Gobold Thin Light"/>
                <a:cs typeface="Gobold Thin Light"/>
                <a:sym typeface="Gobold Thin Light"/>
                <a:hlinkClick r:id="rId3" tooltip="https://www.fhsu.edu/workday/student-fiscal-services/"/>
              </a:rPr>
              <a:t>https://www.fhsu.edu/workday/student-fiscal-services/</a:t>
            </a:r>
          </a:p>
          <a:p>
            <a:pPr algn="just">
              <a:lnSpc>
                <a:spcPts val="3340"/>
              </a:lnSpc>
            </a:pPr>
            <a:endParaRPr lang="en-US" sz="2760" u="sng">
              <a:solidFill>
                <a:srgbClr val="1F2932"/>
              </a:solidFill>
              <a:latin typeface="Gobold Thin Light"/>
              <a:ea typeface="Gobold Thin Light"/>
              <a:cs typeface="Gobold Thin Light"/>
              <a:sym typeface="Gobold Thin Light"/>
              <a:hlinkClick r:id="rId3" tooltip="https://www.fhsu.edu/workday/student-fiscal-services/"/>
            </a:endParaRPr>
          </a:p>
          <a:p>
            <a:pPr algn="just">
              <a:lnSpc>
                <a:spcPts val="3340"/>
              </a:lnSpc>
            </a:pPr>
            <a:r>
              <a:rPr lang="en-US" sz="2760">
                <a:solidFill>
                  <a:srgbClr val="1F2932"/>
                </a:solidFill>
                <a:latin typeface="Gobold Thin Light"/>
                <a:ea typeface="Gobold Thin Light"/>
                <a:cs typeface="Gobold Thin Light"/>
                <a:sym typeface="Gobold Thin Light"/>
              </a:rPr>
              <a:t>Most Commonly Used Revenue Categories:</a:t>
            </a:r>
          </a:p>
          <a:p>
            <a:pPr algn="just">
              <a:lnSpc>
                <a:spcPts val="3340"/>
              </a:lnSpc>
            </a:pPr>
            <a:r>
              <a:rPr lang="en-US" sz="2760">
                <a:solidFill>
                  <a:srgbClr val="1F2932"/>
                </a:solidFill>
                <a:latin typeface="Gobold Thin Light"/>
                <a:ea typeface="Gobold Thin Light"/>
                <a:cs typeface="Gobold Thin Light"/>
                <a:sym typeface="Gobold Thin Light"/>
              </a:rPr>
              <a:t>                 Membership Dues (R00024)-R Non-Taxable</a:t>
            </a:r>
          </a:p>
          <a:p>
            <a:pPr algn="just">
              <a:lnSpc>
                <a:spcPts val="3340"/>
              </a:lnSpc>
            </a:pPr>
            <a:r>
              <a:rPr lang="en-US" sz="2760">
                <a:solidFill>
                  <a:srgbClr val="1F2932"/>
                </a:solidFill>
                <a:latin typeface="Gobold Thin Light"/>
                <a:ea typeface="Gobold Thin Light"/>
                <a:cs typeface="Gobold Thin Light"/>
                <a:sym typeface="Gobold Thin Light"/>
              </a:rPr>
              <a:t>                 Food Sales (R00076)-R Taxable</a:t>
            </a:r>
          </a:p>
          <a:p>
            <a:pPr algn="just">
              <a:lnSpc>
                <a:spcPts val="3340"/>
              </a:lnSpc>
            </a:pPr>
            <a:r>
              <a:rPr lang="en-US" sz="2760">
                <a:solidFill>
                  <a:srgbClr val="1F2932"/>
                </a:solidFill>
                <a:latin typeface="Gobold Thin Light"/>
                <a:ea typeface="Gobold Thin Light"/>
                <a:cs typeface="Gobold Thin Light"/>
                <a:sym typeface="Gobold Thin Light"/>
              </a:rPr>
              <a:t>                 Clothing Sales (R00087)-R Taxable </a:t>
            </a:r>
          </a:p>
          <a:p>
            <a:pPr algn="just">
              <a:lnSpc>
                <a:spcPts val="3340"/>
              </a:lnSpc>
            </a:pPr>
            <a:endParaRPr lang="en-US" sz="2760">
              <a:solidFill>
                <a:srgbClr val="1F2932"/>
              </a:solidFill>
              <a:latin typeface="Gobold Thin Light"/>
              <a:ea typeface="Gobold Thin Light"/>
              <a:cs typeface="Gobold Thin Light"/>
              <a:sym typeface="Gobold Thin Light"/>
            </a:endParaRPr>
          </a:p>
          <a:p>
            <a:pPr algn="just">
              <a:lnSpc>
                <a:spcPts val="3340"/>
              </a:lnSpc>
            </a:pPr>
            <a:r>
              <a:rPr lang="en-US" sz="2760">
                <a:solidFill>
                  <a:srgbClr val="1F2932"/>
                </a:solidFill>
                <a:latin typeface="Gobold Thin Light"/>
                <a:ea typeface="Gobold Thin Light"/>
                <a:cs typeface="Gobold Thin Light"/>
                <a:sym typeface="Gobold Thin Light"/>
              </a:rPr>
              <a:t>Most Commonly Misused Categories:</a:t>
            </a:r>
          </a:p>
          <a:p>
            <a:pPr algn="just">
              <a:lnSpc>
                <a:spcPts val="3340"/>
              </a:lnSpc>
            </a:pPr>
            <a:r>
              <a:rPr lang="en-US" sz="2760">
                <a:solidFill>
                  <a:srgbClr val="1F2932"/>
                </a:solidFill>
                <a:latin typeface="Gobold Thin Light"/>
                <a:ea typeface="Gobold Thin Light"/>
                <a:cs typeface="Gobold Thin Light"/>
                <a:sym typeface="Gobold Thin Light"/>
              </a:rPr>
              <a:t>                 Dues, Memberships, and Subscriptions (529100)-R </a:t>
            </a:r>
          </a:p>
          <a:p>
            <a:pPr algn="just">
              <a:lnSpc>
                <a:spcPts val="3340"/>
              </a:lnSpc>
            </a:pPr>
            <a:r>
              <a:rPr lang="en-US" sz="2760">
                <a:solidFill>
                  <a:srgbClr val="1F2932"/>
                </a:solidFill>
                <a:latin typeface="Gobold Thin Light"/>
                <a:ea typeface="Gobold Thin Light"/>
                <a:cs typeface="Gobold Thin Light"/>
                <a:sym typeface="Gobold Thin Light"/>
              </a:rPr>
              <a:t>                 Human Food for Consumption (532010)-R </a:t>
            </a:r>
          </a:p>
          <a:p>
            <a:pPr algn="just">
              <a:lnSpc>
                <a:spcPts val="3340"/>
              </a:lnSpc>
            </a:pPr>
            <a:r>
              <a:rPr lang="en-US" sz="2760">
                <a:solidFill>
                  <a:srgbClr val="1F2932"/>
                </a:solidFill>
                <a:latin typeface="Gobold Thin Light"/>
                <a:ea typeface="Gobold Thin Light"/>
                <a:cs typeface="Gobold Thin Light"/>
                <a:sym typeface="Gobold Thin Light"/>
              </a:rPr>
              <a:t>                 Clothing(530100)-R </a:t>
            </a:r>
          </a:p>
        </p:txBody>
      </p:sp>
      <p:sp>
        <p:nvSpPr>
          <p:cNvPr id="5" name="TextBox 5"/>
          <p:cNvSpPr txBox="1"/>
          <p:nvPr/>
        </p:nvSpPr>
        <p:spPr>
          <a:xfrm>
            <a:off x="510668" y="530022"/>
            <a:ext cx="11361164" cy="606831"/>
          </a:xfrm>
          <a:prstGeom prst="rect">
            <a:avLst/>
          </a:prstGeom>
        </p:spPr>
        <p:txBody>
          <a:bodyPr lIns="0" tIns="0" rIns="0" bIns="0" rtlCol="0" anchor="t">
            <a:spAutoFit/>
          </a:bodyPr>
          <a:lstStyle/>
          <a:p>
            <a:pPr marL="0" lvl="0" indent="0" algn="ctr">
              <a:lnSpc>
                <a:spcPts val="4497"/>
              </a:lnSpc>
            </a:pPr>
            <a:r>
              <a:rPr lang="en-US" sz="5229" spc="690">
                <a:solidFill>
                  <a:srgbClr val="1F2932"/>
                </a:solidFill>
                <a:latin typeface="League Spartan"/>
                <a:ea typeface="League Spartan"/>
                <a:cs typeface="League Spartan"/>
                <a:sym typeface="League Spartan"/>
              </a:rPr>
              <a:t>STUDENT FISCAL SERVICES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B96D4"/>
        </a:solidFill>
        <a:effectLst/>
      </p:bgPr>
    </p:bg>
    <p:spTree>
      <p:nvGrpSpPr>
        <p:cNvPr id="1" name=""/>
        <p:cNvGrpSpPr/>
        <p:nvPr/>
      </p:nvGrpSpPr>
      <p:grpSpPr>
        <a:xfrm>
          <a:off x="0" y="0"/>
          <a:ext cx="0" cy="0"/>
          <a:chOff x="0" y="0"/>
          <a:chExt cx="0" cy="0"/>
        </a:xfrm>
      </p:grpSpPr>
      <p:sp>
        <p:nvSpPr>
          <p:cNvPr id="2" name="AutoShape 2"/>
          <p:cNvSpPr/>
          <p:nvPr/>
        </p:nvSpPr>
        <p:spPr>
          <a:xfrm>
            <a:off x="686318" y="975295"/>
            <a:ext cx="11009864" cy="0"/>
          </a:xfrm>
          <a:prstGeom prst="line">
            <a:avLst/>
          </a:prstGeom>
          <a:ln w="76200" cap="flat">
            <a:solidFill>
              <a:srgbClr val="000000"/>
            </a:solidFill>
            <a:prstDash val="solid"/>
            <a:headEnd type="none" w="sm" len="sm"/>
            <a:tailEnd type="none" w="sm" len="sm"/>
          </a:ln>
        </p:spPr>
      </p:sp>
      <p:sp>
        <p:nvSpPr>
          <p:cNvPr id="3" name="TextBox 3"/>
          <p:cNvSpPr txBox="1"/>
          <p:nvPr/>
        </p:nvSpPr>
        <p:spPr>
          <a:xfrm>
            <a:off x="0" y="1035019"/>
            <a:ext cx="12382500" cy="413701"/>
          </a:xfrm>
          <a:prstGeom prst="rect">
            <a:avLst/>
          </a:prstGeom>
        </p:spPr>
        <p:txBody>
          <a:bodyPr lIns="0" tIns="0" rIns="0" bIns="0" rtlCol="0" anchor="t">
            <a:spAutoFit/>
          </a:bodyPr>
          <a:lstStyle/>
          <a:p>
            <a:pPr marL="0" lvl="0" indent="0" algn="ctr">
              <a:lnSpc>
                <a:spcPts val="3447"/>
              </a:lnSpc>
              <a:spcBef>
                <a:spcPct val="0"/>
              </a:spcBef>
            </a:pPr>
            <a:r>
              <a:rPr lang="en-US" sz="2462" spc="738">
                <a:solidFill>
                  <a:srgbClr val="1F2932"/>
                </a:solidFill>
                <a:latin typeface="League Spartan"/>
                <a:ea typeface="League Spartan"/>
                <a:cs typeface="League Spartan"/>
                <a:sym typeface="League Spartan"/>
              </a:rPr>
              <a:t>CASH SALE HELPFUL HINTS</a:t>
            </a:r>
          </a:p>
        </p:txBody>
      </p:sp>
      <p:sp>
        <p:nvSpPr>
          <p:cNvPr id="4" name="TextBox 4"/>
          <p:cNvSpPr txBox="1"/>
          <p:nvPr/>
        </p:nvSpPr>
        <p:spPr>
          <a:xfrm>
            <a:off x="343159" y="1553496"/>
            <a:ext cx="11696182" cy="5597321"/>
          </a:xfrm>
          <a:prstGeom prst="rect">
            <a:avLst/>
          </a:prstGeom>
        </p:spPr>
        <p:txBody>
          <a:bodyPr lIns="0" tIns="0" rIns="0" bIns="0" rtlCol="0" anchor="t">
            <a:spAutoFit/>
          </a:bodyPr>
          <a:lstStyle/>
          <a:p>
            <a:pPr algn="just">
              <a:lnSpc>
                <a:spcPts val="3219"/>
              </a:lnSpc>
            </a:pPr>
            <a:r>
              <a:rPr lang="en-US" sz="2660">
                <a:solidFill>
                  <a:srgbClr val="1F2932"/>
                </a:solidFill>
                <a:latin typeface="Gobold Thin Light"/>
                <a:ea typeface="Gobold Thin Light"/>
                <a:cs typeface="Gobold Thin Light"/>
                <a:sym typeface="Gobold Thin Light"/>
              </a:rPr>
              <a:t>Determine Tax Applicability Options:</a:t>
            </a:r>
          </a:p>
          <a:p>
            <a:pPr algn="just">
              <a:lnSpc>
                <a:spcPts val="3219"/>
              </a:lnSpc>
            </a:pPr>
            <a:r>
              <a:rPr lang="en-US" sz="2660">
                <a:solidFill>
                  <a:srgbClr val="1F2932"/>
                </a:solidFill>
                <a:latin typeface="Gobold Thin Light"/>
                <a:ea typeface="Gobold Thin Light"/>
                <a:cs typeface="Gobold Thin Light"/>
                <a:sym typeface="Gobold Thin Light"/>
              </a:rPr>
              <a:t>    </a:t>
            </a:r>
          </a:p>
          <a:p>
            <a:pPr algn="just">
              <a:lnSpc>
                <a:spcPts val="3219"/>
              </a:lnSpc>
            </a:pPr>
            <a:r>
              <a:rPr lang="en-US" sz="2660">
                <a:solidFill>
                  <a:srgbClr val="1F2932"/>
                </a:solidFill>
                <a:latin typeface="Gobold Thin Light"/>
                <a:ea typeface="Gobold Thin Light"/>
                <a:cs typeface="Gobold Thin Light"/>
                <a:sym typeface="Gobold Thin Light"/>
              </a:rPr>
              <a:t> -Taxable Sales (Destination) Use if a sale was made in Kansas </a:t>
            </a:r>
            <a:r>
              <a:rPr lang="en-US" sz="2660" i="1">
                <a:solidFill>
                  <a:srgbClr val="1F2932"/>
                </a:solidFill>
                <a:latin typeface="Gobold Thin Light"/>
                <a:ea typeface="Gobold Thin Light"/>
                <a:cs typeface="Gobold Thin Light"/>
                <a:sym typeface="Gobold Thin Light"/>
              </a:rPr>
              <a:t>but</a:t>
            </a:r>
            <a:r>
              <a:rPr lang="en-US" sz="2660">
                <a:solidFill>
                  <a:srgbClr val="1F2932"/>
                </a:solidFill>
                <a:latin typeface="Gobold Thin Light"/>
                <a:ea typeface="Gobold Thin Light"/>
                <a:cs typeface="Gobold Thin Light"/>
                <a:sym typeface="Gobold Thin Light"/>
              </a:rPr>
              <a:t> outside of Hays.</a:t>
            </a:r>
          </a:p>
          <a:p>
            <a:pPr algn="just">
              <a:lnSpc>
                <a:spcPts val="3219"/>
              </a:lnSpc>
            </a:pPr>
            <a:r>
              <a:rPr lang="en-US" sz="2660">
                <a:solidFill>
                  <a:srgbClr val="1F2932"/>
                </a:solidFill>
                <a:latin typeface="Gobold Thin Light"/>
                <a:ea typeface="Gobold Thin Light"/>
                <a:cs typeface="Gobold Thin Light"/>
                <a:sym typeface="Gobold Thin Light"/>
              </a:rPr>
              <a:t> -Taxable Sales (KS Food) NEW - If your group sold food, contact SFS.</a:t>
            </a:r>
          </a:p>
          <a:p>
            <a:pPr algn="just">
              <a:lnSpc>
                <a:spcPts val="3219"/>
              </a:lnSpc>
            </a:pPr>
            <a:r>
              <a:rPr lang="en-US" sz="2660">
                <a:solidFill>
                  <a:srgbClr val="1F2932"/>
                </a:solidFill>
                <a:latin typeface="Gobold Thin Light"/>
                <a:ea typeface="Gobold Thin Light"/>
                <a:cs typeface="Gobold Thin Light"/>
                <a:sym typeface="Gobold Thin Light"/>
              </a:rPr>
              <a:t> </a:t>
            </a:r>
          </a:p>
          <a:p>
            <a:pPr algn="just">
              <a:lnSpc>
                <a:spcPts val="3219"/>
              </a:lnSpc>
            </a:pPr>
            <a:r>
              <a:rPr lang="en-US" sz="2660">
                <a:solidFill>
                  <a:srgbClr val="1F2932"/>
                </a:solidFill>
                <a:latin typeface="Gobold Thin Light"/>
                <a:ea typeface="Gobold Thin Light"/>
                <a:cs typeface="Gobold Thin Light"/>
                <a:sym typeface="Gobold Thin Light"/>
              </a:rPr>
              <a:t> -Non-Taxable (Entity) A tax-exempt certificate must be attached to the cash sale or already on file with SFS.</a:t>
            </a:r>
          </a:p>
          <a:p>
            <a:pPr algn="just">
              <a:lnSpc>
                <a:spcPts val="3219"/>
              </a:lnSpc>
            </a:pPr>
            <a:r>
              <a:rPr lang="en-US" sz="2660">
                <a:solidFill>
                  <a:srgbClr val="1F2932"/>
                </a:solidFill>
                <a:latin typeface="Gobold Thin Light"/>
                <a:ea typeface="Gobold Thin Light"/>
                <a:cs typeface="Gobold Thin Light"/>
                <a:sym typeface="Gobold Thin Light"/>
              </a:rPr>
              <a:t> </a:t>
            </a:r>
          </a:p>
          <a:p>
            <a:pPr algn="just">
              <a:lnSpc>
                <a:spcPts val="3219"/>
              </a:lnSpc>
            </a:pPr>
            <a:r>
              <a:rPr lang="en-US" sz="2660">
                <a:solidFill>
                  <a:srgbClr val="1F2932"/>
                </a:solidFill>
                <a:latin typeface="Gobold Thin Light"/>
                <a:ea typeface="Gobold Thin Light"/>
                <a:cs typeface="Gobold Thin Light"/>
                <a:sym typeface="Gobold Thin Light"/>
              </a:rPr>
              <a:t> -Non-Taxable (Out of State)</a:t>
            </a:r>
          </a:p>
          <a:p>
            <a:pPr algn="just">
              <a:lnSpc>
                <a:spcPts val="3219"/>
              </a:lnSpc>
            </a:pPr>
            <a:r>
              <a:rPr lang="en-US" sz="2660">
                <a:solidFill>
                  <a:srgbClr val="1F2932"/>
                </a:solidFill>
                <a:latin typeface="Gobold Thin Light"/>
                <a:ea typeface="Gobold Thin Light"/>
                <a:cs typeface="Gobold Thin Light"/>
                <a:sym typeface="Gobold Thin Light"/>
              </a:rPr>
              <a:t> </a:t>
            </a:r>
          </a:p>
          <a:p>
            <a:pPr algn="just">
              <a:lnSpc>
                <a:spcPts val="3219"/>
              </a:lnSpc>
            </a:pPr>
            <a:r>
              <a:rPr lang="en-US" sz="2660">
                <a:solidFill>
                  <a:srgbClr val="1F2932"/>
                </a:solidFill>
                <a:latin typeface="Gobold Thin Light"/>
                <a:ea typeface="Gobold Thin Light"/>
                <a:cs typeface="Gobold Thin Light"/>
                <a:sym typeface="Gobold Thin Light"/>
              </a:rPr>
              <a:t> -Non-Taxable (Resale)  A resale exempt certificate must be attached to the cash sale or already on file with SFS.</a:t>
            </a:r>
          </a:p>
          <a:p>
            <a:pPr algn="just">
              <a:lnSpc>
                <a:spcPts val="3219"/>
              </a:lnSpc>
            </a:pPr>
            <a:r>
              <a:rPr lang="en-US" sz="2660">
                <a:solidFill>
                  <a:srgbClr val="1F2932"/>
                </a:solidFill>
                <a:latin typeface="Gobold Thin Light"/>
                <a:ea typeface="Gobold Thin Light"/>
                <a:cs typeface="Gobold Thin Light"/>
                <a:sym typeface="Gobold Thin Light"/>
              </a:rPr>
              <a:t> </a:t>
            </a:r>
          </a:p>
          <a:p>
            <a:pPr algn="just">
              <a:lnSpc>
                <a:spcPts val="3219"/>
              </a:lnSpc>
            </a:pPr>
            <a:r>
              <a:rPr lang="en-US" sz="2660">
                <a:solidFill>
                  <a:srgbClr val="1F2932"/>
                </a:solidFill>
                <a:latin typeface="Gobold Thin Light"/>
                <a:ea typeface="Gobold Thin Light"/>
                <a:cs typeface="Gobold Thin Light"/>
                <a:sym typeface="Gobold Thin Light"/>
              </a:rPr>
              <a:t> -Do not change Tax Applicability from Taxable Sales to Non-Taxable Item.</a:t>
            </a:r>
          </a:p>
        </p:txBody>
      </p:sp>
      <p:sp>
        <p:nvSpPr>
          <p:cNvPr id="5" name="TextBox 5"/>
          <p:cNvSpPr txBox="1"/>
          <p:nvPr/>
        </p:nvSpPr>
        <p:spPr>
          <a:xfrm>
            <a:off x="510668" y="368464"/>
            <a:ext cx="11361164" cy="606831"/>
          </a:xfrm>
          <a:prstGeom prst="rect">
            <a:avLst/>
          </a:prstGeom>
        </p:spPr>
        <p:txBody>
          <a:bodyPr lIns="0" tIns="0" rIns="0" bIns="0" rtlCol="0" anchor="t">
            <a:spAutoFit/>
          </a:bodyPr>
          <a:lstStyle/>
          <a:p>
            <a:pPr marL="0" lvl="0" indent="0" algn="ctr">
              <a:lnSpc>
                <a:spcPts val="4497"/>
              </a:lnSpc>
            </a:pPr>
            <a:r>
              <a:rPr lang="en-US" sz="5229" spc="690">
                <a:solidFill>
                  <a:srgbClr val="1F2932"/>
                </a:solidFill>
                <a:latin typeface="League Spartan"/>
                <a:ea typeface="League Spartan"/>
                <a:cs typeface="League Spartan"/>
                <a:sym typeface="League Spartan"/>
              </a:rPr>
              <a:t>STUDENT FISCAL SERVICES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B96D4"/>
        </a:solidFill>
        <a:effectLst/>
      </p:bgPr>
    </p:bg>
    <p:spTree>
      <p:nvGrpSpPr>
        <p:cNvPr id="1" name=""/>
        <p:cNvGrpSpPr/>
        <p:nvPr/>
      </p:nvGrpSpPr>
      <p:grpSpPr>
        <a:xfrm>
          <a:off x="0" y="0"/>
          <a:ext cx="0" cy="0"/>
          <a:chOff x="0" y="0"/>
          <a:chExt cx="0" cy="0"/>
        </a:xfrm>
      </p:grpSpPr>
      <p:sp>
        <p:nvSpPr>
          <p:cNvPr id="2" name="AutoShape 2"/>
          <p:cNvSpPr/>
          <p:nvPr/>
        </p:nvSpPr>
        <p:spPr>
          <a:xfrm>
            <a:off x="686318" y="1190922"/>
            <a:ext cx="11009864" cy="0"/>
          </a:xfrm>
          <a:prstGeom prst="line">
            <a:avLst/>
          </a:prstGeom>
          <a:ln w="76200" cap="flat">
            <a:solidFill>
              <a:srgbClr val="000000"/>
            </a:solidFill>
            <a:prstDash val="solid"/>
            <a:headEnd type="none" w="sm" len="sm"/>
            <a:tailEnd type="none" w="sm" len="sm"/>
          </a:ln>
        </p:spPr>
      </p:sp>
      <p:sp>
        <p:nvSpPr>
          <p:cNvPr id="3" name="TextBox 3"/>
          <p:cNvSpPr txBox="1"/>
          <p:nvPr/>
        </p:nvSpPr>
        <p:spPr>
          <a:xfrm>
            <a:off x="0" y="1232435"/>
            <a:ext cx="12382500" cy="413701"/>
          </a:xfrm>
          <a:prstGeom prst="rect">
            <a:avLst/>
          </a:prstGeom>
        </p:spPr>
        <p:txBody>
          <a:bodyPr lIns="0" tIns="0" rIns="0" bIns="0" rtlCol="0" anchor="t">
            <a:spAutoFit/>
          </a:bodyPr>
          <a:lstStyle/>
          <a:p>
            <a:pPr marL="0" lvl="0" indent="0" algn="ctr">
              <a:lnSpc>
                <a:spcPts val="3447"/>
              </a:lnSpc>
              <a:spcBef>
                <a:spcPct val="0"/>
              </a:spcBef>
            </a:pPr>
            <a:r>
              <a:rPr lang="en-US" sz="2462" spc="738">
                <a:solidFill>
                  <a:srgbClr val="1F2932"/>
                </a:solidFill>
                <a:latin typeface="League Spartan"/>
                <a:ea typeface="League Spartan"/>
                <a:cs typeface="League Spartan"/>
                <a:sym typeface="League Spartan"/>
              </a:rPr>
              <a:t>CASH SALE WITH MULTIPLE LINE ITEMS</a:t>
            </a:r>
          </a:p>
        </p:txBody>
      </p:sp>
      <p:sp>
        <p:nvSpPr>
          <p:cNvPr id="4" name="TextBox 4"/>
          <p:cNvSpPr txBox="1"/>
          <p:nvPr/>
        </p:nvSpPr>
        <p:spPr>
          <a:xfrm>
            <a:off x="199787" y="1827112"/>
            <a:ext cx="11982926" cy="5178221"/>
          </a:xfrm>
          <a:prstGeom prst="rect">
            <a:avLst/>
          </a:prstGeom>
        </p:spPr>
        <p:txBody>
          <a:bodyPr lIns="0" tIns="0" rIns="0" bIns="0" rtlCol="0" anchor="t">
            <a:spAutoFit/>
          </a:bodyPr>
          <a:lstStyle/>
          <a:p>
            <a:pPr algn="just">
              <a:lnSpc>
                <a:spcPts val="3219"/>
              </a:lnSpc>
            </a:pPr>
            <a:endParaRPr/>
          </a:p>
          <a:p>
            <a:pPr algn="just">
              <a:lnSpc>
                <a:spcPts val="3461"/>
              </a:lnSpc>
            </a:pPr>
            <a:r>
              <a:rPr lang="en-US" sz="2860">
                <a:solidFill>
                  <a:srgbClr val="1F2932"/>
                </a:solidFill>
                <a:latin typeface="Gobold Thin Light"/>
                <a:ea typeface="Gobold Thin Light"/>
                <a:cs typeface="Gobold Thin Light"/>
                <a:sym typeface="Gobold Thin Light"/>
              </a:rPr>
              <a:t>Cash sales can include multiple line items for the following reasons:</a:t>
            </a:r>
          </a:p>
          <a:p>
            <a:pPr algn="just">
              <a:lnSpc>
                <a:spcPts val="3461"/>
              </a:lnSpc>
            </a:pPr>
            <a:endParaRPr lang="en-US" sz="2860">
              <a:solidFill>
                <a:srgbClr val="1F2932"/>
              </a:solidFill>
              <a:latin typeface="Gobold Thin Light"/>
              <a:ea typeface="Gobold Thin Light"/>
              <a:cs typeface="Gobold Thin Light"/>
              <a:sym typeface="Gobold Thin Light"/>
            </a:endParaRPr>
          </a:p>
          <a:p>
            <a:pPr algn="just">
              <a:lnSpc>
                <a:spcPts val="3461"/>
              </a:lnSpc>
            </a:pPr>
            <a:r>
              <a:rPr lang="en-US" sz="2860">
                <a:solidFill>
                  <a:srgbClr val="1F2932"/>
                </a:solidFill>
                <a:latin typeface="Gobold Thin Light"/>
                <a:ea typeface="Gobold Thin Light"/>
                <a:cs typeface="Gobold Thin Light"/>
                <a:sym typeface="Gobold Thin Light"/>
              </a:rPr>
              <a:t> -One payment type applying to multiple cost centers</a:t>
            </a:r>
          </a:p>
          <a:p>
            <a:pPr algn="just">
              <a:lnSpc>
                <a:spcPts val="3461"/>
              </a:lnSpc>
            </a:pPr>
            <a:endParaRPr lang="en-US" sz="2860">
              <a:solidFill>
                <a:srgbClr val="1F2932"/>
              </a:solidFill>
              <a:latin typeface="Gobold Thin Light"/>
              <a:ea typeface="Gobold Thin Light"/>
              <a:cs typeface="Gobold Thin Light"/>
              <a:sym typeface="Gobold Thin Light"/>
            </a:endParaRPr>
          </a:p>
          <a:p>
            <a:pPr algn="just">
              <a:lnSpc>
                <a:spcPts val="3461"/>
              </a:lnSpc>
            </a:pPr>
            <a:r>
              <a:rPr lang="en-US" sz="2860">
                <a:solidFill>
                  <a:srgbClr val="1F2932"/>
                </a:solidFill>
                <a:latin typeface="Gobold Thin Light"/>
                <a:ea typeface="Gobold Thin Light"/>
                <a:cs typeface="Gobold Thin Light"/>
                <a:sym typeface="Gobold Thin Light"/>
              </a:rPr>
              <a:t> -One payment type applying to multiple revenue categories</a:t>
            </a:r>
          </a:p>
          <a:p>
            <a:pPr algn="just">
              <a:lnSpc>
                <a:spcPts val="3461"/>
              </a:lnSpc>
            </a:pPr>
            <a:endParaRPr lang="en-US" sz="2860">
              <a:solidFill>
                <a:srgbClr val="1F2932"/>
              </a:solidFill>
              <a:latin typeface="Gobold Thin Light"/>
              <a:ea typeface="Gobold Thin Light"/>
              <a:cs typeface="Gobold Thin Light"/>
              <a:sym typeface="Gobold Thin Light"/>
            </a:endParaRPr>
          </a:p>
          <a:p>
            <a:pPr algn="just">
              <a:lnSpc>
                <a:spcPts val="3461"/>
              </a:lnSpc>
            </a:pPr>
            <a:r>
              <a:rPr lang="en-US" sz="2860">
                <a:solidFill>
                  <a:srgbClr val="1F2932"/>
                </a:solidFill>
                <a:latin typeface="Gobold Thin Light"/>
                <a:ea typeface="Gobold Thin Light"/>
                <a:cs typeface="Gobold Thin Light"/>
                <a:sym typeface="Gobold Thin Light"/>
              </a:rPr>
              <a:t> -Transactions with different Tax Applicability or Tax Codes</a:t>
            </a:r>
          </a:p>
          <a:p>
            <a:pPr algn="just">
              <a:lnSpc>
                <a:spcPts val="3461"/>
              </a:lnSpc>
            </a:pPr>
            <a:endParaRPr lang="en-US" sz="2860">
              <a:solidFill>
                <a:srgbClr val="1F2932"/>
              </a:solidFill>
              <a:latin typeface="Gobold Thin Light"/>
              <a:ea typeface="Gobold Thin Light"/>
              <a:cs typeface="Gobold Thin Light"/>
              <a:sym typeface="Gobold Thin Light"/>
            </a:endParaRPr>
          </a:p>
          <a:p>
            <a:pPr algn="just">
              <a:lnSpc>
                <a:spcPts val="3461"/>
              </a:lnSpc>
            </a:pPr>
            <a:r>
              <a:rPr lang="en-US" sz="2860">
                <a:solidFill>
                  <a:srgbClr val="1F2932"/>
                </a:solidFill>
                <a:latin typeface="Gobold Thin Light"/>
                <a:ea typeface="Gobold Thin Light"/>
                <a:cs typeface="Gobold Thin Light"/>
                <a:sym typeface="Gobold Thin Light"/>
              </a:rPr>
              <a:t> -To add multiple transactions of the same Payment Type to one Cash Sale, click the plus sign under </a:t>
            </a:r>
            <a:r>
              <a:rPr lang="en-US" sz="2860" i="1">
                <a:solidFill>
                  <a:srgbClr val="1F2932"/>
                </a:solidFill>
                <a:latin typeface="Gobold Thin Light"/>
                <a:ea typeface="Gobold Thin Light"/>
                <a:cs typeface="Gobold Thin Light"/>
                <a:sym typeface="Gobold Thin Light"/>
              </a:rPr>
              <a:t>Invoice Lines</a:t>
            </a:r>
            <a:r>
              <a:rPr lang="en-US" sz="2860">
                <a:solidFill>
                  <a:srgbClr val="1F2932"/>
                </a:solidFill>
                <a:latin typeface="Gobold Thin Light"/>
                <a:ea typeface="Gobold Thin Light"/>
                <a:cs typeface="Gobold Thin Light"/>
                <a:sym typeface="Gobold Thin Light"/>
              </a:rPr>
              <a:t> and complete all the required fields.</a:t>
            </a:r>
          </a:p>
          <a:p>
            <a:pPr algn="just">
              <a:lnSpc>
                <a:spcPts val="3219"/>
              </a:lnSpc>
            </a:pPr>
            <a:endParaRPr lang="en-US" sz="2860">
              <a:solidFill>
                <a:srgbClr val="1F2932"/>
              </a:solidFill>
              <a:latin typeface="Gobold Thin Light"/>
              <a:ea typeface="Gobold Thin Light"/>
              <a:cs typeface="Gobold Thin Light"/>
              <a:sym typeface="Gobold Thin Light"/>
            </a:endParaRPr>
          </a:p>
        </p:txBody>
      </p:sp>
      <p:sp>
        <p:nvSpPr>
          <p:cNvPr id="5" name="TextBox 5"/>
          <p:cNvSpPr txBox="1"/>
          <p:nvPr/>
        </p:nvSpPr>
        <p:spPr>
          <a:xfrm>
            <a:off x="510668" y="365016"/>
            <a:ext cx="11361164" cy="606831"/>
          </a:xfrm>
          <a:prstGeom prst="rect">
            <a:avLst/>
          </a:prstGeom>
        </p:spPr>
        <p:txBody>
          <a:bodyPr lIns="0" tIns="0" rIns="0" bIns="0" rtlCol="0" anchor="t">
            <a:spAutoFit/>
          </a:bodyPr>
          <a:lstStyle/>
          <a:p>
            <a:pPr marL="0" lvl="0" indent="0" algn="ctr">
              <a:lnSpc>
                <a:spcPts val="4497"/>
              </a:lnSpc>
            </a:pPr>
            <a:r>
              <a:rPr lang="en-US" sz="5229" spc="690">
                <a:solidFill>
                  <a:srgbClr val="1F2932"/>
                </a:solidFill>
                <a:latin typeface="League Spartan"/>
                <a:ea typeface="League Spartan"/>
                <a:cs typeface="League Spartan"/>
                <a:sym typeface="League Spartan"/>
              </a:rPr>
              <a:t>STUDENT FISCAL SERVICES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B96D4"/>
        </a:solidFill>
        <a:effectLst/>
      </p:bgPr>
    </p:bg>
    <p:spTree>
      <p:nvGrpSpPr>
        <p:cNvPr id="1" name=""/>
        <p:cNvGrpSpPr/>
        <p:nvPr/>
      </p:nvGrpSpPr>
      <p:grpSpPr>
        <a:xfrm>
          <a:off x="0" y="0"/>
          <a:ext cx="0" cy="0"/>
          <a:chOff x="0" y="0"/>
          <a:chExt cx="0" cy="0"/>
        </a:xfrm>
      </p:grpSpPr>
      <p:sp>
        <p:nvSpPr>
          <p:cNvPr id="2" name="AutoShape 2"/>
          <p:cNvSpPr/>
          <p:nvPr/>
        </p:nvSpPr>
        <p:spPr>
          <a:xfrm>
            <a:off x="686318" y="1190922"/>
            <a:ext cx="11009864" cy="0"/>
          </a:xfrm>
          <a:prstGeom prst="line">
            <a:avLst/>
          </a:prstGeom>
          <a:ln w="76200" cap="flat">
            <a:solidFill>
              <a:srgbClr val="000000"/>
            </a:solidFill>
            <a:prstDash val="solid"/>
            <a:headEnd type="none" w="sm" len="sm"/>
            <a:tailEnd type="none" w="sm" len="sm"/>
          </a:ln>
        </p:spPr>
      </p:sp>
      <p:sp>
        <p:nvSpPr>
          <p:cNvPr id="3" name="TextBox 3"/>
          <p:cNvSpPr txBox="1"/>
          <p:nvPr/>
        </p:nvSpPr>
        <p:spPr>
          <a:xfrm>
            <a:off x="118905" y="1773375"/>
            <a:ext cx="12144691" cy="4397171"/>
          </a:xfrm>
          <a:prstGeom prst="rect">
            <a:avLst/>
          </a:prstGeom>
        </p:spPr>
        <p:txBody>
          <a:bodyPr lIns="0" tIns="0" rIns="0" bIns="0" rtlCol="0" anchor="t">
            <a:spAutoFit/>
          </a:bodyPr>
          <a:lstStyle/>
          <a:p>
            <a:pPr algn="just">
              <a:lnSpc>
                <a:spcPts val="3219"/>
              </a:lnSpc>
            </a:pPr>
            <a:endParaRPr/>
          </a:p>
          <a:p>
            <a:pPr algn="just">
              <a:lnSpc>
                <a:spcPts val="3219"/>
              </a:lnSpc>
            </a:pPr>
            <a:r>
              <a:rPr lang="en-US" sz="2660">
                <a:solidFill>
                  <a:srgbClr val="1F2932"/>
                </a:solidFill>
                <a:latin typeface="Gobold Thin Light"/>
                <a:ea typeface="Gobold Thin Light"/>
                <a:cs typeface="Gobold Thin Light"/>
                <a:sym typeface="Gobold Thin Light"/>
              </a:rPr>
              <a:t> -Attach the Cash/Check Balancing Worksheet, as well as:</a:t>
            </a:r>
          </a:p>
          <a:p>
            <a:pPr algn="just">
              <a:lnSpc>
                <a:spcPts val="3219"/>
              </a:lnSpc>
            </a:pPr>
            <a:r>
              <a:rPr lang="en-US" sz="2660">
                <a:solidFill>
                  <a:srgbClr val="1F2932"/>
                </a:solidFill>
                <a:latin typeface="Gobold Thin Light"/>
                <a:ea typeface="Gobold Thin Light"/>
                <a:cs typeface="Gobold Thin Light"/>
                <a:sym typeface="Gobold Thin Light"/>
              </a:rPr>
              <a:t> </a:t>
            </a:r>
          </a:p>
          <a:p>
            <a:pPr algn="just">
              <a:lnSpc>
                <a:spcPts val="3219"/>
              </a:lnSpc>
            </a:pPr>
            <a:r>
              <a:rPr lang="en-US" sz="2660">
                <a:solidFill>
                  <a:srgbClr val="1F2932"/>
                </a:solidFill>
                <a:latin typeface="Gobold Thin Light"/>
                <a:ea typeface="Gobold Thin Light"/>
                <a:cs typeface="Gobold Thin Light"/>
                <a:sym typeface="Gobold Thin Light"/>
              </a:rPr>
              <a:t> -Destination Sales Log Sheet, if applicable.</a:t>
            </a:r>
          </a:p>
          <a:p>
            <a:pPr algn="just">
              <a:lnSpc>
                <a:spcPts val="3219"/>
              </a:lnSpc>
            </a:pPr>
            <a:r>
              <a:rPr lang="en-US" sz="2660">
                <a:solidFill>
                  <a:srgbClr val="1F2932"/>
                </a:solidFill>
                <a:latin typeface="Gobold Thin Light"/>
                <a:ea typeface="Gobold Thin Light"/>
                <a:cs typeface="Gobold Thin Light"/>
                <a:sym typeface="Gobold Thin Light"/>
              </a:rPr>
              <a:t> </a:t>
            </a:r>
          </a:p>
          <a:p>
            <a:pPr algn="just">
              <a:lnSpc>
                <a:spcPts val="3219"/>
              </a:lnSpc>
            </a:pPr>
            <a:r>
              <a:rPr lang="en-US" sz="2660">
                <a:solidFill>
                  <a:srgbClr val="1F2932"/>
                </a:solidFill>
                <a:latin typeface="Gobold Thin Light"/>
                <a:ea typeface="Gobold Thin Light"/>
                <a:cs typeface="Gobold Thin Light"/>
                <a:sym typeface="Gobold Thin Light"/>
              </a:rPr>
              <a:t>-Non-Taxable (Entity), a tax-exempt certificate must be attached to the cash sale in order for the deposit to be approved and processed.</a:t>
            </a:r>
          </a:p>
          <a:p>
            <a:pPr algn="just">
              <a:lnSpc>
                <a:spcPts val="3219"/>
              </a:lnSpc>
            </a:pPr>
            <a:endParaRPr lang="en-US" sz="2660">
              <a:solidFill>
                <a:srgbClr val="1F2932"/>
              </a:solidFill>
              <a:latin typeface="Gobold Thin Light"/>
              <a:ea typeface="Gobold Thin Light"/>
              <a:cs typeface="Gobold Thin Light"/>
              <a:sym typeface="Gobold Thin Light"/>
            </a:endParaRPr>
          </a:p>
          <a:p>
            <a:pPr algn="just">
              <a:lnSpc>
                <a:spcPts val="3219"/>
              </a:lnSpc>
            </a:pPr>
            <a:endParaRPr lang="en-US" sz="2660">
              <a:solidFill>
                <a:srgbClr val="1F2932"/>
              </a:solidFill>
              <a:latin typeface="Gobold Thin Light"/>
              <a:ea typeface="Gobold Thin Light"/>
              <a:cs typeface="Gobold Thin Light"/>
              <a:sym typeface="Gobold Thin Light"/>
            </a:endParaRPr>
          </a:p>
          <a:p>
            <a:pPr algn="just">
              <a:lnSpc>
                <a:spcPts val="3219"/>
              </a:lnSpc>
            </a:pPr>
            <a:endParaRPr lang="en-US" sz="2660">
              <a:solidFill>
                <a:srgbClr val="1F2932"/>
              </a:solidFill>
              <a:latin typeface="Gobold Thin Light"/>
              <a:ea typeface="Gobold Thin Light"/>
              <a:cs typeface="Gobold Thin Light"/>
              <a:sym typeface="Gobold Thin Light"/>
            </a:endParaRPr>
          </a:p>
          <a:p>
            <a:pPr algn="just">
              <a:lnSpc>
                <a:spcPts val="3219"/>
              </a:lnSpc>
            </a:pPr>
            <a:endParaRPr lang="en-US" sz="2660">
              <a:solidFill>
                <a:srgbClr val="1F2932"/>
              </a:solidFill>
              <a:latin typeface="Gobold Thin Light"/>
              <a:ea typeface="Gobold Thin Light"/>
              <a:cs typeface="Gobold Thin Light"/>
              <a:sym typeface="Gobold Thin Light"/>
            </a:endParaRPr>
          </a:p>
        </p:txBody>
      </p:sp>
      <p:sp>
        <p:nvSpPr>
          <p:cNvPr id="4" name="Freeform 4"/>
          <p:cNvSpPr/>
          <p:nvPr/>
        </p:nvSpPr>
        <p:spPr>
          <a:xfrm>
            <a:off x="237809" y="4777631"/>
            <a:ext cx="11906881" cy="2538523"/>
          </a:xfrm>
          <a:custGeom>
            <a:avLst/>
            <a:gdLst/>
            <a:ahLst/>
            <a:cxnLst/>
            <a:rect l="l" t="t" r="r" b="b"/>
            <a:pathLst>
              <a:path w="11906881" h="2538523">
                <a:moveTo>
                  <a:pt x="0" y="0"/>
                </a:moveTo>
                <a:lnTo>
                  <a:pt x="11906882" y="0"/>
                </a:lnTo>
                <a:lnTo>
                  <a:pt x="11906882" y="2538523"/>
                </a:lnTo>
                <a:lnTo>
                  <a:pt x="0" y="2538523"/>
                </a:lnTo>
                <a:lnTo>
                  <a:pt x="0" y="0"/>
                </a:lnTo>
                <a:close/>
              </a:path>
            </a:pathLst>
          </a:custGeom>
          <a:blipFill>
            <a:blip r:embed="rId2"/>
            <a:stretch>
              <a:fillRect/>
            </a:stretch>
          </a:blipFill>
        </p:spPr>
      </p:sp>
      <p:sp>
        <p:nvSpPr>
          <p:cNvPr id="5" name="TextBox 5"/>
          <p:cNvSpPr txBox="1"/>
          <p:nvPr/>
        </p:nvSpPr>
        <p:spPr>
          <a:xfrm>
            <a:off x="0" y="1359673"/>
            <a:ext cx="12382500" cy="413701"/>
          </a:xfrm>
          <a:prstGeom prst="rect">
            <a:avLst/>
          </a:prstGeom>
        </p:spPr>
        <p:txBody>
          <a:bodyPr lIns="0" tIns="0" rIns="0" bIns="0" rtlCol="0" anchor="t">
            <a:spAutoFit/>
          </a:bodyPr>
          <a:lstStyle/>
          <a:p>
            <a:pPr marL="0" lvl="0" indent="0" algn="ctr">
              <a:lnSpc>
                <a:spcPts val="3447"/>
              </a:lnSpc>
              <a:spcBef>
                <a:spcPct val="0"/>
              </a:spcBef>
            </a:pPr>
            <a:r>
              <a:rPr lang="en-US" sz="2462" spc="738">
                <a:solidFill>
                  <a:srgbClr val="1F2932"/>
                </a:solidFill>
                <a:latin typeface="League Spartan"/>
                <a:ea typeface="League Spartan"/>
                <a:cs typeface="League Spartan"/>
                <a:sym typeface="League Spartan"/>
              </a:rPr>
              <a:t>ATTACH BALANCING DOCUMENTATION</a:t>
            </a:r>
          </a:p>
        </p:txBody>
      </p:sp>
      <p:sp>
        <p:nvSpPr>
          <p:cNvPr id="6" name="TextBox 6"/>
          <p:cNvSpPr txBox="1"/>
          <p:nvPr/>
        </p:nvSpPr>
        <p:spPr>
          <a:xfrm>
            <a:off x="510668" y="365016"/>
            <a:ext cx="11361164" cy="606831"/>
          </a:xfrm>
          <a:prstGeom prst="rect">
            <a:avLst/>
          </a:prstGeom>
        </p:spPr>
        <p:txBody>
          <a:bodyPr lIns="0" tIns="0" rIns="0" bIns="0" rtlCol="0" anchor="t">
            <a:spAutoFit/>
          </a:bodyPr>
          <a:lstStyle/>
          <a:p>
            <a:pPr marL="0" lvl="0" indent="0" algn="ctr">
              <a:lnSpc>
                <a:spcPts val="4497"/>
              </a:lnSpc>
            </a:pPr>
            <a:r>
              <a:rPr lang="en-US" sz="5229" spc="690">
                <a:solidFill>
                  <a:srgbClr val="1F2932"/>
                </a:solidFill>
                <a:latin typeface="League Spartan"/>
                <a:ea typeface="League Spartan"/>
                <a:cs typeface="League Spartan"/>
                <a:sym typeface="League Spartan"/>
              </a:rPr>
              <a:t>STUDENT FISCAL SERVICES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B96D4"/>
        </a:solidFill>
        <a:effectLst/>
      </p:bgPr>
    </p:bg>
    <p:spTree>
      <p:nvGrpSpPr>
        <p:cNvPr id="1" name=""/>
        <p:cNvGrpSpPr/>
        <p:nvPr/>
      </p:nvGrpSpPr>
      <p:grpSpPr>
        <a:xfrm>
          <a:off x="0" y="0"/>
          <a:ext cx="0" cy="0"/>
          <a:chOff x="0" y="0"/>
          <a:chExt cx="0" cy="0"/>
        </a:xfrm>
      </p:grpSpPr>
      <p:sp>
        <p:nvSpPr>
          <p:cNvPr id="2" name="AutoShape 2"/>
          <p:cNvSpPr/>
          <p:nvPr/>
        </p:nvSpPr>
        <p:spPr>
          <a:xfrm>
            <a:off x="512152" y="1009947"/>
            <a:ext cx="11009864" cy="0"/>
          </a:xfrm>
          <a:prstGeom prst="line">
            <a:avLst/>
          </a:prstGeom>
          <a:ln w="76200" cap="flat">
            <a:solidFill>
              <a:srgbClr val="000000"/>
            </a:solidFill>
            <a:prstDash val="solid"/>
            <a:headEnd type="none" w="sm" len="sm"/>
            <a:tailEnd type="none" w="sm" len="sm"/>
          </a:ln>
        </p:spPr>
      </p:sp>
      <p:sp>
        <p:nvSpPr>
          <p:cNvPr id="3" name="TextBox 3"/>
          <p:cNvSpPr txBox="1"/>
          <p:nvPr/>
        </p:nvSpPr>
        <p:spPr>
          <a:xfrm>
            <a:off x="193544" y="1773375"/>
            <a:ext cx="11995413" cy="4397171"/>
          </a:xfrm>
          <a:prstGeom prst="rect">
            <a:avLst/>
          </a:prstGeom>
        </p:spPr>
        <p:txBody>
          <a:bodyPr lIns="0" tIns="0" rIns="0" bIns="0" rtlCol="0" anchor="t">
            <a:spAutoFit/>
          </a:bodyPr>
          <a:lstStyle/>
          <a:p>
            <a:pPr algn="just">
              <a:lnSpc>
                <a:spcPts val="3219"/>
              </a:lnSpc>
            </a:pPr>
            <a:r>
              <a:rPr lang="en-US" sz="2660">
                <a:solidFill>
                  <a:srgbClr val="1F2932"/>
                </a:solidFill>
                <a:latin typeface="Gobold Thin Light"/>
                <a:ea typeface="Gobold Thin Light"/>
                <a:cs typeface="Gobold Thin Light"/>
                <a:sym typeface="Gobold Thin Light"/>
              </a:rPr>
              <a:t>After you have submitted a Cash Sale it will be routed to SFS for verification and approval.</a:t>
            </a:r>
          </a:p>
          <a:p>
            <a:pPr algn="just">
              <a:lnSpc>
                <a:spcPts val="3219"/>
              </a:lnSpc>
            </a:pPr>
            <a:endParaRPr lang="en-US" sz="2660">
              <a:solidFill>
                <a:srgbClr val="1F2932"/>
              </a:solidFill>
              <a:latin typeface="Gobold Thin Light"/>
              <a:ea typeface="Gobold Thin Light"/>
              <a:cs typeface="Gobold Thin Light"/>
              <a:sym typeface="Gobold Thin Light"/>
            </a:endParaRPr>
          </a:p>
          <a:p>
            <a:pPr algn="just">
              <a:lnSpc>
                <a:spcPts val="3219"/>
              </a:lnSpc>
            </a:pPr>
            <a:r>
              <a:rPr lang="en-US" sz="2660">
                <a:solidFill>
                  <a:srgbClr val="1F2932"/>
                </a:solidFill>
                <a:latin typeface="Gobold Thin Light"/>
                <a:ea typeface="Gobold Thin Light"/>
                <a:cs typeface="Gobold Thin Light"/>
                <a:sym typeface="Gobold Thin Light"/>
              </a:rPr>
              <a:t>On the confirmation page, open the drop down under </a:t>
            </a:r>
            <a:r>
              <a:rPr lang="en-US" sz="2660" i="1">
                <a:solidFill>
                  <a:srgbClr val="1F2932"/>
                </a:solidFill>
                <a:latin typeface="Gobold Thin Light"/>
                <a:ea typeface="Gobold Thin Light"/>
                <a:cs typeface="Gobold Thin Light"/>
                <a:sym typeface="Gobold Thin Light"/>
              </a:rPr>
              <a:t>Details and Process </a:t>
            </a:r>
            <a:r>
              <a:rPr lang="en-US" sz="2660">
                <a:solidFill>
                  <a:srgbClr val="1F2932"/>
                </a:solidFill>
                <a:latin typeface="Gobold Thin Light"/>
                <a:ea typeface="Gobold Thin Light"/>
                <a:cs typeface="Gobold Thin Light"/>
                <a:sym typeface="Gobold Thin Light"/>
              </a:rPr>
              <a:t>to find your cash sale number. You will need this number when you complete the Security Deposit Bag.</a:t>
            </a:r>
          </a:p>
          <a:p>
            <a:pPr algn="just">
              <a:lnSpc>
                <a:spcPts val="3219"/>
              </a:lnSpc>
            </a:pPr>
            <a:endParaRPr lang="en-US" sz="2660">
              <a:solidFill>
                <a:srgbClr val="1F2932"/>
              </a:solidFill>
              <a:latin typeface="Gobold Thin Light"/>
              <a:ea typeface="Gobold Thin Light"/>
              <a:cs typeface="Gobold Thin Light"/>
              <a:sym typeface="Gobold Thin Light"/>
            </a:endParaRPr>
          </a:p>
          <a:p>
            <a:pPr algn="just">
              <a:lnSpc>
                <a:spcPts val="3219"/>
              </a:lnSpc>
            </a:pPr>
            <a:endParaRPr lang="en-US" sz="2660">
              <a:solidFill>
                <a:srgbClr val="1F2932"/>
              </a:solidFill>
              <a:latin typeface="Gobold Thin Light"/>
              <a:ea typeface="Gobold Thin Light"/>
              <a:cs typeface="Gobold Thin Light"/>
              <a:sym typeface="Gobold Thin Light"/>
            </a:endParaRPr>
          </a:p>
          <a:p>
            <a:pPr algn="just">
              <a:lnSpc>
                <a:spcPts val="3219"/>
              </a:lnSpc>
            </a:pPr>
            <a:endParaRPr lang="en-US" sz="2660">
              <a:solidFill>
                <a:srgbClr val="1F2932"/>
              </a:solidFill>
              <a:latin typeface="Gobold Thin Light"/>
              <a:ea typeface="Gobold Thin Light"/>
              <a:cs typeface="Gobold Thin Light"/>
              <a:sym typeface="Gobold Thin Light"/>
            </a:endParaRPr>
          </a:p>
          <a:p>
            <a:pPr algn="just">
              <a:lnSpc>
                <a:spcPts val="3219"/>
              </a:lnSpc>
            </a:pPr>
            <a:endParaRPr lang="en-US" sz="2660">
              <a:solidFill>
                <a:srgbClr val="1F2932"/>
              </a:solidFill>
              <a:latin typeface="Gobold Thin Light"/>
              <a:ea typeface="Gobold Thin Light"/>
              <a:cs typeface="Gobold Thin Light"/>
              <a:sym typeface="Gobold Thin Light"/>
            </a:endParaRPr>
          </a:p>
          <a:p>
            <a:pPr algn="just">
              <a:lnSpc>
                <a:spcPts val="3219"/>
              </a:lnSpc>
            </a:pPr>
            <a:endParaRPr lang="en-US" sz="2660">
              <a:solidFill>
                <a:srgbClr val="1F2932"/>
              </a:solidFill>
              <a:latin typeface="Gobold Thin Light"/>
              <a:ea typeface="Gobold Thin Light"/>
              <a:cs typeface="Gobold Thin Light"/>
              <a:sym typeface="Gobold Thin Light"/>
            </a:endParaRPr>
          </a:p>
        </p:txBody>
      </p:sp>
      <p:sp>
        <p:nvSpPr>
          <p:cNvPr id="4" name="Freeform 4"/>
          <p:cNvSpPr/>
          <p:nvPr/>
        </p:nvSpPr>
        <p:spPr>
          <a:xfrm>
            <a:off x="512152" y="4225213"/>
            <a:ext cx="11358197" cy="3108730"/>
          </a:xfrm>
          <a:custGeom>
            <a:avLst/>
            <a:gdLst/>
            <a:ahLst/>
            <a:cxnLst/>
            <a:rect l="l" t="t" r="r" b="b"/>
            <a:pathLst>
              <a:path w="11358197" h="3108730">
                <a:moveTo>
                  <a:pt x="0" y="0"/>
                </a:moveTo>
                <a:lnTo>
                  <a:pt x="11358196" y="0"/>
                </a:lnTo>
                <a:lnTo>
                  <a:pt x="11358196" y="3108730"/>
                </a:lnTo>
                <a:lnTo>
                  <a:pt x="0" y="3108730"/>
                </a:lnTo>
                <a:lnTo>
                  <a:pt x="0" y="0"/>
                </a:lnTo>
                <a:close/>
              </a:path>
            </a:pathLst>
          </a:custGeom>
          <a:blipFill>
            <a:blip r:embed="rId2"/>
            <a:stretch>
              <a:fillRect/>
            </a:stretch>
          </a:blipFill>
        </p:spPr>
      </p:sp>
      <p:sp>
        <p:nvSpPr>
          <p:cNvPr id="5" name="TextBox 5"/>
          <p:cNvSpPr txBox="1"/>
          <p:nvPr/>
        </p:nvSpPr>
        <p:spPr>
          <a:xfrm>
            <a:off x="0" y="1180048"/>
            <a:ext cx="12382500" cy="413701"/>
          </a:xfrm>
          <a:prstGeom prst="rect">
            <a:avLst/>
          </a:prstGeom>
        </p:spPr>
        <p:txBody>
          <a:bodyPr lIns="0" tIns="0" rIns="0" bIns="0" rtlCol="0" anchor="t">
            <a:spAutoFit/>
          </a:bodyPr>
          <a:lstStyle/>
          <a:p>
            <a:pPr marL="0" lvl="0" indent="0" algn="ctr">
              <a:lnSpc>
                <a:spcPts val="3447"/>
              </a:lnSpc>
              <a:spcBef>
                <a:spcPct val="0"/>
              </a:spcBef>
            </a:pPr>
            <a:r>
              <a:rPr lang="en-US" sz="2462" spc="738">
                <a:solidFill>
                  <a:srgbClr val="1F2932"/>
                </a:solidFill>
                <a:latin typeface="League Spartan"/>
                <a:ea typeface="League Spartan"/>
                <a:cs typeface="League Spartan"/>
                <a:sym typeface="League Spartan"/>
              </a:rPr>
              <a:t>SUBMIT THE CASH SALE FOR APPROVAL</a:t>
            </a:r>
          </a:p>
        </p:txBody>
      </p:sp>
      <p:sp>
        <p:nvSpPr>
          <p:cNvPr id="6" name="TextBox 6"/>
          <p:cNvSpPr txBox="1"/>
          <p:nvPr/>
        </p:nvSpPr>
        <p:spPr>
          <a:xfrm>
            <a:off x="510668" y="365016"/>
            <a:ext cx="11361164" cy="606831"/>
          </a:xfrm>
          <a:prstGeom prst="rect">
            <a:avLst/>
          </a:prstGeom>
        </p:spPr>
        <p:txBody>
          <a:bodyPr lIns="0" tIns="0" rIns="0" bIns="0" rtlCol="0" anchor="t">
            <a:spAutoFit/>
          </a:bodyPr>
          <a:lstStyle/>
          <a:p>
            <a:pPr marL="0" lvl="0" indent="0" algn="ctr">
              <a:lnSpc>
                <a:spcPts val="4497"/>
              </a:lnSpc>
            </a:pPr>
            <a:r>
              <a:rPr lang="en-US" sz="5229" spc="690">
                <a:solidFill>
                  <a:srgbClr val="1F2932"/>
                </a:solidFill>
                <a:latin typeface="League Spartan"/>
                <a:ea typeface="League Spartan"/>
                <a:cs typeface="League Spartan"/>
                <a:sym typeface="League Spartan"/>
              </a:rPr>
              <a:t>STUDENT FISCAL SERVICES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B96D4"/>
        </a:solidFill>
        <a:effectLst/>
      </p:bgPr>
    </p:bg>
    <p:spTree>
      <p:nvGrpSpPr>
        <p:cNvPr id="1" name=""/>
        <p:cNvGrpSpPr/>
        <p:nvPr/>
      </p:nvGrpSpPr>
      <p:grpSpPr>
        <a:xfrm>
          <a:off x="0" y="0"/>
          <a:ext cx="0" cy="0"/>
          <a:chOff x="0" y="0"/>
          <a:chExt cx="0" cy="0"/>
        </a:xfrm>
      </p:grpSpPr>
      <p:sp>
        <p:nvSpPr>
          <p:cNvPr id="2" name="AutoShape 2"/>
          <p:cNvSpPr/>
          <p:nvPr/>
        </p:nvSpPr>
        <p:spPr>
          <a:xfrm>
            <a:off x="510668" y="1009947"/>
            <a:ext cx="11009864" cy="0"/>
          </a:xfrm>
          <a:prstGeom prst="line">
            <a:avLst/>
          </a:prstGeom>
          <a:ln w="76200" cap="flat">
            <a:solidFill>
              <a:srgbClr val="000000"/>
            </a:solidFill>
            <a:prstDash val="solid"/>
            <a:headEnd type="none" w="sm" len="sm"/>
            <a:tailEnd type="none" w="sm" len="sm"/>
          </a:ln>
        </p:spPr>
      </p:sp>
      <p:sp>
        <p:nvSpPr>
          <p:cNvPr id="3" name="TextBox 3"/>
          <p:cNvSpPr txBox="1"/>
          <p:nvPr/>
        </p:nvSpPr>
        <p:spPr>
          <a:xfrm>
            <a:off x="510668" y="1773375"/>
            <a:ext cx="6627212" cy="5254160"/>
          </a:xfrm>
          <a:prstGeom prst="rect">
            <a:avLst/>
          </a:prstGeom>
        </p:spPr>
        <p:txBody>
          <a:bodyPr lIns="0" tIns="0" rIns="0" bIns="0" rtlCol="0" anchor="t">
            <a:spAutoFit/>
          </a:bodyPr>
          <a:lstStyle/>
          <a:p>
            <a:pPr algn="ctr">
              <a:lnSpc>
                <a:spcPts val="3467"/>
              </a:lnSpc>
            </a:pPr>
            <a:r>
              <a:rPr lang="en-US" sz="2865">
                <a:solidFill>
                  <a:srgbClr val="1F2932"/>
                </a:solidFill>
                <a:latin typeface="Gobold Thin Light"/>
                <a:ea typeface="Gobold Thin Light"/>
                <a:cs typeface="Gobold Thin Light"/>
                <a:sym typeface="Gobold Thin Light"/>
              </a:rPr>
              <a:t>Fill out the Security Bag in Entirety</a:t>
            </a:r>
          </a:p>
          <a:p>
            <a:pPr algn="ctr">
              <a:lnSpc>
                <a:spcPts val="3467"/>
              </a:lnSpc>
            </a:pPr>
            <a:endParaRPr lang="en-US" sz="2865">
              <a:solidFill>
                <a:srgbClr val="1F2932"/>
              </a:solidFill>
              <a:latin typeface="Gobold Thin Light"/>
              <a:ea typeface="Gobold Thin Light"/>
              <a:cs typeface="Gobold Thin Light"/>
              <a:sym typeface="Gobold Thin Light"/>
            </a:endParaRPr>
          </a:p>
          <a:p>
            <a:pPr algn="ctr">
              <a:lnSpc>
                <a:spcPts val="3467"/>
              </a:lnSpc>
            </a:pPr>
            <a:r>
              <a:rPr lang="en-US" sz="2865">
                <a:solidFill>
                  <a:srgbClr val="1F2932"/>
                </a:solidFill>
                <a:latin typeface="Gobold Thin Light"/>
                <a:ea typeface="Gobold Thin Light"/>
                <a:cs typeface="Gobold Thin Light"/>
                <a:sym typeface="Gobold Thin Light"/>
              </a:rPr>
              <a:t>Company: SA (Student Activity)</a:t>
            </a:r>
          </a:p>
          <a:p>
            <a:pPr algn="ctr">
              <a:lnSpc>
                <a:spcPts val="3467"/>
              </a:lnSpc>
            </a:pPr>
            <a:r>
              <a:rPr lang="en-US" sz="2865">
                <a:solidFill>
                  <a:srgbClr val="1F2932"/>
                </a:solidFill>
                <a:latin typeface="Gobold Thin Light"/>
                <a:ea typeface="Gobold Thin Light"/>
                <a:cs typeface="Gobold Thin Light"/>
                <a:sym typeface="Gobold Thin Light"/>
              </a:rPr>
              <a:t>Location # -&gt; Cash Sale number</a:t>
            </a:r>
          </a:p>
          <a:p>
            <a:pPr algn="ctr">
              <a:lnSpc>
                <a:spcPts val="3467"/>
              </a:lnSpc>
            </a:pPr>
            <a:r>
              <a:rPr lang="en-US" sz="2865">
                <a:solidFill>
                  <a:srgbClr val="1F2932"/>
                </a:solidFill>
                <a:latin typeface="Gobold Thin Light"/>
                <a:ea typeface="Gobold Thin Light"/>
                <a:cs typeface="Gobold Thin Light"/>
                <a:sym typeface="Gobold Thin Light"/>
              </a:rPr>
              <a:t>Date (of deposit, not event)</a:t>
            </a:r>
          </a:p>
          <a:p>
            <a:pPr algn="ctr">
              <a:lnSpc>
                <a:spcPts val="3467"/>
              </a:lnSpc>
            </a:pPr>
            <a:r>
              <a:rPr lang="en-US" sz="2865">
                <a:solidFill>
                  <a:srgbClr val="1F2932"/>
                </a:solidFill>
                <a:latin typeface="Gobold Thin Light"/>
                <a:ea typeface="Gobold Thin Light"/>
                <a:cs typeface="Gobold Thin Light"/>
                <a:sym typeface="Gobold Thin Light"/>
              </a:rPr>
              <a:t>Prepared By: Name &amp; Phone Number</a:t>
            </a:r>
          </a:p>
          <a:p>
            <a:pPr algn="ctr">
              <a:lnSpc>
                <a:spcPts val="3467"/>
              </a:lnSpc>
            </a:pPr>
            <a:r>
              <a:rPr lang="en-US" sz="2865">
                <a:solidFill>
                  <a:srgbClr val="1F2932"/>
                </a:solidFill>
                <a:latin typeface="Gobold Thin Light"/>
                <a:ea typeface="Gobold Thin Light"/>
                <a:cs typeface="Gobold Thin Light"/>
                <a:sym typeface="Gobold Thin Light"/>
              </a:rPr>
              <a:t>Total $ amount of cash sale</a:t>
            </a:r>
          </a:p>
          <a:p>
            <a:pPr algn="just">
              <a:lnSpc>
                <a:spcPts val="3467"/>
              </a:lnSpc>
            </a:pPr>
            <a:endParaRPr lang="en-US" sz="2865">
              <a:solidFill>
                <a:srgbClr val="1F2932"/>
              </a:solidFill>
              <a:latin typeface="Gobold Thin Light"/>
              <a:ea typeface="Gobold Thin Light"/>
              <a:cs typeface="Gobold Thin Light"/>
              <a:sym typeface="Gobold Thin Light"/>
            </a:endParaRPr>
          </a:p>
          <a:p>
            <a:pPr algn="just">
              <a:lnSpc>
                <a:spcPts val="3467"/>
              </a:lnSpc>
            </a:pPr>
            <a:endParaRPr lang="en-US" sz="2865">
              <a:solidFill>
                <a:srgbClr val="1F2932"/>
              </a:solidFill>
              <a:latin typeface="Gobold Thin Light"/>
              <a:ea typeface="Gobold Thin Light"/>
              <a:cs typeface="Gobold Thin Light"/>
              <a:sym typeface="Gobold Thin Light"/>
            </a:endParaRPr>
          </a:p>
          <a:p>
            <a:pPr algn="just">
              <a:lnSpc>
                <a:spcPts val="3467"/>
              </a:lnSpc>
            </a:pPr>
            <a:r>
              <a:rPr lang="en-US" sz="2865">
                <a:solidFill>
                  <a:srgbClr val="1F2932"/>
                </a:solidFill>
                <a:latin typeface="Gobold Thin Light"/>
                <a:ea typeface="Gobold Thin Light"/>
                <a:cs typeface="Gobold Thin Light"/>
                <a:sym typeface="Gobold Thin Light"/>
              </a:rPr>
              <a:t> -Security Bags must be delivered in person to the SFS Office within 24 hours of submitting the Cash Sale in Workday! </a:t>
            </a:r>
          </a:p>
        </p:txBody>
      </p:sp>
      <p:sp>
        <p:nvSpPr>
          <p:cNvPr id="4" name="Freeform 4"/>
          <p:cNvSpPr/>
          <p:nvPr/>
        </p:nvSpPr>
        <p:spPr>
          <a:xfrm>
            <a:off x="7486292" y="1773375"/>
            <a:ext cx="4153258" cy="5540623"/>
          </a:xfrm>
          <a:custGeom>
            <a:avLst/>
            <a:gdLst/>
            <a:ahLst/>
            <a:cxnLst/>
            <a:rect l="l" t="t" r="r" b="b"/>
            <a:pathLst>
              <a:path w="4153258" h="5540623">
                <a:moveTo>
                  <a:pt x="0" y="0"/>
                </a:moveTo>
                <a:lnTo>
                  <a:pt x="4153258" y="0"/>
                </a:lnTo>
                <a:lnTo>
                  <a:pt x="4153258" y="5540623"/>
                </a:lnTo>
                <a:lnTo>
                  <a:pt x="0" y="5540623"/>
                </a:lnTo>
                <a:lnTo>
                  <a:pt x="0" y="0"/>
                </a:lnTo>
                <a:close/>
              </a:path>
            </a:pathLst>
          </a:custGeom>
          <a:blipFill>
            <a:blip r:embed="rId2"/>
            <a:stretch>
              <a:fillRect/>
            </a:stretch>
          </a:blipFill>
        </p:spPr>
      </p:sp>
      <p:sp>
        <p:nvSpPr>
          <p:cNvPr id="5" name="TextBox 5"/>
          <p:cNvSpPr txBox="1"/>
          <p:nvPr/>
        </p:nvSpPr>
        <p:spPr>
          <a:xfrm>
            <a:off x="0" y="1180048"/>
            <a:ext cx="12382500" cy="413701"/>
          </a:xfrm>
          <a:prstGeom prst="rect">
            <a:avLst/>
          </a:prstGeom>
        </p:spPr>
        <p:txBody>
          <a:bodyPr lIns="0" tIns="0" rIns="0" bIns="0" rtlCol="0" anchor="t">
            <a:spAutoFit/>
          </a:bodyPr>
          <a:lstStyle/>
          <a:p>
            <a:pPr marL="0" lvl="0" indent="0" algn="ctr">
              <a:lnSpc>
                <a:spcPts val="3447"/>
              </a:lnSpc>
              <a:spcBef>
                <a:spcPct val="0"/>
              </a:spcBef>
            </a:pPr>
            <a:r>
              <a:rPr lang="en-US" sz="2462" spc="738">
                <a:solidFill>
                  <a:srgbClr val="1F2932"/>
                </a:solidFill>
                <a:latin typeface="League Spartan"/>
                <a:ea typeface="League Spartan"/>
                <a:cs typeface="League Spartan"/>
                <a:sym typeface="League Spartan"/>
              </a:rPr>
              <a:t>PREPARING THE SECURITY DEPOSIT BAG</a:t>
            </a:r>
          </a:p>
        </p:txBody>
      </p:sp>
      <p:sp>
        <p:nvSpPr>
          <p:cNvPr id="6" name="TextBox 6"/>
          <p:cNvSpPr txBox="1"/>
          <p:nvPr/>
        </p:nvSpPr>
        <p:spPr>
          <a:xfrm>
            <a:off x="510668" y="365016"/>
            <a:ext cx="11361164" cy="606831"/>
          </a:xfrm>
          <a:prstGeom prst="rect">
            <a:avLst/>
          </a:prstGeom>
        </p:spPr>
        <p:txBody>
          <a:bodyPr lIns="0" tIns="0" rIns="0" bIns="0" rtlCol="0" anchor="t">
            <a:spAutoFit/>
          </a:bodyPr>
          <a:lstStyle/>
          <a:p>
            <a:pPr marL="0" lvl="0" indent="0" algn="ctr">
              <a:lnSpc>
                <a:spcPts val="4497"/>
              </a:lnSpc>
            </a:pPr>
            <a:r>
              <a:rPr lang="en-US" sz="5229" spc="690">
                <a:solidFill>
                  <a:srgbClr val="1F2932"/>
                </a:solidFill>
                <a:latin typeface="League Spartan"/>
                <a:ea typeface="League Spartan"/>
                <a:cs typeface="League Spartan"/>
                <a:sym typeface="League Spartan"/>
              </a:rPr>
              <a:t>STUDENT FISCAL SERVICES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B96D4"/>
        </a:solidFill>
        <a:effectLst/>
      </p:bgPr>
    </p:bg>
    <p:spTree>
      <p:nvGrpSpPr>
        <p:cNvPr id="1" name=""/>
        <p:cNvGrpSpPr/>
        <p:nvPr/>
      </p:nvGrpSpPr>
      <p:grpSpPr>
        <a:xfrm>
          <a:off x="0" y="0"/>
          <a:ext cx="0" cy="0"/>
          <a:chOff x="0" y="0"/>
          <a:chExt cx="0" cy="0"/>
        </a:xfrm>
      </p:grpSpPr>
      <p:sp>
        <p:nvSpPr>
          <p:cNvPr id="2" name="AutoShape 2"/>
          <p:cNvSpPr/>
          <p:nvPr/>
        </p:nvSpPr>
        <p:spPr>
          <a:xfrm>
            <a:off x="686318" y="1009947"/>
            <a:ext cx="11009864" cy="0"/>
          </a:xfrm>
          <a:prstGeom prst="line">
            <a:avLst/>
          </a:prstGeom>
          <a:ln w="76200" cap="flat">
            <a:solidFill>
              <a:srgbClr val="000000"/>
            </a:solidFill>
            <a:prstDash val="solid"/>
            <a:headEnd type="none" w="sm" len="sm"/>
            <a:tailEnd type="none" w="sm" len="sm"/>
          </a:ln>
        </p:spPr>
      </p:sp>
      <p:sp>
        <p:nvSpPr>
          <p:cNvPr id="3" name="TextBox 3"/>
          <p:cNvSpPr txBox="1"/>
          <p:nvPr/>
        </p:nvSpPr>
        <p:spPr>
          <a:xfrm>
            <a:off x="443277" y="1845043"/>
            <a:ext cx="11495945" cy="4797221"/>
          </a:xfrm>
          <a:prstGeom prst="rect">
            <a:avLst/>
          </a:prstGeom>
        </p:spPr>
        <p:txBody>
          <a:bodyPr lIns="0" tIns="0" rIns="0" bIns="0" rtlCol="0" anchor="t">
            <a:spAutoFit/>
          </a:bodyPr>
          <a:lstStyle/>
          <a:p>
            <a:pPr algn="just">
              <a:lnSpc>
                <a:spcPts val="3219"/>
              </a:lnSpc>
            </a:pPr>
            <a:endParaRPr/>
          </a:p>
          <a:p>
            <a:pPr algn="just">
              <a:lnSpc>
                <a:spcPts val="3219"/>
              </a:lnSpc>
            </a:pPr>
            <a:r>
              <a:rPr lang="en-US" sz="2660">
                <a:solidFill>
                  <a:srgbClr val="1F2932"/>
                </a:solidFill>
                <a:latin typeface="Gobold Thin Light"/>
                <a:ea typeface="Gobold Thin Light"/>
                <a:cs typeface="Gobold Thin Light"/>
                <a:sym typeface="Gobold Thin Light"/>
              </a:rPr>
              <a:t> -Open the Cash Sale from your Workday archive, or…</a:t>
            </a:r>
          </a:p>
          <a:p>
            <a:pPr algn="just">
              <a:lnSpc>
                <a:spcPts val="3219"/>
              </a:lnSpc>
            </a:pPr>
            <a:endParaRPr lang="en-US" sz="2660">
              <a:solidFill>
                <a:srgbClr val="1F2932"/>
              </a:solidFill>
              <a:latin typeface="Gobold Thin Light"/>
              <a:ea typeface="Gobold Thin Light"/>
              <a:cs typeface="Gobold Thin Light"/>
              <a:sym typeface="Gobold Thin Light"/>
            </a:endParaRPr>
          </a:p>
          <a:p>
            <a:pPr algn="just">
              <a:lnSpc>
                <a:spcPts val="3219"/>
              </a:lnSpc>
            </a:pPr>
            <a:r>
              <a:rPr lang="en-US" sz="2660">
                <a:solidFill>
                  <a:srgbClr val="1F2932"/>
                </a:solidFill>
                <a:latin typeface="Gobold Thin Light"/>
                <a:ea typeface="Gobold Thin Light"/>
                <a:cs typeface="Gobold Thin Light"/>
                <a:sym typeface="Gobold Thin Light"/>
              </a:rPr>
              <a:t> -Search the Cash Sale Number in Workday.</a:t>
            </a:r>
          </a:p>
          <a:p>
            <a:pPr algn="just">
              <a:lnSpc>
                <a:spcPts val="3219"/>
              </a:lnSpc>
            </a:pPr>
            <a:endParaRPr lang="en-US" sz="2660">
              <a:solidFill>
                <a:srgbClr val="1F2932"/>
              </a:solidFill>
              <a:latin typeface="Gobold Thin Light"/>
              <a:ea typeface="Gobold Thin Light"/>
              <a:cs typeface="Gobold Thin Light"/>
              <a:sym typeface="Gobold Thin Light"/>
            </a:endParaRPr>
          </a:p>
          <a:p>
            <a:pPr algn="just">
              <a:lnSpc>
                <a:spcPts val="3219"/>
              </a:lnSpc>
            </a:pPr>
            <a:endParaRPr lang="en-US" sz="2660">
              <a:solidFill>
                <a:srgbClr val="1F2932"/>
              </a:solidFill>
              <a:latin typeface="Gobold Thin Light"/>
              <a:ea typeface="Gobold Thin Light"/>
              <a:cs typeface="Gobold Thin Light"/>
              <a:sym typeface="Gobold Thin Light"/>
            </a:endParaRPr>
          </a:p>
          <a:p>
            <a:pPr algn="just">
              <a:lnSpc>
                <a:spcPts val="3219"/>
              </a:lnSpc>
            </a:pPr>
            <a:endParaRPr lang="en-US" sz="2660">
              <a:solidFill>
                <a:srgbClr val="1F2932"/>
              </a:solidFill>
              <a:latin typeface="Gobold Thin Light"/>
              <a:ea typeface="Gobold Thin Light"/>
              <a:cs typeface="Gobold Thin Light"/>
              <a:sym typeface="Gobold Thin Light"/>
            </a:endParaRPr>
          </a:p>
          <a:p>
            <a:pPr algn="just">
              <a:lnSpc>
                <a:spcPts val="3219"/>
              </a:lnSpc>
            </a:pPr>
            <a:endParaRPr lang="en-US" sz="2660">
              <a:solidFill>
                <a:srgbClr val="1F2932"/>
              </a:solidFill>
              <a:latin typeface="Gobold Thin Light"/>
              <a:ea typeface="Gobold Thin Light"/>
              <a:cs typeface="Gobold Thin Light"/>
              <a:sym typeface="Gobold Thin Light"/>
            </a:endParaRPr>
          </a:p>
          <a:p>
            <a:pPr algn="just">
              <a:lnSpc>
                <a:spcPts val="3219"/>
              </a:lnSpc>
            </a:pPr>
            <a:endParaRPr lang="en-US" sz="2660">
              <a:solidFill>
                <a:srgbClr val="1F2932"/>
              </a:solidFill>
              <a:latin typeface="Gobold Thin Light"/>
              <a:ea typeface="Gobold Thin Light"/>
              <a:cs typeface="Gobold Thin Light"/>
              <a:sym typeface="Gobold Thin Light"/>
            </a:endParaRPr>
          </a:p>
          <a:p>
            <a:pPr algn="just">
              <a:lnSpc>
                <a:spcPts val="3219"/>
              </a:lnSpc>
            </a:pPr>
            <a:endParaRPr lang="en-US" sz="2660">
              <a:solidFill>
                <a:srgbClr val="1F2932"/>
              </a:solidFill>
              <a:latin typeface="Gobold Thin Light"/>
              <a:ea typeface="Gobold Thin Light"/>
              <a:cs typeface="Gobold Thin Light"/>
              <a:sym typeface="Gobold Thin Light"/>
            </a:endParaRPr>
          </a:p>
          <a:p>
            <a:pPr algn="just">
              <a:lnSpc>
                <a:spcPts val="3219"/>
              </a:lnSpc>
            </a:pPr>
            <a:r>
              <a:rPr lang="en-US" sz="2660">
                <a:solidFill>
                  <a:srgbClr val="1F2932"/>
                </a:solidFill>
                <a:latin typeface="Gobold Thin Light"/>
                <a:ea typeface="Gobold Thin Light"/>
                <a:cs typeface="Gobold Thin Light"/>
                <a:sym typeface="Gobold Thin Light"/>
              </a:rPr>
              <a:t> -Cash Sales in </a:t>
            </a:r>
            <a:r>
              <a:rPr lang="en-US" sz="2660" i="1">
                <a:solidFill>
                  <a:srgbClr val="1F2932"/>
                </a:solidFill>
                <a:latin typeface="Gobold Thin Light"/>
                <a:ea typeface="Gobold Thin Light"/>
                <a:cs typeface="Gobold Thin Light"/>
                <a:sym typeface="Gobold Thin Light"/>
              </a:rPr>
              <a:t>Draft</a:t>
            </a:r>
            <a:r>
              <a:rPr lang="en-US" sz="2660">
                <a:solidFill>
                  <a:srgbClr val="1F2932"/>
                </a:solidFill>
                <a:latin typeface="Gobold Thin Light"/>
                <a:ea typeface="Gobold Thin Light"/>
                <a:cs typeface="Gobold Thin Light"/>
                <a:sym typeface="Gobold Thin Light"/>
              </a:rPr>
              <a:t> Payment Status can be opened, changed if necessary, and submitted again.</a:t>
            </a:r>
          </a:p>
        </p:txBody>
      </p:sp>
      <p:sp>
        <p:nvSpPr>
          <p:cNvPr id="4" name="Freeform 4"/>
          <p:cNvSpPr/>
          <p:nvPr/>
        </p:nvSpPr>
        <p:spPr>
          <a:xfrm>
            <a:off x="4076683" y="3873239"/>
            <a:ext cx="7310854" cy="1259716"/>
          </a:xfrm>
          <a:custGeom>
            <a:avLst/>
            <a:gdLst/>
            <a:ahLst/>
            <a:cxnLst/>
            <a:rect l="l" t="t" r="r" b="b"/>
            <a:pathLst>
              <a:path w="7310854" h="1259716">
                <a:moveTo>
                  <a:pt x="0" y="0"/>
                </a:moveTo>
                <a:lnTo>
                  <a:pt x="7310855" y="0"/>
                </a:lnTo>
                <a:lnTo>
                  <a:pt x="7310855" y="1259716"/>
                </a:lnTo>
                <a:lnTo>
                  <a:pt x="0" y="1259716"/>
                </a:lnTo>
                <a:lnTo>
                  <a:pt x="0" y="0"/>
                </a:lnTo>
                <a:close/>
              </a:path>
            </a:pathLst>
          </a:custGeom>
          <a:blipFill>
            <a:blip r:embed="rId2"/>
            <a:stretch>
              <a:fillRect/>
            </a:stretch>
          </a:blipFill>
        </p:spPr>
      </p:sp>
      <p:sp>
        <p:nvSpPr>
          <p:cNvPr id="5" name="TextBox 5"/>
          <p:cNvSpPr txBox="1"/>
          <p:nvPr/>
        </p:nvSpPr>
        <p:spPr>
          <a:xfrm>
            <a:off x="0" y="1049729"/>
            <a:ext cx="12382500" cy="413701"/>
          </a:xfrm>
          <a:prstGeom prst="rect">
            <a:avLst/>
          </a:prstGeom>
        </p:spPr>
        <p:txBody>
          <a:bodyPr lIns="0" tIns="0" rIns="0" bIns="0" rtlCol="0" anchor="t">
            <a:spAutoFit/>
          </a:bodyPr>
          <a:lstStyle/>
          <a:p>
            <a:pPr marL="0" lvl="0" indent="0" algn="ctr">
              <a:lnSpc>
                <a:spcPts val="3447"/>
              </a:lnSpc>
              <a:spcBef>
                <a:spcPct val="0"/>
              </a:spcBef>
            </a:pPr>
            <a:r>
              <a:rPr lang="en-US" sz="2462" spc="738">
                <a:solidFill>
                  <a:srgbClr val="1F2932"/>
                </a:solidFill>
                <a:latin typeface="League Spartan"/>
                <a:ea typeface="League Spartan"/>
                <a:cs typeface="League Spartan"/>
                <a:sym typeface="League Spartan"/>
              </a:rPr>
              <a:t>FIND SAVED OR COMPLETED CASH SALES</a:t>
            </a:r>
          </a:p>
        </p:txBody>
      </p:sp>
      <p:sp>
        <p:nvSpPr>
          <p:cNvPr id="6" name="TextBox 6"/>
          <p:cNvSpPr txBox="1"/>
          <p:nvPr/>
        </p:nvSpPr>
        <p:spPr>
          <a:xfrm>
            <a:off x="510668" y="365016"/>
            <a:ext cx="11361164" cy="606831"/>
          </a:xfrm>
          <a:prstGeom prst="rect">
            <a:avLst/>
          </a:prstGeom>
        </p:spPr>
        <p:txBody>
          <a:bodyPr lIns="0" tIns="0" rIns="0" bIns="0" rtlCol="0" anchor="t">
            <a:spAutoFit/>
          </a:bodyPr>
          <a:lstStyle/>
          <a:p>
            <a:pPr marL="0" lvl="0" indent="0" algn="ctr">
              <a:lnSpc>
                <a:spcPts val="4497"/>
              </a:lnSpc>
            </a:pPr>
            <a:r>
              <a:rPr lang="en-US" sz="5229" spc="690">
                <a:solidFill>
                  <a:srgbClr val="1F2932"/>
                </a:solidFill>
                <a:latin typeface="League Spartan"/>
                <a:ea typeface="League Spartan"/>
                <a:cs typeface="League Spartan"/>
                <a:sym typeface="League Spartan"/>
              </a:rPr>
              <a:t>STUDENT FISCAL SERVICES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B96D4"/>
        </a:solidFill>
        <a:effectLst/>
      </p:bgPr>
    </p:bg>
    <p:spTree>
      <p:nvGrpSpPr>
        <p:cNvPr id="1" name=""/>
        <p:cNvGrpSpPr/>
        <p:nvPr/>
      </p:nvGrpSpPr>
      <p:grpSpPr>
        <a:xfrm>
          <a:off x="0" y="0"/>
          <a:ext cx="0" cy="0"/>
          <a:chOff x="0" y="0"/>
          <a:chExt cx="0" cy="0"/>
        </a:xfrm>
      </p:grpSpPr>
      <p:sp>
        <p:nvSpPr>
          <p:cNvPr id="2" name="TextBox 2"/>
          <p:cNvSpPr txBox="1"/>
          <p:nvPr/>
        </p:nvSpPr>
        <p:spPr>
          <a:xfrm>
            <a:off x="1224062" y="600075"/>
            <a:ext cx="9934376" cy="1309604"/>
          </a:xfrm>
          <a:prstGeom prst="rect">
            <a:avLst/>
          </a:prstGeom>
        </p:spPr>
        <p:txBody>
          <a:bodyPr lIns="0" tIns="0" rIns="0" bIns="0" rtlCol="0" anchor="t">
            <a:spAutoFit/>
          </a:bodyPr>
          <a:lstStyle/>
          <a:p>
            <a:pPr marL="0" lvl="0" indent="0" algn="ctr">
              <a:lnSpc>
                <a:spcPts val="10779"/>
              </a:lnSpc>
              <a:spcBef>
                <a:spcPct val="0"/>
              </a:spcBef>
            </a:pPr>
            <a:r>
              <a:rPr lang="en-US" sz="7699" spc="92">
                <a:solidFill>
                  <a:srgbClr val="1A1825"/>
                </a:solidFill>
                <a:latin typeface="League Spartan"/>
                <a:ea typeface="League Spartan"/>
                <a:cs typeface="League Spartan"/>
                <a:sym typeface="League Spartan"/>
              </a:rPr>
              <a:t>TODAY'S GUIDE</a:t>
            </a:r>
          </a:p>
        </p:txBody>
      </p:sp>
      <p:sp>
        <p:nvSpPr>
          <p:cNvPr id="3" name="Freeform 3"/>
          <p:cNvSpPr/>
          <p:nvPr/>
        </p:nvSpPr>
        <p:spPr>
          <a:xfrm rot="-5400000">
            <a:off x="-6765737" y="4346014"/>
            <a:ext cx="13091298" cy="856885"/>
          </a:xfrm>
          <a:custGeom>
            <a:avLst/>
            <a:gdLst/>
            <a:ahLst/>
            <a:cxnLst/>
            <a:rect l="l" t="t" r="r" b="b"/>
            <a:pathLst>
              <a:path w="13091298" h="856885">
                <a:moveTo>
                  <a:pt x="0" y="0"/>
                </a:moveTo>
                <a:lnTo>
                  <a:pt x="13091298" y="0"/>
                </a:lnTo>
                <a:lnTo>
                  <a:pt x="13091298" y="856885"/>
                </a:lnTo>
                <a:lnTo>
                  <a:pt x="0" y="8568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220088" y="7281488"/>
            <a:ext cx="13281798" cy="869354"/>
          </a:xfrm>
          <a:custGeom>
            <a:avLst/>
            <a:gdLst/>
            <a:ahLst/>
            <a:cxnLst/>
            <a:rect l="l" t="t" r="r" b="b"/>
            <a:pathLst>
              <a:path w="13281798" h="869354">
                <a:moveTo>
                  <a:pt x="0" y="0"/>
                </a:moveTo>
                <a:lnTo>
                  <a:pt x="13281797" y="0"/>
                </a:lnTo>
                <a:lnTo>
                  <a:pt x="13281797" y="869354"/>
                </a:lnTo>
                <a:lnTo>
                  <a:pt x="0" y="8693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5400000">
            <a:off x="6087618" y="4857066"/>
            <a:ext cx="13091298" cy="856885"/>
          </a:xfrm>
          <a:custGeom>
            <a:avLst/>
            <a:gdLst/>
            <a:ahLst/>
            <a:cxnLst/>
            <a:rect l="l" t="t" r="r" b="b"/>
            <a:pathLst>
              <a:path w="13091298" h="856885">
                <a:moveTo>
                  <a:pt x="0" y="0"/>
                </a:moveTo>
                <a:lnTo>
                  <a:pt x="13091298" y="0"/>
                </a:lnTo>
                <a:lnTo>
                  <a:pt x="13091298" y="856885"/>
                </a:lnTo>
                <a:lnTo>
                  <a:pt x="0" y="8568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410588" y="-722226"/>
            <a:ext cx="13281798" cy="869354"/>
          </a:xfrm>
          <a:custGeom>
            <a:avLst/>
            <a:gdLst/>
            <a:ahLst/>
            <a:cxnLst/>
            <a:rect l="l" t="t" r="r" b="b"/>
            <a:pathLst>
              <a:path w="13281798" h="869354">
                <a:moveTo>
                  <a:pt x="0" y="0"/>
                </a:moveTo>
                <a:lnTo>
                  <a:pt x="13281797" y="0"/>
                </a:lnTo>
                <a:lnTo>
                  <a:pt x="13281797" y="869354"/>
                </a:lnTo>
                <a:lnTo>
                  <a:pt x="0" y="8693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7" name="Group 7"/>
          <p:cNvGrpSpPr/>
          <p:nvPr/>
        </p:nvGrpSpPr>
        <p:grpSpPr>
          <a:xfrm>
            <a:off x="1075298" y="2092531"/>
            <a:ext cx="4772201" cy="3244438"/>
            <a:chOff x="0" y="0"/>
            <a:chExt cx="6362935" cy="4325917"/>
          </a:xfrm>
        </p:grpSpPr>
        <p:grpSp>
          <p:nvGrpSpPr>
            <p:cNvPr id="8" name="Group 8"/>
            <p:cNvGrpSpPr/>
            <p:nvPr/>
          </p:nvGrpSpPr>
          <p:grpSpPr>
            <a:xfrm>
              <a:off x="0" y="0"/>
              <a:ext cx="6362935" cy="4325917"/>
              <a:chOff x="0" y="0"/>
              <a:chExt cx="6114704" cy="4157154"/>
            </a:xfrm>
          </p:grpSpPr>
          <p:sp>
            <p:nvSpPr>
              <p:cNvPr id="9" name="Freeform 9"/>
              <p:cNvSpPr/>
              <p:nvPr/>
            </p:nvSpPr>
            <p:spPr>
              <a:xfrm>
                <a:off x="0" y="0"/>
                <a:ext cx="6114704" cy="4157154"/>
              </a:xfrm>
              <a:custGeom>
                <a:avLst/>
                <a:gdLst/>
                <a:ahLst/>
                <a:cxnLst/>
                <a:rect l="l" t="t" r="r" b="b"/>
                <a:pathLst>
                  <a:path w="6114704" h="4157154">
                    <a:moveTo>
                      <a:pt x="5990244" y="4157154"/>
                    </a:moveTo>
                    <a:lnTo>
                      <a:pt x="124460" y="4157154"/>
                    </a:lnTo>
                    <a:cubicBezTo>
                      <a:pt x="55880" y="4157154"/>
                      <a:pt x="0" y="4101274"/>
                      <a:pt x="0" y="4032694"/>
                    </a:cubicBezTo>
                    <a:lnTo>
                      <a:pt x="0" y="124460"/>
                    </a:lnTo>
                    <a:cubicBezTo>
                      <a:pt x="0" y="55880"/>
                      <a:pt x="55880" y="0"/>
                      <a:pt x="124460" y="0"/>
                    </a:cubicBezTo>
                    <a:lnTo>
                      <a:pt x="5990244" y="0"/>
                    </a:lnTo>
                    <a:cubicBezTo>
                      <a:pt x="6058824" y="0"/>
                      <a:pt x="6114704" y="55880"/>
                      <a:pt x="6114704" y="124460"/>
                    </a:cubicBezTo>
                    <a:lnTo>
                      <a:pt x="6114704" y="4032695"/>
                    </a:lnTo>
                    <a:cubicBezTo>
                      <a:pt x="6114704" y="4101274"/>
                      <a:pt x="6058824" y="4157154"/>
                      <a:pt x="5990244" y="4157154"/>
                    </a:cubicBezTo>
                    <a:close/>
                  </a:path>
                </a:pathLst>
              </a:custGeom>
              <a:solidFill>
                <a:srgbClr val="F4F3B7"/>
              </a:solidFill>
            </p:spPr>
          </p:sp>
        </p:grpSp>
        <p:sp>
          <p:nvSpPr>
            <p:cNvPr id="10" name="TextBox 10"/>
            <p:cNvSpPr txBox="1"/>
            <p:nvPr/>
          </p:nvSpPr>
          <p:spPr>
            <a:xfrm>
              <a:off x="0" y="87056"/>
              <a:ext cx="6362935" cy="666749"/>
            </a:xfrm>
            <a:prstGeom prst="rect">
              <a:avLst/>
            </a:prstGeom>
          </p:spPr>
          <p:txBody>
            <a:bodyPr lIns="0" tIns="0" rIns="0" bIns="0" rtlCol="0" anchor="t">
              <a:spAutoFit/>
            </a:bodyPr>
            <a:lstStyle/>
            <a:p>
              <a:pPr algn="ctr">
                <a:lnSpc>
                  <a:spcPts val="4200"/>
                </a:lnSpc>
              </a:pPr>
              <a:r>
                <a:rPr lang="en-US" sz="3000" u="sng">
                  <a:solidFill>
                    <a:srgbClr val="000000"/>
                  </a:solidFill>
                  <a:latin typeface="Gobold Thin Light"/>
                  <a:ea typeface="Gobold Thin Light"/>
                  <a:cs typeface="Gobold Thin Light"/>
                  <a:sym typeface="Gobold Thin Light"/>
                </a:rPr>
                <a:t>STUDENT FISCAL</a:t>
              </a:r>
            </a:p>
          </p:txBody>
        </p:sp>
        <p:sp>
          <p:nvSpPr>
            <p:cNvPr id="11" name="TextBox 11"/>
            <p:cNvSpPr txBox="1"/>
            <p:nvPr/>
          </p:nvSpPr>
          <p:spPr>
            <a:xfrm>
              <a:off x="285500" y="1160205"/>
              <a:ext cx="5791935" cy="2192020"/>
            </a:xfrm>
            <a:prstGeom prst="rect">
              <a:avLst/>
            </a:prstGeom>
          </p:spPr>
          <p:txBody>
            <a:bodyPr lIns="0" tIns="0" rIns="0" bIns="0" rtlCol="0" anchor="t">
              <a:spAutoFit/>
            </a:bodyPr>
            <a:lstStyle/>
            <a:p>
              <a:pPr marL="518160" lvl="1" indent="-259080" algn="l">
                <a:lnSpc>
                  <a:spcPts val="3359"/>
                </a:lnSpc>
                <a:buFont typeface="Arial"/>
                <a:buChar char="•"/>
              </a:pPr>
              <a:r>
                <a:rPr lang="en-US" sz="2400">
                  <a:solidFill>
                    <a:srgbClr val="000000"/>
                  </a:solidFill>
                  <a:latin typeface="Gobold Thin Light"/>
                  <a:ea typeface="Gobold Thin Light"/>
                  <a:cs typeface="Gobold Thin Light"/>
                  <a:sym typeface="Gobold Thin Light"/>
                </a:rPr>
                <a:t>STUDENT ACTIVITIES ACCOUNTS</a:t>
              </a:r>
            </a:p>
            <a:p>
              <a:pPr marL="518160" lvl="1" indent="-259080" algn="l">
                <a:lnSpc>
                  <a:spcPts val="3359"/>
                </a:lnSpc>
                <a:buFont typeface="Arial"/>
                <a:buChar char="•"/>
              </a:pPr>
              <a:r>
                <a:rPr lang="en-US" sz="2400">
                  <a:solidFill>
                    <a:srgbClr val="000000"/>
                  </a:solidFill>
                  <a:latin typeface="Gobold Thin Light"/>
                  <a:ea typeface="Gobold Thin Light"/>
                  <a:cs typeface="Gobold Thin Light"/>
                  <a:sym typeface="Gobold Thin Light"/>
                </a:rPr>
                <a:t>CASH BOXES</a:t>
              </a:r>
            </a:p>
            <a:p>
              <a:pPr marL="518160" lvl="1" indent="-259080" algn="l">
                <a:lnSpc>
                  <a:spcPts val="3359"/>
                </a:lnSpc>
                <a:buFont typeface="Arial"/>
                <a:buChar char="•"/>
              </a:pPr>
              <a:r>
                <a:rPr lang="en-US" sz="2400">
                  <a:solidFill>
                    <a:srgbClr val="000000"/>
                  </a:solidFill>
                  <a:latin typeface="Gobold Thin Light"/>
                  <a:ea typeface="Gobold Thin Light"/>
                  <a:cs typeface="Gobold Thin Light"/>
                  <a:sym typeface="Gobold Thin Light"/>
                </a:rPr>
                <a:t>CREDIT CARDS</a:t>
              </a:r>
            </a:p>
            <a:p>
              <a:pPr marL="518160" lvl="1" indent="-259080" algn="l">
                <a:lnSpc>
                  <a:spcPts val="3359"/>
                </a:lnSpc>
                <a:buFont typeface="Arial"/>
                <a:buChar char="•"/>
              </a:pPr>
              <a:r>
                <a:rPr lang="en-US" sz="2400">
                  <a:solidFill>
                    <a:srgbClr val="000000"/>
                  </a:solidFill>
                  <a:latin typeface="Gobold Thin Light"/>
                  <a:ea typeface="Gobold Thin Light"/>
                  <a:cs typeface="Gobold Thin Light"/>
                  <a:sym typeface="Gobold Thin Light"/>
                </a:rPr>
                <a:t>CASH SALES</a:t>
              </a:r>
            </a:p>
          </p:txBody>
        </p:sp>
      </p:grpSp>
      <p:grpSp>
        <p:nvGrpSpPr>
          <p:cNvPr id="12" name="Group 12"/>
          <p:cNvGrpSpPr/>
          <p:nvPr/>
        </p:nvGrpSpPr>
        <p:grpSpPr>
          <a:xfrm>
            <a:off x="6640061" y="2092531"/>
            <a:ext cx="4772201" cy="3244438"/>
            <a:chOff x="0" y="0"/>
            <a:chExt cx="6362935" cy="4325917"/>
          </a:xfrm>
        </p:grpSpPr>
        <p:grpSp>
          <p:nvGrpSpPr>
            <p:cNvPr id="13" name="Group 13"/>
            <p:cNvGrpSpPr/>
            <p:nvPr/>
          </p:nvGrpSpPr>
          <p:grpSpPr>
            <a:xfrm>
              <a:off x="0" y="0"/>
              <a:ext cx="6362935" cy="4325917"/>
              <a:chOff x="0" y="0"/>
              <a:chExt cx="6114704" cy="4157154"/>
            </a:xfrm>
          </p:grpSpPr>
          <p:sp>
            <p:nvSpPr>
              <p:cNvPr id="14" name="Freeform 14"/>
              <p:cNvSpPr/>
              <p:nvPr/>
            </p:nvSpPr>
            <p:spPr>
              <a:xfrm>
                <a:off x="0" y="0"/>
                <a:ext cx="6114704" cy="4157154"/>
              </a:xfrm>
              <a:custGeom>
                <a:avLst/>
                <a:gdLst/>
                <a:ahLst/>
                <a:cxnLst/>
                <a:rect l="l" t="t" r="r" b="b"/>
                <a:pathLst>
                  <a:path w="6114704" h="4157154">
                    <a:moveTo>
                      <a:pt x="5990244" y="4157154"/>
                    </a:moveTo>
                    <a:lnTo>
                      <a:pt x="124460" y="4157154"/>
                    </a:lnTo>
                    <a:cubicBezTo>
                      <a:pt x="55880" y="4157154"/>
                      <a:pt x="0" y="4101274"/>
                      <a:pt x="0" y="4032694"/>
                    </a:cubicBezTo>
                    <a:lnTo>
                      <a:pt x="0" y="124460"/>
                    </a:lnTo>
                    <a:cubicBezTo>
                      <a:pt x="0" y="55880"/>
                      <a:pt x="55880" y="0"/>
                      <a:pt x="124460" y="0"/>
                    </a:cubicBezTo>
                    <a:lnTo>
                      <a:pt x="5990244" y="0"/>
                    </a:lnTo>
                    <a:cubicBezTo>
                      <a:pt x="6058824" y="0"/>
                      <a:pt x="6114704" y="55880"/>
                      <a:pt x="6114704" y="124460"/>
                    </a:cubicBezTo>
                    <a:lnTo>
                      <a:pt x="6114704" y="4032695"/>
                    </a:lnTo>
                    <a:cubicBezTo>
                      <a:pt x="6114704" y="4101274"/>
                      <a:pt x="6058824" y="4157154"/>
                      <a:pt x="5990244" y="4157154"/>
                    </a:cubicBezTo>
                    <a:close/>
                  </a:path>
                </a:pathLst>
              </a:custGeom>
              <a:solidFill>
                <a:srgbClr val="F4F3B7"/>
              </a:solidFill>
            </p:spPr>
          </p:sp>
        </p:grpSp>
        <p:sp>
          <p:nvSpPr>
            <p:cNvPr id="15" name="TextBox 15"/>
            <p:cNvSpPr txBox="1"/>
            <p:nvPr/>
          </p:nvSpPr>
          <p:spPr>
            <a:xfrm>
              <a:off x="0" y="87056"/>
              <a:ext cx="6362935" cy="666749"/>
            </a:xfrm>
            <a:prstGeom prst="rect">
              <a:avLst/>
            </a:prstGeom>
          </p:spPr>
          <p:txBody>
            <a:bodyPr lIns="0" tIns="0" rIns="0" bIns="0" rtlCol="0" anchor="t">
              <a:spAutoFit/>
            </a:bodyPr>
            <a:lstStyle/>
            <a:p>
              <a:pPr algn="ctr">
                <a:lnSpc>
                  <a:spcPts val="4200"/>
                </a:lnSpc>
              </a:pPr>
              <a:r>
                <a:rPr lang="en-US" sz="3000" u="sng">
                  <a:solidFill>
                    <a:srgbClr val="000000"/>
                  </a:solidFill>
                  <a:latin typeface="Gobold Thin Light"/>
                  <a:ea typeface="Gobold Thin Light"/>
                  <a:cs typeface="Gobold Thin Light"/>
                  <a:sym typeface="Gobold Thin Light"/>
                </a:rPr>
                <a:t>SGA</a:t>
              </a:r>
            </a:p>
          </p:txBody>
        </p:sp>
        <p:sp>
          <p:nvSpPr>
            <p:cNvPr id="16" name="TextBox 16"/>
            <p:cNvSpPr txBox="1"/>
            <p:nvPr/>
          </p:nvSpPr>
          <p:spPr>
            <a:xfrm>
              <a:off x="285500" y="1160205"/>
              <a:ext cx="5791935" cy="2192020"/>
            </a:xfrm>
            <a:prstGeom prst="rect">
              <a:avLst/>
            </a:prstGeom>
          </p:spPr>
          <p:txBody>
            <a:bodyPr lIns="0" tIns="0" rIns="0" bIns="0" rtlCol="0" anchor="t">
              <a:spAutoFit/>
            </a:bodyPr>
            <a:lstStyle/>
            <a:p>
              <a:pPr marL="518160" lvl="1" indent="-259080" algn="l">
                <a:lnSpc>
                  <a:spcPts val="3359"/>
                </a:lnSpc>
                <a:buFont typeface="Arial"/>
                <a:buChar char="•"/>
              </a:pPr>
              <a:r>
                <a:rPr lang="en-US" sz="2400">
                  <a:solidFill>
                    <a:srgbClr val="000000"/>
                  </a:solidFill>
                  <a:latin typeface="Gobold Thin Light"/>
                  <a:ea typeface="Gobold Thin Light"/>
                  <a:cs typeface="Gobold Thin Light"/>
                  <a:sym typeface="Gobold Thin Light"/>
                </a:rPr>
                <a:t>ALLOCATIONS</a:t>
              </a:r>
            </a:p>
            <a:p>
              <a:pPr marL="518160" lvl="1" indent="-259080" algn="l">
                <a:lnSpc>
                  <a:spcPts val="3359"/>
                </a:lnSpc>
                <a:buFont typeface="Arial"/>
                <a:buChar char="•"/>
              </a:pPr>
              <a:r>
                <a:rPr lang="en-US" sz="2400">
                  <a:solidFill>
                    <a:srgbClr val="000000"/>
                  </a:solidFill>
                  <a:latin typeface="Gobold Thin Light"/>
                  <a:ea typeface="Gobold Thin Light"/>
                  <a:cs typeface="Gobold Thin Light"/>
                  <a:sym typeface="Gobold Thin Light"/>
                </a:rPr>
                <a:t>APPROPRIATIONS</a:t>
              </a:r>
            </a:p>
            <a:p>
              <a:pPr marL="518160" lvl="1" indent="-259080" algn="l">
                <a:lnSpc>
                  <a:spcPts val="3359"/>
                </a:lnSpc>
                <a:buFont typeface="Arial"/>
                <a:buChar char="•"/>
              </a:pPr>
              <a:r>
                <a:rPr lang="en-US" sz="2400">
                  <a:solidFill>
                    <a:srgbClr val="000000"/>
                  </a:solidFill>
                  <a:latin typeface="Gobold Thin Light"/>
                  <a:ea typeface="Gobold Thin Light"/>
                  <a:cs typeface="Gobold Thin Light"/>
                  <a:sym typeface="Gobold Thin Light"/>
                </a:rPr>
                <a:t>EQUIPMENT FUND</a:t>
              </a:r>
            </a:p>
            <a:p>
              <a:pPr marL="518160" lvl="1" indent="-259080" algn="l">
                <a:lnSpc>
                  <a:spcPts val="3359"/>
                </a:lnSpc>
                <a:buFont typeface="Arial"/>
                <a:buChar char="•"/>
              </a:pPr>
              <a:r>
                <a:rPr lang="en-US" sz="2400">
                  <a:solidFill>
                    <a:srgbClr val="000000"/>
                  </a:solidFill>
                  <a:latin typeface="Gobold Thin Light"/>
                  <a:ea typeface="Gobold Thin Light"/>
                  <a:cs typeface="Gobold Thin Light"/>
                  <a:sym typeface="Gobold Thin Light"/>
                </a:rPr>
                <a:t>SGA FORMS</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B96D4"/>
        </a:solidFill>
        <a:effectLst/>
      </p:bgPr>
    </p:bg>
    <p:spTree>
      <p:nvGrpSpPr>
        <p:cNvPr id="1" name=""/>
        <p:cNvGrpSpPr/>
        <p:nvPr/>
      </p:nvGrpSpPr>
      <p:grpSpPr>
        <a:xfrm>
          <a:off x="0" y="0"/>
          <a:ext cx="0" cy="0"/>
          <a:chOff x="0" y="0"/>
          <a:chExt cx="0" cy="0"/>
        </a:xfrm>
      </p:grpSpPr>
      <p:sp>
        <p:nvSpPr>
          <p:cNvPr id="2" name="AutoShape 2"/>
          <p:cNvSpPr/>
          <p:nvPr/>
        </p:nvSpPr>
        <p:spPr>
          <a:xfrm>
            <a:off x="686318" y="1009947"/>
            <a:ext cx="11009864" cy="0"/>
          </a:xfrm>
          <a:prstGeom prst="line">
            <a:avLst/>
          </a:prstGeom>
          <a:ln w="76200" cap="flat">
            <a:solidFill>
              <a:srgbClr val="000000"/>
            </a:solidFill>
            <a:prstDash val="solid"/>
            <a:headEnd type="none" w="sm" len="sm"/>
            <a:tailEnd type="none" w="sm" len="sm"/>
          </a:ln>
        </p:spPr>
      </p:sp>
      <p:sp>
        <p:nvSpPr>
          <p:cNvPr id="3" name="TextBox 3"/>
          <p:cNvSpPr txBox="1"/>
          <p:nvPr/>
        </p:nvSpPr>
        <p:spPr>
          <a:xfrm>
            <a:off x="455764" y="1954350"/>
            <a:ext cx="11470972" cy="4568748"/>
          </a:xfrm>
          <a:prstGeom prst="rect">
            <a:avLst/>
          </a:prstGeom>
        </p:spPr>
        <p:txBody>
          <a:bodyPr lIns="0" tIns="0" rIns="0" bIns="0" rtlCol="0" anchor="t">
            <a:spAutoFit/>
          </a:bodyPr>
          <a:lstStyle/>
          <a:p>
            <a:pPr algn="just">
              <a:lnSpc>
                <a:spcPts val="2977"/>
              </a:lnSpc>
            </a:pPr>
            <a:r>
              <a:rPr lang="en-US" sz="2460">
                <a:solidFill>
                  <a:srgbClr val="1F2932"/>
                </a:solidFill>
                <a:latin typeface="Gobold Thin Light"/>
                <a:ea typeface="Gobold Thin Light"/>
                <a:cs typeface="Gobold Thin Light"/>
                <a:sym typeface="Gobold Thin Light"/>
              </a:rPr>
              <a:t> -Deposits are to be made at least once a week for any cash or checks received.</a:t>
            </a:r>
          </a:p>
          <a:p>
            <a:pPr algn="just">
              <a:lnSpc>
                <a:spcPts val="2977"/>
              </a:lnSpc>
            </a:pPr>
            <a:endParaRPr lang="en-US" sz="2460">
              <a:solidFill>
                <a:srgbClr val="1F2932"/>
              </a:solidFill>
              <a:latin typeface="Gobold Thin Light"/>
              <a:ea typeface="Gobold Thin Light"/>
              <a:cs typeface="Gobold Thin Light"/>
              <a:sym typeface="Gobold Thin Light"/>
            </a:endParaRPr>
          </a:p>
          <a:p>
            <a:pPr algn="just">
              <a:lnSpc>
                <a:spcPts val="2977"/>
              </a:lnSpc>
            </a:pPr>
            <a:r>
              <a:rPr lang="en-US" sz="2460">
                <a:solidFill>
                  <a:srgbClr val="1F2932"/>
                </a:solidFill>
                <a:latin typeface="Gobold Thin Light"/>
                <a:ea typeface="Gobold Thin Light"/>
                <a:cs typeface="Gobold Thin Light"/>
                <a:sym typeface="Gobold Thin Light"/>
              </a:rPr>
              <a:t> -Outdated checks (60 days +) will be accepted at the risk of the organization, not FHSU. If the bank rejects the check, the organization advisor will be notified and the funds will be deducted from the cost center.</a:t>
            </a:r>
          </a:p>
          <a:p>
            <a:pPr algn="just">
              <a:lnSpc>
                <a:spcPts val="2977"/>
              </a:lnSpc>
            </a:pPr>
            <a:r>
              <a:rPr lang="en-US" sz="2460">
                <a:solidFill>
                  <a:srgbClr val="1F2932"/>
                </a:solidFill>
                <a:latin typeface="Gobold Thin Light"/>
                <a:ea typeface="Gobold Thin Light"/>
                <a:cs typeface="Gobold Thin Light"/>
                <a:sym typeface="Gobold Thin Light"/>
              </a:rPr>
              <a:t>Do not accept post-dated checks.</a:t>
            </a:r>
          </a:p>
          <a:p>
            <a:pPr algn="just">
              <a:lnSpc>
                <a:spcPts val="2977"/>
              </a:lnSpc>
            </a:pPr>
            <a:endParaRPr lang="en-US" sz="2460">
              <a:solidFill>
                <a:srgbClr val="1F2932"/>
              </a:solidFill>
              <a:latin typeface="Gobold Thin Light"/>
              <a:ea typeface="Gobold Thin Light"/>
              <a:cs typeface="Gobold Thin Light"/>
              <a:sym typeface="Gobold Thin Light"/>
            </a:endParaRPr>
          </a:p>
          <a:p>
            <a:pPr algn="just">
              <a:lnSpc>
                <a:spcPts val="2977"/>
              </a:lnSpc>
            </a:pPr>
            <a:r>
              <a:rPr lang="en-US" sz="2460">
                <a:solidFill>
                  <a:srgbClr val="1F2932"/>
                </a:solidFill>
                <a:latin typeface="Gobold Thin Light"/>
                <a:ea typeface="Gobold Thin Light"/>
                <a:cs typeface="Gobold Thin Light"/>
                <a:sym typeface="Gobold Thin Light"/>
              </a:rPr>
              <a:t> -When accepting checks, make sure that:</a:t>
            </a:r>
          </a:p>
          <a:p>
            <a:pPr algn="just">
              <a:lnSpc>
                <a:spcPts val="3219"/>
              </a:lnSpc>
            </a:pPr>
            <a:endParaRPr lang="en-US" sz="2460">
              <a:solidFill>
                <a:srgbClr val="1F2932"/>
              </a:solidFill>
              <a:latin typeface="Gobold Thin Light"/>
              <a:ea typeface="Gobold Thin Light"/>
              <a:cs typeface="Gobold Thin Light"/>
              <a:sym typeface="Gobold Thin Light"/>
            </a:endParaRPr>
          </a:p>
          <a:p>
            <a:pPr algn="just">
              <a:lnSpc>
                <a:spcPts val="3219"/>
              </a:lnSpc>
            </a:pPr>
            <a:endParaRPr lang="en-US" sz="2460">
              <a:solidFill>
                <a:srgbClr val="1F2932"/>
              </a:solidFill>
              <a:latin typeface="Gobold Thin Light"/>
              <a:ea typeface="Gobold Thin Light"/>
              <a:cs typeface="Gobold Thin Light"/>
              <a:sym typeface="Gobold Thin Light"/>
            </a:endParaRPr>
          </a:p>
          <a:p>
            <a:pPr algn="just">
              <a:lnSpc>
                <a:spcPts val="3219"/>
              </a:lnSpc>
            </a:pPr>
            <a:endParaRPr lang="en-US" sz="2460">
              <a:solidFill>
                <a:srgbClr val="1F2932"/>
              </a:solidFill>
              <a:latin typeface="Gobold Thin Light"/>
              <a:ea typeface="Gobold Thin Light"/>
              <a:cs typeface="Gobold Thin Light"/>
              <a:sym typeface="Gobold Thin Light"/>
            </a:endParaRPr>
          </a:p>
          <a:p>
            <a:pPr algn="just">
              <a:lnSpc>
                <a:spcPts val="3219"/>
              </a:lnSpc>
            </a:pPr>
            <a:endParaRPr lang="en-US" sz="2460">
              <a:solidFill>
                <a:srgbClr val="1F2932"/>
              </a:solidFill>
              <a:latin typeface="Gobold Thin Light"/>
              <a:ea typeface="Gobold Thin Light"/>
              <a:cs typeface="Gobold Thin Light"/>
              <a:sym typeface="Gobold Thin Light"/>
            </a:endParaRPr>
          </a:p>
        </p:txBody>
      </p:sp>
      <p:sp>
        <p:nvSpPr>
          <p:cNvPr id="4" name="Freeform 4"/>
          <p:cNvSpPr/>
          <p:nvPr/>
        </p:nvSpPr>
        <p:spPr>
          <a:xfrm rot="-2212689">
            <a:off x="307220" y="5587724"/>
            <a:ext cx="2577192" cy="1187246"/>
          </a:xfrm>
          <a:custGeom>
            <a:avLst/>
            <a:gdLst/>
            <a:ahLst/>
            <a:cxnLst/>
            <a:rect l="l" t="t" r="r" b="b"/>
            <a:pathLst>
              <a:path w="2577192" h="1187246">
                <a:moveTo>
                  <a:pt x="0" y="0"/>
                </a:moveTo>
                <a:lnTo>
                  <a:pt x="2577192" y="0"/>
                </a:lnTo>
                <a:lnTo>
                  <a:pt x="2577192" y="1187246"/>
                </a:lnTo>
                <a:lnTo>
                  <a:pt x="0" y="1187246"/>
                </a:lnTo>
                <a:lnTo>
                  <a:pt x="0" y="0"/>
                </a:lnTo>
                <a:close/>
              </a:path>
            </a:pathLst>
          </a:custGeom>
          <a:blipFill>
            <a:blip r:embed="rId2"/>
            <a:stretch>
              <a:fillRect/>
            </a:stretch>
          </a:blipFill>
        </p:spPr>
      </p:sp>
      <p:sp>
        <p:nvSpPr>
          <p:cNvPr id="5" name="TextBox 5"/>
          <p:cNvSpPr txBox="1"/>
          <p:nvPr/>
        </p:nvSpPr>
        <p:spPr>
          <a:xfrm>
            <a:off x="0" y="1134913"/>
            <a:ext cx="12382500" cy="413701"/>
          </a:xfrm>
          <a:prstGeom prst="rect">
            <a:avLst/>
          </a:prstGeom>
        </p:spPr>
        <p:txBody>
          <a:bodyPr lIns="0" tIns="0" rIns="0" bIns="0" rtlCol="0" anchor="t">
            <a:spAutoFit/>
          </a:bodyPr>
          <a:lstStyle/>
          <a:p>
            <a:pPr marL="0" lvl="0" indent="0" algn="ctr">
              <a:lnSpc>
                <a:spcPts val="3447"/>
              </a:lnSpc>
              <a:spcBef>
                <a:spcPct val="0"/>
              </a:spcBef>
            </a:pPr>
            <a:r>
              <a:rPr lang="en-US" sz="2462" spc="738">
                <a:solidFill>
                  <a:srgbClr val="1F2932"/>
                </a:solidFill>
                <a:latin typeface="League Spartan"/>
                <a:ea typeface="League Spartan"/>
                <a:cs typeface="League Spartan"/>
                <a:sym typeface="League Spartan"/>
              </a:rPr>
              <a:t>SFS DEPOSIT POLICIES &amp; GUIDELINES</a:t>
            </a:r>
          </a:p>
        </p:txBody>
      </p:sp>
      <p:sp>
        <p:nvSpPr>
          <p:cNvPr id="6" name="TextBox 6"/>
          <p:cNvSpPr txBox="1"/>
          <p:nvPr/>
        </p:nvSpPr>
        <p:spPr>
          <a:xfrm>
            <a:off x="3213112" y="5132705"/>
            <a:ext cx="8990218" cy="1553845"/>
          </a:xfrm>
          <a:prstGeom prst="rect">
            <a:avLst/>
          </a:prstGeom>
        </p:spPr>
        <p:txBody>
          <a:bodyPr lIns="0" tIns="0" rIns="0" bIns="0" rtlCol="0" anchor="t">
            <a:spAutoFit/>
          </a:bodyPr>
          <a:lstStyle/>
          <a:p>
            <a:pPr algn="l">
              <a:lnSpc>
                <a:spcPts val="3079"/>
              </a:lnSpc>
            </a:pPr>
            <a:r>
              <a:rPr lang="en-US" sz="2199">
                <a:solidFill>
                  <a:srgbClr val="1F2932"/>
                </a:solidFill>
                <a:latin typeface="Gobold Thin Light"/>
                <a:ea typeface="Gobold Thin Light"/>
                <a:cs typeface="Gobold Thin Light"/>
                <a:sym typeface="Gobold Thin Light"/>
              </a:rPr>
              <a:t>-They are payable to FHSU, not the Organization or personal names. </a:t>
            </a:r>
          </a:p>
          <a:p>
            <a:pPr algn="l">
              <a:lnSpc>
                <a:spcPts val="3079"/>
              </a:lnSpc>
            </a:pPr>
            <a:r>
              <a:rPr lang="en-US" sz="2199">
                <a:solidFill>
                  <a:srgbClr val="1F2932"/>
                </a:solidFill>
                <a:latin typeface="Gobold Thin Light"/>
                <a:ea typeface="Gobold Thin Light"/>
                <a:cs typeface="Gobold Thin Light"/>
                <a:sym typeface="Gobold Thin Light"/>
              </a:rPr>
              <a:t>-The written amount (legal line) and numerical amount match.</a:t>
            </a:r>
          </a:p>
          <a:p>
            <a:pPr algn="l">
              <a:lnSpc>
                <a:spcPts val="3079"/>
              </a:lnSpc>
            </a:pPr>
            <a:r>
              <a:rPr lang="en-US" sz="2199">
                <a:solidFill>
                  <a:srgbClr val="1F2932"/>
                </a:solidFill>
                <a:latin typeface="Gobold Thin Light"/>
                <a:ea typeface="Gobold Thin Light"/>
                <a:cs typeface="Gobold Thin Light"/>
                <a:sym typeface="Gobold Thin Light"/>
              </a:rPr>
              <a:t>-All checks are signed.</a:t>
            </a:r>
          </a:p>
          <a:p>
            <a:pPr algn="ctr">
              <a:lnSpc>
                <a:spcPts val="3079"/>
              </a:lnSpc>
            </a:pPr>
            <a:endParaRPr lang="en-US" sz="2199">
              <a:solidFill>
                <a:srgbClr val="1F2932"/>
              </a:solidFill>
              <a:latin typeface="Gobold Thin Light"/>
              <a:ea typeface="Gobold Thin Light"/>
              <a:cs typeface="Gobold Thin Light"/>
              <a:sym typeface="Gobold Thin Light"/>
            </a:endParaRPr>
          </a:p>
        </p:txBody>
      </p:sp>
      <p:sp>
        <p:nvSpPr>
          <p:cNvPr id="7" name="TextBox 7"/>
          <p:cNvSpPr txBox="1"/>
          <p:nvPr/>
        </p:nvSpPr>
        <p:spPr>
          <a:xfrm>
            <a:off x="510668" y="365016"/>
            <a:ext cx="11361164" cy="606831"/>
          </a:xfrm>
          <a:prstGeom prst="rect">
            <a:avLst/>
          </a:prstGeom>
        </p:spPr>
        <p:txBody>
          <a:bodyPr lIns="0" tIns="0" rIns="0" bIns="0" rtlCol="0" anchor="t">
            <a:spAutoFit/>
          </a:bodyPr>
          <a:lstStyle/>
          <a:p>
            <a:pPr marL="0" lvl="0" indent="0" algn="ctr">
              <a:lnSpc>
                <a:spcPts val="4497"/>
              </a:lnSpc>
            </a:pPr>
            <a:r>
              <a:rPr lang="en-US" sz="5229" spc="690">
                <a:solidFill>
                  <a:srgbClr val="1F2932"/>
                </a:solidFill>
                <a:latin typeface="League Spartan"/>
                <a:ea typeface="League Spartan"/>
                <a:cs typeface="League Spartan"/>
                <a:sym typeface="League Spartan"/>
              </a:rPr>
              <a:t>STUDENT FISCAL SERVICES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B96D4"/>
        </a:solidFill>
        <a:effectLst/>
      </p:bgPr>
    </p:bg>
    <p:spTree>
      <p:nvGrpSpPr>
        <p:cNvPr id="1" name=""/>
        <p:cNvGrpSpPr/>
        <p:nvPr/>
      </p:nvGrpSpPr>
      <p:grpSpPr>
        <a:xfrm>
          <a:off x="0" y="0"/>
          <a:ext cx="0" cy="0"/>
          <a:chOff x="0" y="0"/>
          <a:chExt cx="0" cy="0"/>
        </a:xfrm>
      </p:grpSpPr>
      <p:sp>
        <p:nvSpPr>
          <p:cNvPr id="2" name="AutoShape 2"/>
          <p:cNvSpPr/>
          <p:nvPr/>
        </p:nvSpPr>
        <p:spPr>
          <a:xfrm>
            <a:off x="686318" y="1190922"/>
            <a:ext cx="11009864" cy="0"/>
          </a:xfrm>
          <a:prstGeom prst="line">
            <a:avLst/>
          </a:prstGeom>
          <a:ln w="76200" cap="flat">
            <a:solidFill>
              <a:srgbClr val="000000"/>
            </a:solidFill>
            <a:prstDash val="solid"/>
            <a:headEnd type="none" w="sm" len="sm"/>
            <a:tailEnd type="none" w="sm" len="sm"/>
          </a:ln>
        </p:spPr>
      </p:sp>
      <p:sp>
        <p:nvSpPr>
          <p:cNvPr id="3" name="TextBox 3"/>
          <p:cNvSpPr txBox="1"/>
          <p:nvPr/>
        </p:nvSpPr>
        <p:spPr>
          <a:xfrm>
            <a:off x="0" y="1314938"/>
            <a:ext cx="12382500" cy="413701"/>
          </a:xfrm>
          <a:prstGeom prst="rect">
            <a:avLst/>
          </a:prstGeom>
        </p:spPr>
        <p:txBody>
          <a:bodyPr lIns="0" tIns="0" rIns="0" bIns="0" rtlCol="0" anchor="t">
            <a:spAutoFit/>
          </a:bodyPr>
          <a:lstStyle/>
          <a:p>
            <a:pPr marL="0" lvl="0" indent="0" algn="ctr">
              <a:lnSpc>
                <a:spcPts val="3447"/>
              </a:lnSpc>
              <a:spcBef>
                <a:spcPct val="0"/>
              </a:spcBef>
            </a:pPr>
            <a:r>
              <a:rPr lang="en-US" sz="2462" spc="738">
                <a:solidFill>
                  <a:srgbClr val="1F2932"/>
                </a:solidFill>
                <a:latin typeface="League Spartan"/>
                <a:ea typeface="League Spartan"/>
                <a:cs typeface="League Spartan"/>
                <a:sym typeface="League Spartan"/>
              </a:rPr>
              <a:t>SFS DEPOSIT POLICIES &amp; GUIDELINES</a:t>
            </a:r>
          </a:p>
        </p:txBody>
      </p:sp>
      <p:sp>
        <p:nvSpPr>
          <p:cNvPr id="4" name="TextBox 4"/>
          <p:cNvSpPr txBox="1"/>
          <p:nvPr/>
        </p:nvSpPr>
        <p:spPr>
          <a:xfrm>
            <a:off x="463294" y="1957240"/>
            <a:ext cx="11408539" cy="5197271"/>
          </a:xfrm>
          <a:prstGeom prst="rect">
            <a:avLst/>
          </a:prstGeom>
        </p:spPr>
        <p:txBody>
          <a:bodyPr lIns="0" tIns="0" rIns="0" bIns="0" rtlCol="0" anchor="t">
            <a:spAutoFit/>
          </a:bodyPr>
          <a:lstStyle/>
          <a:p>
            <a:pPr algn="just">
              <a:lnSpc>
                <a:spcPts val="3219"/>
              </a:lnSpc>
            </a:pPr>
            <a:r>
              <a:rPr lang="en-US" sz="2660">
                <a:solidFill>
                  <a:srgbClr val="1F2932"/>
                </a:solidFill>
                <a:latin typeface="Gobold Thin Light"/>
                <a:ea typeface="Gobold Thin Light"/>
                <a:cs typeface="Gobold Thin Light"/>
                <a:sym typeface="Gobold Thin Light"/>
              </a:rPr>
              <a:t> -Use an endorsement stamp, endorse the back side of the check with the Cost Center.</a:t>
            </a:r>
          </a:p>
          <a:p>
            <a:pPr algn="just">
              <a:lnSpc>
                <a:spcPts val="3219"/>
              </a:lnSpc>
            </a:pPr>
            <a:endParaRPr lang="en-US" sz="2660">
              <a:solidFill>
                <a:srgbClr val="1F2932"/>
              </a:solidFill>
              <a:latin typeface="Gobold Thin Light"/>
              <a:ea typeface="Gobold Thin Light"/>
              <a:cs typeface="Gobold Thin Light"/>
              <a:sym typeface="Gobold Thin Light"/>
            </a:endParaRPr>
          </a:p>
          <a:p>
            <a:pPr algn="just">
              <a:lnSpc>
                <a:spcPts val="3219"/>
              </a:lnSpc>
            </a:pPr>
            <a:r>
              <a:rPr lang="en-US" sz="2660">
                <a:solidFill>
                  <a:srgbClr val="1F2932"/>
                </a:solidFill>
                <a:latin typeface="Gobold Thin Light"/>
                <a:ea typeface="Gobold Thin Light"/>
                <a:cs typeface="Gobold Thin Light"/>
                <a:sym typeface="Gobold Thin Light"/>
              </a:rPr>
              <a:t> -Insufficient funds checks (or stale-dated checks) will be charged back to the Cost Center. The Cost Center manager (organization advisor) will be notified via Workflow and campus mail.</a:t>
            </a:r>
          </a:p>
          <a:p>
            <a:pPr algn="just">
              <a:lnSpc>
                <a:spcPts val="3219"/>
              </a:lnSpc>
            </a:pPr>
            <a:endParaRPr lang="en-US" sz="2660">
              <a:solidFill>
                <a:srgbClr val="1F2932"/>
              </a:solidFill>
              <a:latin typeface="Gobold Thin Light"/>
              <a:ea typeface="Gobold Thin Light"/>
              <a:cs typeface="Gobold Thin Light"/>
              <a:sym typeface="Gobold Thin Light"/>
            </a:endParaRPr>
          </a:p>
          <a:p>
            <a:pPr algn="just">
              <a:lnSpc>
                <a:spcPts val="3219"/>
              </a:lnSpc>
            </a:pPr>
            <a:r>
              <a:rPr lang="en-US" sz="2660">
                <a:solidFill>
                  <a:srgbClr val="1F2932"/>
                </a:solidFill>
                <a:latin typeface="Gobold Thin Light"/>
                <a:ea typeface="Gobold Thin Light"/>
                <a:cs typeface="Gobold Thin Light"/>
                <a:sym typeface="Gobold Thin Light"/>
              </a:rPr>
              <a:t> -SFS does not require individual receipts to accompany the deposit. </a:t>
            </a:r>
            <a:r>
              <a:rPr lang="en-US" sz="2660" i="1">
                <a:solidFill>
                  <a:srgbClr val="1F2932"/>
                </a:solidFill>
                <a:latin typeface="Gobold Thin Light"/>
                <a:ea typeface="Gobold Thin Light"/>
                <a:cs typeface="Gobold Thin Light"/>
                <a:sym typeface="Gobold Thin Light"/>
              </a:rPr>
              <a:t>However, receipts must still be retained by the department/student organization as they may be requested during an audit.</a:t>
            </a:r>
          </a:p>
          <a:p>
            <a:pPr algn="just">
              <a:lnSpc>
                <a:spcPts val="3219"/>
              </a:lnSpc>
            </a:pPr>
            <a:endParaRPr lang="en-US" sz="2660" i="1">
              <a:solidFill>
                <a:srgbClr val="1F2932"/>
              </a:solidFill>
              <a:latin typeface="Gobold Thin Light"/>
              <a:ea typeface="Gobold Thin Light"/>
              <a:cs typeface="Gobold Thin Light"/>
              <a:sym typeface="Gobold Thin Light"/>
            </a:endParaRPr>
          </a:p>
          <a:p>
            <a:pPr algn="just">
              <a:lnSpc>
                <a:spcPts val="3219"/>
              </a:lnSpc>
            </a:pPr>
            <a:r>
              <a:rPr lang="en-US" sz="2660" i="1">
                <a:solidFill>
                  <a:srgbClr val="1F2932"/>
                </a:solidFill>
                <a:latin typeface="Gobold Thin Light"/>
                <a:ea typeface="Gobold Thin Light"/>
                <a:cs typeface="Gobold Thin Light"/>
                <a:sym typeface="Gobold Thin Light"/>
              </a:rPr>
              <a:t> -Do not pay expenses out of sale proceeds. </a:t>
            </a:r>
            <a:r>
              <a:rPr lang="en-US" sz="2660">
                <a:solidFill>
                  <a:srgbClr val="1F2932"/>
                </a:solidFill>
                <a:latin typeface="Gobold Thin Light"/>
                <a:ea typeface="Gobold Thin Light"/>
                <a:cs typeface="Gobold Thin Light"/>
                <a:sym typeface="Gobold Thin Light"/>
              </a:rPr>
              <a:t>Reimbursements for expenses must be processed through the FHSU Workday system. </a:t>
            </a:r>
          </a:p>
        </p:txBody>
      </p:sp>
      <p:sp>
        <p:nvSpPr>
          <p:cNvPr id="5" name="TextBox 5"/>
          <p:cNvSpPr txBox="1"/>
          <p:nvPr/>
        </p:nvSpPr>
        <p:spPr>
          <a:xfrm>
            <a:off x="510668" y="530022"/>
            <a:ext cx="11361164" cy="606831"/>
          </a:xfrm>
          <a:prstGeom prst="rect">
            <a:avLst/>
          </a:prstGeom>
        </p:spPr>
        <p:txBody>
          <a:bodyPr lIns="0" tIns="0" rIns="0" bIns="0" rtlCol="0" anchor="t">
            <a:spAutoFit/>
          </a:bodyPr>
          <a:lstStyle/>
          <a:p>
            <a:pPr marL="0" lvl="0" indent="0" algn="ctr">
              <a:lnSpc>
                <a:spcPts val="4497"/>
              </a:lnSpc>
            </a:pPr>
            <a:r>
              <a:rPr lang="en-US" sz="5229" spc="690">
                <a:solidFill>
                  <a:srgbClr val="1F2932"/>
                </a:solidFill>
                <a:latin typeface="League Spartan"/>
                <a:ea typeface="League Spartan"/>
                <a:cs typeface="League Spartan"/>
                <a:sym typeface="League Spartan"/>
              </a:rPr>
              <a:t>STUDENT FISCAL SERVICES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B96D4"/>
        </a:solidFill>
        <a:effectLst/>
      </p:bgPr>
    </p:bg>
    <p:spTree>
      <p:nvGrpSpPr>
        <p:cNvPr id="1" name=""/>
        <p:cNvGrpSpPr/>
        <p:nvPr/>
      </p:nvGrpSpPr>
      <p:grpSpPr>
        <a:xfrm>
          <a:off x="0" y="0"/>
          <a:ext cx="0" cy="0"/>
          <a:chOff x="0" y="0"/>
          <a:chExt cx="0" cy="0"/>
        </a:xfrm>
      </p:grpSpPr>
      <p:sp>
        <p:nvSpPr>
          <p:cNvPr id="2" name="AutoShape 2"/>
          <p:cNvSpPr/>
          <p:nvPr/>
        </p:nvSpPr>
        <p:spPr>
          <a:xfrm>
            <a:off x="686318" y="1190922"/>
            <a:ext cx="11009864" cy="0"/>
          </a:xfrm>
          <a:prstGeom prst="line">
            <a:avLst/>
          </a:prstGeom>
          <a:ln w="76200" cap="flat">
            <a:solidFill>
              <a:srgbClr val="000000"/>
            </a:solidFill>
            <a:prstDash val="solid"/>
            <a:headEnd type="none" w="sm" len="sm"/>
            <a:tailEnd type="none" w="sm" len="sm"/>
          </a:ln>
        </p:spPr>
      </p:sp>
      <p:sp>
        <p:nvSpPr>
          <p:cNvPr id="3" name="Freeform 3"/>
          <p:cNvSpPr/>
          <p:nvPr/>
        </p:nvSpPr>
        <p:spPr>
          <a:xfrm>
            <a:off x="5036343" y="2053364"/>
            <a:ext cx="2309815" cy="2272280"/>
          </a:xfrm>
          <a:custGeom>
            <a:avLst/>
            <a:gdLst/>
            <a:ahLst/>
            <a:cxnLst/>
            <a:rect l="l" t="t" r="r" b="b"/>
            <a:pathLst>
              <a:path w="2309815" h="2272280">
                <a:moveTo>
                  <a:pt x="0" y="0"/>
                </a:moveTo>
                <a:lnTo>
                  <a:pt x="2309814" y="0"/>
                </a:lnTo>
                <a:lnTo>
                  <a:pt x="2309814" y="2272280"/>
                </a:lnTo>
                <a:lnTo>
                  <a:pt x="0" y="22722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2625736" y="1331098"/>
            <a:ext cx="7131028" cy="670877"/>
          </a:xfrm>
          <a:prstGeom prst="rect">
            <a:avLst/>
          </a:prstGeom>
        </p:spPr>
        <p:txBody>
          <a:bodyPr lIns="0" tIns="0" rIns="0" bIns="0" rtlCol="0" anchor="t">
            <a:spAutoFit/>
          </a:bodyPr>
          <a:lstStyle/>
          <a:p>
            <a:pPr marL="0" lvl="0" indent="0" algn="ctr">
              <a:lnSpc>
                <a:spcPts val="5547"/>
              </a:lnSpc>
              <a:spcBef>
                <a:spcPct val="0"/>
              </a:spcBef>
            </a:pPr>
            <a:r>
              <a:rPr lang="en-US" sz="3962" spc="1188">
                <a:solidFill>
                  <a:srgbClr val="1F2932"/>
                </a:solidFill>
                <a:latin typeface="League Spartan"/>
                <a:ea typeface="League Spartan"/>
                <a:cs typeface="League Spartan"/>
                <a:sym typeface="League Spartan"/>
              </a:rPr>
              <a:t>CONTACT</a:t>
            </a:r>
          </a:p>
        </p:txBody>
      </p:sp>
      <p:sp>
        <p:nvSpPr>
          <p:cNvPr id="5" name="TextBox 5"/>
          <p:cNvSpPr txBox="1"/>
          <p:nvPr/>
        </p:nvSpPr>
        <p:spPr>
          <a:xfrm>
            <a:off x="3044503" y="4291308"/>
            <a:ext cx="6293495" cy="2561592"/>
          </a:xfrm>
          <a:prstGeom prst="rect">
            <a:avLst/>
          </a:prstGeom>
        </p:spPr>
        <p:txBody>
          <a:bodyPr lIns="0" tIns="0" rIns="0" bIns="0" rtlCol="0" anchor="t">
            <a:spAutoFit/>
          </a:bodyPr>
          <a:lstStyle/>
          <a:p>
            <a:pPr algn="ctr">
              <a:lnSpc>
                <a:spcPts val="6859"/>
              </a:lnSpc>
            </a:pPr>
            <a:r>
              <a:rPr lang="en-US" sz="4899">
                <a:solidFill>
                  <a:srgbClr val="1F2932"/>
                </a:solidFill>
                <a:latin typeface="Gobold Thin Light"/>
                <a:ea typeface="Gobold Thin Light"/>
                <a:cs typeface="Gobold Thin Light"/>
                <a:sym typeface="Gobold Thin Light"/>
              </a:rPr>
              <a:t>Email: sfsmail@fhsu.edu</a:t>
            </a:r>
          </a:p>
          <a:p>
            <a:pPr algn="ctr">
              <a:lnSpc>
                <a:spcPts val="6859"/>
              </a:lnSpc>
            </a:pPr>
            <a:r>
              <a:rPr lang="en-US" sz="4899">
                <a:solidFill>
                  <a:srgbClr val="1F2932"/>
                </a:solidFill>
                <a:latin typeface="Gobold Thin Light"/>
                <a:ea typeface="Gobold Thin Light"/>
                <a:cs typeface="Gobold Thin Light"/>
                <a:sym typeface="Gobold Thin Light"/>
              </a:rPr>
              <a:t>Phone: 785.628.5251</a:t>
            </a:r>
          </a:p>
          <a:p>
            <a:pPr algn="ctr">
              <a:lnSpc>
                <a:spcPts val="6859"/>
              </a:lnSpc>
            </a:pPr>
            <a:r>
              <a:rPr lang="en-US" sz="4899">
                <a:solidFill>
                  <a:srgbClr val="1F2932"/>
                </a:solidFill>
                <a:latin typeface="Gobold Thin Light"/>
                <a:ea typeface="Gobold Thin Light"/>
                <a:cs typeface="Gobold Thin Light"/>
                <a:sym typeface="Gobold Thin Light"/>
              </a:rPr>
              <a:t>Picken Hall 317</a:t>
            </a:r>
          </a:p>
        </p:txBody>
      </p:sp>
      <p:sp>
        <p:nvSpPr>
          <p:cNvPr id="6" name="TextBox 6"/>
          <p:cNvSpPr txBox="1"/>
          <p:nvPr/>
        </p:nvSpPr>
        <p:spPr>
          <a:xfrm>
            <a:off x="510668" y="365016"/>
            <a:ext cx="11361164" cy="606831"/>
          </a:xfrm>
          <a:prstGeom prst="rect">
            <a:avLst/>
          </a:prstGeom>
        </p:spPr>
        <p:txBody>
          <a:bodyPr lIns="0" tIns="0" rIns="0" bIns="0" rtlCol="0" anchor="t">
            <a:spAutoFit/>
          </a:bodyPr>
          <a:lstStyle/>
          <a:p>
            <a:pPr marL="0" lvl="0" indent="0" algn="ctr">
              <a:lnSpc>
                <a:spcPts val="4497"/>
              </a:lnSpc>
            </a:pPr>
            <a:r>
              <a:rPr lang="en-US" sz="5229" spc="690">
                <a:solidFill>
                  <a:srgbClr val="1F2932"/>
                </a:solidFill>
                <a:latin typeface="League Spartan"/>
                <a:ea typeface="League Spartan"/>
                <a:cs typeface="League Spartan"/>
                <a:sym typeface="League Spartan"/>
              </a:rPr>
              <a:t>STUDENT FISCAL SERVICES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B96D4"/>
        </a:solidFill>
        <a:effectLst/>
      </p:bgPr>
    </p:bg>
    <p:spTree>
      <p:nvGrpSpPr>
        <p:cNvPr id="1" name=""/>
        <p:cNvGrpSpPr/>
        <p:nvPr/>
      </p:nvGrpSpPr>
      <p:grpSpPr>
        <a:xfrm>
          <a:off x="0" y="0"/>
          <a:ext cx="0" cy="0"/>
          <a:chOff x="0" y="0"/>
          <a:chExt cx="0" cy="0"/>
        </a:xfrm>
      </p:grpSpPr>
      <p:sp>
        <p:nvSpPr>
          <p:cNvPr id="2" name="AutoShape 2"/>
          <p:cNvSpPr/>
          <p:nvPr/>
        </p:nvSpPr>
        <p:spPr>
          <a:xfrm>
            <a:off x="686318" y="1455941"/>
            <a:ext cx="11009864" cy="0"/>
          </a:xfrm>
          <a:prstGeom prst="line">
            <a:avLst/>
          </a:prstGeom>
          <a:ln w="76200" cap="flat">
            <a:solidFill>
              <a:srgbClr val="000000"/>
            </a:solidFill>
            <a:prstDash val="solid"/>
            <a:headEnd type="none" w="sm" len="sm"/>
            <a:tailEnd type="none" w="sm" len="sm"/>
          </a:ln>
        </p:spPr>
      </p:sp>
      <p:sp>
        <p:nvSpPr>
          <p:cNvPr id="3" name="TextBox 3"/>
          <p:cNvSpPr txBox="1"/>
          <p:nvPr/>
        </p:nvSpPr>
        <p:spPr>
          <a:xfrm>
            <a:off x="2625736" y="1506280"/>
            <a:ext cx="7131028" cy="413766"/>
          </a:xfrm>
          <a:prstGeom prst="rect">
            <a:avLst/>
          </a:prstGeom>
        </p:spPr>
        <p:txBody>
          <a:bodyPr lIns="0" tIns="0" rIns="0" bIns="0" rtlCol="0" anchor="t">
            <a:spAutoFit/>
          </a:bodyPr>
          <a:lstStyle/>
          <a:p>
            <a:pPr marL="0" lvl="0" indent="0" algn="ctr">
              <a:lnSpc>
                <a:spcPts val="3444"/>
              </a:lnSpc>
              <a:spcBef>
                <a:spcPct val="0"/>
              </a:spcBef>
            </a:pPr>
            <a:r>
              <a:rPr lang="en-US" sz="2460" spc="737">
                <a:solidFill>
                  <a:srgbClr val="1F2932"/>
                </a:solidFill>
                <a:latin typeface="League Spartan"/>
                <a:ea typeface="League Spartan"/>
                <a:cs typeface="League Spartan"/>
                <a:sym typeface="League Spartan"/>
              </a:rPr>
              <a:t>FUNDING SOURCES</a:t>
            </a:r>
          </a:p>
        </p:txBody>
      </p:sp>
      <p:sp>
        <p:nvSpPr>
          <p:cNvPr id="4" name="TextBox 4"/>
          <p:cNvSpPr txBox="1"/>
          <p:nvPr/>
        </p:nvSpPr>
        <p:spPr>
          <a:xfrm>
            <a:off x="181730" y="2265029"/>
            <a:ext cx="12019041" cy="4682998"/>
          </a:xfrm>
          <a:prstGeom prst="rect">
            <a:avLst/>
          </a:prstGeom>
        </p:spPr>
        <p:txBody>
          <a:bodyPr lIns="0" tIns="0" rIns="0" bIns="0" rtlCol="0" anchor="t">
            <a:spAutoFit/>
          </a:bodyPr>
          <a:lstStyle/>
          <a:p>
            <a:pPr algn="just">
              <a:lnSpc>
                <a:spcPts val="3146"/>
              </a:lnSpc>
            </a:pPr>
            <a:r>
              <a:rPr lang="en-US" sz="2600">
                <a:solidFill>
                  <a:srgbClr val="1F2932"/>
                </a:solidFill>
                <a:latin typeface="Gobold Thin Light"/>
                <a:ea typeface="Gobold Thin Light"/>
                <a:cs typeface="Gobold Thin Light"/>
                <a:sym typeface="Gobold Thin Light"/>
              </a:rPr>
              <a:t>-We have several options available for funding of groups like Allocations, Appropriations, and Equipment.</a:t>
            </a:r>
          </a:p>
          <a:p>
            <a:pPr algn="just">
              <a:lnSpc>
                <a:spcPts val="3146"/>
              </a:lnSpc>
            </a:pPr>
            <a:endParaRPr lang="en-US" sz="2600">
              <a:solidFill>
                <a:srgbClr val="1F2932"/>
              </a:solidFill>
              <a:latin typeface="Gobold Thin Light"/>
              <a:ea typeface="Gobold Thin Light"/>
              <a:cs typeface="Gobold Thin Light"/>
              <a:sym typeface="Gobold Thin Light"/>
            </a:endParaRPr>
          </a:p>
          <a:p>
            <a:pPr algn="just">
              <a:lnSpc>
                <a:spcPts val="3146"/>
              </a:lnSpc>
            </a:pPr>
            <a:r>
              <a:rPr lang="en-US" sz="2600">
                <a:solidFill>
                  <a:srgbClr val="1F2932"/>
                </a:solidFill>
                <a:latin typeface="Gobold Thin Light"/>
                <a:ea typeface="Gobold Thin Light"/>
                <a:cs typeface="Gobold Thin Light"/>
                <a:sym typeface="Gobold Thin Light"/>
              </a:rPr>
              <a:t>-Allocations is a process in preparation of the upcoming year where groups are funded for different trips, events, and speakers they will be bringing to campus or attending.</a:t>
            </a:r>
          </a:p>
          <a:p>
            <a:pPr algn="just">
              <a:lnSpc>
                <a:spcPts val="3146"/>
              </a:lnSpc>
            </a:pPr>
            <a:endParaRPr lang="en-US" sz="2600">
              <a:solidFill>
                <a:srgbClr val="1F2932"/>
              </a:solidFill>
              <a:latin typeface="Gobold Thin Light"/>
              <a:ea typeface="Gobold Thin Light"/>
              <a:cs typeface="Gobold Thin Light"/>
              <a:sym typeface="Gobold Thin Light"/>
            </a:endParaRPr>
          </a:p>
          <a:p>
            <a:pPr algn="just">
              <a:lnSpc>
                <a:spcPts val="3146"/>
              </a:lnSpc>
            </a:pPr>
            <a:r>
              <a:rPr lang="en-US" sz="2600">
                <a:solidFill>
                  <a:srgbClr val="1F2932"/>
                </a:solidFill>
                <a:latin typeface="Gobold Thin Light"/>
                <a:ea typeface="Gobold Thin Light"/>
                <a:cs typeface="Gobold Thin Light"/>
                <a:sym typeface="Gobold Thin Light"/>
              </a:rPr>
              <a:t>-Appropriations is a way to get money if your group received no Allocations or didn't apply for Allocations. You can receive $1,000 per group or $500 for an individual.</a:t>
            </a:r>
          </a:p>
          <a:p>
            <a:pPr algn="just">
              <a:lnSpc>
                <a:spcPts val="3146"/>
              </a:lnSpc>
            </a:pPr>
            <a:endParaRPr lang="en-US" sz="2600">
              <a:solidFill>
                <a:srgbClr val="1F2932"/>
              </a:solidFill>
              <a:latin typeface="Gobold Thin Light"/>
              <a:ea typeface="Gobold Thin Light"/>
              <a:cs typeface="Gobold Thin Light"/>
              <a:sym typeface="Gobold Thin Light"/>
            </a:endParaRPr>
          </a:p>
          <a:p>
            <a:pPr algn="just">
              <a:lnSpc>
                <a:spcPts val="3146"/>
              </a:lnSpc>
            </a:pPr>
            <a:r>
              <a:rPr lang="en-US" sz="2600">
                <a:solidFill>
                  <a:srgbClr val="1F2932"/>
                </a:solidFill>
                <a:latin typeface="Gobold Thin Light"/>
                <a:ea typeface="Gobold Thin Light"/>
                <a:cs typeface="Gobold Thin Light"/>
                <a:sym typeface="Gobold Thin Light"/>
              </a:rPr>
              <a:t>-Equipment is a funding source for student organizations to receive funding for equipment for their group. $1,500 per organization per fiscal year, and then can be matched dollar-for-dollar.</a:t>
            </a:r>
          </a:p>
        </p:txBody>
      </p:sp>
      <p:sp>
        <p:nvSpPr>
          <p:cNvPr id="5" name="TextBox 5"/>
          <p:cNvSpPr txBox="1"/>
          <p:nvPr/>
        </p:nvSpPr>
        <p:spPr>
          <a:xfrm>
            <a:off x="510668" y="249034"/>
            <a:ext cx="11361164" cy="1168806"/>
          </a:xfrm>
          <a:prstGeom prst="rect">
            <a:avLst/>
          </a:prstGeom>
        </p:spPr>
        <p:txBody>
          <a:bodyPr lIns="0" tIns="0" rIns="0" bIns="0" rtlCol="0" anchor="t">
            <a:spAutoFit/>
          </a:bodyPr>
          <a:lstStyle/>
          <a:p>
            <a:pPr marL="0" lvl="0" indent="0" algn="ctr">
              <a:lnSpc>
                <a:spcPts val="4497"/>
              </a:lnSpc>
            </a:pPr>
            <a:r>
              <a:rPr lang="en-US" sz="5229" spc="690">
                <a:solidFill>
                  <a:srgbClr val="1F2932"/>
                </a:solidFill>
                <a:latin typeface="League Spartan"/>
                <a:ea typeface="League Spartan"/>
                <a:cs typeface="League Spartan"/>
                <a:sym typeface="League Spartan"/>
              </a:rPr>
              <a:t>STUDENT GOVERNMENT ASSOCIATION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B96D4"/>
        </a:solidFill>
        <a:effectLst/>
      </p:bgPr>
    </p:bg>
    <p:spTree>
      <p:nvGrpSpPr>
        <p:cNvPr id="1" name=""/>
        <p:cNvGrpSpPr/>
        <p:nvPr/>
      </p:nvGrpSpPr>
      <p:grpSpPr>
        <a:xfrm>
          <a:off x="0" y="0"/>
          <a:ext cx="0" cy="0"/>
          <a:chOff x="0" y="0"/>
          <a:chExt cx="0" cy="0"/>
        </a:xfrm>
      </p:grpSpPr>
      <p:sp>
        <p:nvSpPr>
          <p:cNvPr id="2" name="AutoShape 2"/>
          <p:cNvSpPr/>
          <p:nvPr/>
        </p:nvSpPr>
        <p:spPr>
          <a:xfrm>
            <a:off x="686318" y="1455941"/>
            <a:ext cx="11009864" cy="0"/>
          </a:xfrm>
          <a:prstGeom prst="line">
            <a:avLst/>
          </a:prstGeom>
          <a:ln w="76200" cap="flat">
            <a:solidFill>
              <a:srgbClr val="000000"/>
            </a:solidFill>
            <a:prstDash val="solid"/>
            <a:headEnd type="none" w="sm" len="sm"/>
            <a:tailEnd type="none" w="sm" len="sm"/>
          </a:ln>
        </p:spPr>
      </p:sp>
      <p:sp>
        <p:nvSpPr>
          <p:cNvPr id="3" name="TextBox 3"/>
          <p:cNvSpPr txBox="1"/>
          <p:nvPr/>
        </p:nvSpPr>
        <p:spPr>
          <a:xfrm>
            <a:off x="2625736" y="1520563"/>
            <a:ext cx="7131028" cy="413766"/>
          </a:xfrm>
          <a:prstGeom prst="rect">
            <a:avLst/>
          </a:prstGeom>
        </p:spPr>
        <p:txBody>
          <a:bodyPr lIns="0" tIns="0" rIns="0" bIns="0" rtlCol="0" anchor="t">
            <a:spAutoFit/>
          </a:bodyPr>
          <a:lstStyle/>
          <a:p>
            <a:pPr marL="0" lvl="0" indent="0" algn="ctr">
              <a:lnSpc>
                <a:spcPts val="3444"/>
              </a:lnSpc>
              <a:spcBef>
                <a:spcPct val="0"/>
              </a:spcBef>
            </a:pPr>
            <a:r>
              <a:rPr lang="en-US" sz="2460" spc="737">
                <a:solidFill>
                  <a:srgbClr val="1F2932"/>
                </a:solidFill>
                <a:latin typeface="League Spartan"/>
                <a:ea typeface="League Spartan"/>
                <a:cs typeface="League Spartan"/>
                <a:sym typeface="League Spartan"/>
              </a:rPr>
              <a:t>ALLOCATIONS</a:t>
            </a:r>
          </a:p>
        </p:txBody>
      </p:sp>
      <p:sp>
        <p:nvSpPr>
          <p:cNvPr id="4" name="TextBox 4"/>
          <p:cNvSpPr txBox="1"/>
          <p:nvPr/>
        </p:nvSpPr>
        <p:spPr>
          <a:xfrm>
            <a:off x="149660" y="2010529"/>
            <a:ext cx="12083181" cy="5197538"/>
          </a:xfrm>
          <a:prstGeom prst="rect">
            <a:avLst/>
          </a:prstGeom>
        </p:spPr>
        <p:txBody>
          <a:bodyPr lIns="0" tIns="0" rIns="0" bIns="0" rtlCol="0" anchor="t">
            <a:spAutoFit/>
          </a:bodyPr>
          <a:lstStyle/>
          <a:p>
            <a:pPr algn="just">
              <a:lnSpc>
                <a:spcPts val="2964"/>
              </a:lnSpc>
            </a:pPr>
            <a:r>
              <a:rPr lang="en-US" sz="2450">
                <a:solidFill>
                  <a:srgbClr val="1F2932"/>
                </a:solidFill>
                <a:latin typeface="Gobold Thin Light"/>
                <a:ea typeface="Gobold Thin Light"/>
                <a:cs typeface="Gobold Thin Light"/>
                <a:sym typeface="Gobold Thin Light"/>
              </a:rPr>
              <a:t>-This year's allocations for 24-25 have already been dispersed but allocations budgeting for 25-26 will open in November.</a:t>
            </a:r>
          </a:p>
          <a:p>
            <a:pPr algn="just">
              <a:lnSpc>
                <a:spcPts val="2964"/>
              </a:lnSpc>
            </a:pPr>
            <a:endParaRPr lang="en-US" sz="2450">
              <a:solidFill>
                <a:srgbClr val="1F2932"/>
              </a:solidFill>
              <a:latin typeface="Gobold Thin Light"/>
              <a:ea typeface="Gobold Thin Light"/>
              <a:cs typeface="Gobold Thin Light"/>
              <a:sym typeface="Gobold Thin Light"/>
            </a:endParaRPr>
          </a:p>
          <a:p>
            <a:pPr algn="just">
              <a:lnSpc>
                <a:spcPts val="2964"/>
              </a:lnSpc>
            </a:pPr>
            <a:r>
              <a:rPr lang="en-US" sz="2450">
                <a:solidFill>
                  <a:srgbClr val="1F2932"/>
                </a:solidFill>
                <a:latin typeface="Gobold Thin Light"/>
                <a:ea typeface="Gobold Thin Light"/>
                <a:cs typeface="Gobold Thin Light"/>
                <a:sym typeface="Gobold Thin Light"/>
              </a:rPr>
              <a:t>-Allocations can fund: Trips, speakers, on-campus events, etc.</a:t>
            </a:r>
          </a:p>
          <a:p>
            <a:pPr algn="just">
              <a:lnSpc>
                <a:spcPts val="2964"/>
              </a:lnSpc>
            </a:pPr>
            <a:r>
              <a:rPr lang="en-US" sz="2450">
                <a:solidFill>
                  <a:srgbClr val="1F2932"/>
                </a:solidFill>
                <a:latin typeface="Gobold Thin Light"/>
                <a:ea typeface="Gobold Thin Light"/>
                <a:cs typeface="Gobold Thin Light"/>
                <a:sym typeface="Gobold Thin Light"/>
              </a:rPr>
              <a:t>-Allocations cannot fund: "Items considered “personal gain” will not be funded through any funding mechanism of the Student Government Association. This is consistent with the State of Kansas funding guidelines. Examples of personal gain include, but are not limited to:</a:t>
            </a:r>
          </a:p>
          <a:p>
            <a:pPr algn="just">
              <a:lnSpc>
                <a:spcPts val="2964"/>
              </a:lnSpc>
            </a:pPr>
            <a:endParaRPr lang="en-US" sz="2450">
              <a:solidFill>
                <a:srgbClr val="1F2932"/>
              </a:solidFill>
              <a:latin typeface="Gobold Thin Light"/>
              <a:ea typeface="Gobold Thin Light"/>
              <a:cs typeface="Gobold Thin Light"/>
              <a:sym typeface="Gobold Thin Light"/>
            </a:endParaRPr>
          </a:p>
          <a:p>
            <a:pPr marL="528956" lvl="1" indent="-264478" algn="just">
              <a:lnSpc>
                <a:spcPts val="2964"/>
              </a:lnSpc>
              <a:buFont typeface="Arial"/>
              <a:buChar char="•"/>
            </a:pPr>
            <a:r>
              <a:rPr lang="en-US" sz="2450">
                <a:solidFill>
                  <a:srgbClr val="1F2932"/>
                </a:solidFill>
                <a:latin typeface="Gobold Thin Light"/>
                <a:ea typeface="Gobold Thin Light"/>
                <a:cs typeface="Gobold Thin Light"/>
                <a:sym typeface="Gobold Thin Light"/>
              </a:rPr>
              <a:t>T-shirts, sunglasses, cups, key-chains, lanyards, or anything that is given out at an event</a:t>
            </a:r>
          </a:p>
          <a:p>
            <a:pPr marL="528956" lvl="1" indent="-264478" algn="just">
              <a:lnSpc>
                <a:spcPts val="2964"/>
              </a:lnSpc>
              <a:buFont typeface="Arial"/>
              <a:buChar char="•"/>
            </a:pPr>
            <a:r>
              <a:rPr lang="en-US" sz="2450">
                <a:solidFill>
                  <a:srgbClr val="1F2932"/>
                </a:solidFill>
                <a:latin typeface="Gobold Thin Light"/>
                <a:ea typeface="Gobold Thin Light"/>
                <a:cs typeface="Gobold Thin Light"/>
                <a:sym typeface="Gobold Thin Light"/>
              </a:rPr>
              <a:t>T-shirts, notebooks, pins, stoles, or any other item given to members of an organization, unless the items are returned to the organization at the end of the academic year and are housed on campus</a:t>
            </a:r>
          </a:p>
          <a:p>
            <a:pPr marL="528956" lvl="1" indent="-264478" algn="just">
              <a:lnSpc>
                <a:spcPts val="2964"/>
              </a:lnSpc>
              <a:buFont typeface="Arial"/>
              <a:buChar char="•"/>
            </a:pPr>
            <a:r>
              <a:rPr lang="en-US" sz="2450">
                <a:solidFill>
                  <a:srgbClr val="1F2932"/>
                </a:solidFill>
                <a:latin typeface="Gobold Thin Light"/>
                <a:ea typeface="Gobold Thin Light"/>
                <a:cs typeface="Gobold Thin Light"/>
                <a:sym typeface="Gobold Thin Light"/>
              </a:rPr>
              <a:t>Printing Costs (except for educational purposes – e.g. reusable educational posters)</a:t>
            </a:r>
          </a:p>
          <a:p>
            <a:pPr algn="just">
              <a:lnSpc>
                <a:spcPts val="2964"/>
              </a:lnSpc>
            </a:pPr>
            <a:r>
              <a:rPr lang="en-US" sz="2450">
                <a:solidFill>
                  <a:srgbClr val="1F2932"/>
                </a:solidFill>
                <a:latin typeface="Gobold Thin Light"/>
                <a:ea typeface="Gobold Thin Light"/>
                <a:cs typeface="Gobold Thin Light"/>
                <a:sym typeface="Gobold Thin Light"/>
              </a:rPr>
              <a:t>Museum admission, theater tickets, or other admission fees</a:t>
            </a:r>
          </a:p>
        </p:txBody>
      </p:sp>
      <p:sp>
        <p:nvSpPr>
          <p:cNvPr id="5" name="TextBox 5"/>
          <p:cNvSpPr txBox="1"/>
          <p:nvPr/>
        </p:nvSpPr>
        <p:spPr>
          <a:xfrm>
            <a:off x="510668" y="249034"/>
            <a:ext cx="11361164" cy="1168806"/>
          </a:xfrm>
          <a:prstGeom prst="rect">
            <a:avLst/>
          </a:prstGeom>
        </p:spPr>
        <p:txBody>
          <a:bodyPr lIns="0" tIns="0" rIns="0" bIns="0" rtlCol="0" anchor="t">
            <a:spAutoFit/>
          </a:bodyPr>
          <a:lstStyle/>
          <a:p>
            <a:pPr marL="0" lvl="0" indent="0" algn="ctr">
              <a:lnSpc>
                <a:spcPts val="4497"/>
              </a:lnSpc>
            </a:pPr>
            <a:r>
              <a:rPr lang="en-US" sz="5229" spc="690">
                <a:solidFill>
                  <a:srgbClr val="1F2932"/>
                </a:solidFill>
                <a:latin typeface="League Spartan"/>
                <a:ea typeface="League Spartan"/>
                <a:cs typeface="League Spartan"/>
                <a:sym typeface="League Spartan"/>
              </a:rPr>
              <a:t>STUDENT GOVERNMENT ASSOCIATION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B96D4"/>
        </a:solidFill>
        <a:effectLst/>
      </p:bgPr>
    </p:bg>
    <p:spTree>
      <p:nvGrpSpPr>
        <p:cNvPr id="1" name=""/>
        <p:cNvGrpSpPr/>
        <p:nvPr/>
      </p:nvGrpSpPr>
      <p:grpSpPr>
        <a:xfrm>
          <a:off x="0" y="0"/>
          <a:ext cx="0" cy="0"/>
          <a:chOff x="0" y="0"/>
          <a:chExt cx="0" cy="0"/>
        </a:xfrm>
      </p:grpSpPr>
      <p:sp>
        <p:nvSpPr>
          <p:cNvPr id="2" name="AutoShape 2"/>
          <p:cNvSpPr/>
          <p:nvPr/>
        </p:nvSpPr>
        <p:spPr>
          <a:xfrm>
            <a:off x="686318" y="1417841"/>
            <a:ext cx="11009864" cy="0"/>
          </a:xfrm>
          <a:prstGeom prst="line">
            <a:avLst/>
          </a:prstGeom>
          <a:ln w="76200" cap="flat">
            <a:solidFill>
              <a:srgbClr val="000000"/>
            </a:solidFill>
            <a:prstDash val="solid"/>
            <a:headEnd type="none" w="sm" len="sm"/>
            <a:tailEnd type="none" w="sm" len="sm"/>
          </a:ln>
        </p:spPr>
      </p:sp>
      <p:sp>
        <p:nvSpPr>
          <p:cNvPr id="3" name="TextBox 3"/>
          <p:cNvSpPr txBox="1"/>
          <p:nvPr/>
        </p:nvSpPr>
        <p:spPr>
          <a:xfrm>
            <a:off x="2625736" y="1483103"/>
            <a:ext cx="7131028" cy="413766"/>
          </a:xfrm>
          <a:prstGeom prst="rect">
            <a:avLst/>
          </a:prstGeom>
        </p:spPr>
        <p:txBody>
          <a:bodyPr lIns="0" tIns="0" rIns="0" bIns="0" rtlCol="0" anchor="t">
            <a:spAutoFit/>
          </a:bodyPr>
          <a:lstStyle/>
          <a:p>
            <a:pPr marL="0" lvl="0" indent="0" algn="ctr">
              <a:lnSpc>
                <a:spcPts val="3444"/>
              </a:lnSpc>
              <a:spcBef>
                <a:spcPct val="0"/>
              </a:spcBef>
            </a:pPr>
            <a:r>
              <a:rPr lang="en-US" sz="2460" spc="737">
                <a:solidFill>
                  <a:srgbClr val="1F2932"/>
                </a:solidFill>
                <a:latin typeface="League Spartan"/>
                <a:ea typeface="League Spartan"/>
                <a:cs typeface="League Spartan"/>
                <a:sym typeface="League Spartan"/>
              </a:rPr>
              <a:t>APPROPRIATIONS</a:t>
            </a:r>
          </a:p>
        </p:txBody>
      </p:sp>
      <p:sp>
        <p:nvSpPr>
          <p:cNvPr id="4" name="TextBox 4"/>
          <p:cNvSpPr txBox="1"/>
          <p:nvPr/>
        </p:nvSpPr>
        <p:spPr>
          <a:xfrm>
            <a:off x="128280" y="2235289"/>
            <a:ext cx="12083181" cy="5016500"/>
          </a:xfrm>
          <a:prstGeom prst="rect">
            <a:avLst/>
          </a:prstGeom>
        </p:spPr>
        <p:txBody>
          <a:bodyPr lIns="0" tIns="0" rIns="0" bIns="0" rtlCol="0" anchor="t">
            <a:spAutoFit/>
          </a:bodyPr>
          <a:lstStyle/>
          <a:p>
            <a:pPr algn="just">
              <a:lnSpc>
                <a:spcPts val="3145"/>
              </a:lnSpc>
            </a:pPr>
            <a:r>
              <a:rPr lang="en-US" sz="2599">
                <a:solidFill>
                  <a:srgbClr val="1F2932"/>
                </a:solidFill>
                <a:latin typeface="Gobold Thin Light"/>
                <a:ea typeface="Gobold Thin Light"/>
                <a:cs typeface="Gobold Thin Light"/>
                <a:sym typeface="Gobold Thin Light"/>
              </a:rPr>
              <a:t>-Appropriations is essentially the same as Allocations with the same things being funded like funding trips, speakers, on-campus events, etc. </a:t>
            </a:r>
          </a:p>
          <a:p>
            <a:pPr algn="just">
              <a:lnSpc>
                <a:spcPts val="3145"/>
              </a:lnSpc>
            </a:pPr>
            <a:endParaRPr lang="en-US" sz="2599">
              <a:solidFill>
                <a:srgbClr val="1F2932"/>
              </a:solidFill>
              <a:latin typeface="Gobold Thin Light"/>
              <a:ea typeface="Gobold Thin Light"/>
              <a:cs typeface="Gobold Thin Light"/>
              <a:sym typeface="Gobold Thin Light"/>
            </a:endParaRPr>
          </a:p>
          <a:p>
            <a:pPr algn="just">
              <a:lnSpc>
                <a:spcPts val="3145"/>
              </a:lnSpc>
            </a:pPr>
            <a:r>
              <a:rPr lang="en-US" sz="2599">
                <a:solidFill>
                  <a:srgbClr val="1F2932"/>
                </a:solidFill>
                <a:latin typeface="Gobold Thin Light"/>
                <a:ea typeface="Gobold Thin Light"/>
                <a:cs typeface="Gobold Thin Light"/>
                <a:sym typeface="Gobold Thin Light"/>
              </a:rPr>
              <a:t>-Yet again, the difference is if you received Allocations, you cannot receive Appropriations. </a:t>
            </a:r>
          </a:p>
          <a:p>
            <a:pPr algn="just">
              <a:lnSpc>
                <a:spcPts val="3145"/>
              </a:lnSpc>
            </a:pPr>
            <a:endParaRPr lang="en-US" sz="2599">
              <a:solidFill>
                <a:srgbClr val="1F2932"/>
              </a:solidFill>
              <a:latin typeface="Gobold Thin Light"/>
              <a:ea typeface="Gobold Thin Light"/>
              <a:cs typeface="Gobold Thin Light"/>
              <a:sym typeface="Gobold Thin Light"/>
            </a:endParaRPr>
          </a:p>
          <a:p>
            <a:pPr algn="just">
              <a:lnSpc>
                <a:spcPts val="3145"/>
              </a:lnSpc>
            </a:pPr>
            <a:r>
              <a:rPr lang="en-US" sz="2599">
                <a:solidFill>
                  <a:srgbClr val="1F2932"/>
                </a:solidFill>
                <a:latin typeface="Gobold Thin Light"/>
                <a:ea typeface="Gobold Thin Light"/>
                <a:cs typeface="Gobold Thin Light"/>
                <a:sym typeface="Gobold Thin Light"/>
              </a:rPr>
              <a:t>-Appropriations has the same parameters that nothing done with the funding can be used toward personal gain. </a:t>
            </a:r>
          </a:p>
          <a:p>
            <a:pPr algn="just">
              <a:lnSpc>
                <a:spcPts val="3145"/>
              </a:lnSpc>
            </a:pPr>
            <a:endParaRPr lang="en-US" sz="2599">
              <a:solidFill>
                <a:srgbClr val="1F2932"/>
              </a:solidFill>
              <a:latin typeface="Gobold Thin Light"/>
              <a:ea typeface="Gobold Thin Light"/>
              <a:cs typeface="Gobold Thin Light"/>
              <a:sym typeface="Gobold Thin Light"/>
            </a:endParaRPr>
          </a:p>
          <a:p>
            <a:pPr algn="just">
              <a:lnSpc>
                <a:spcPts val="3145"/>
              </a:lnSpc>
            </a:pPr>
            <a:r>
              <a:rPr lang="en-US" sz="2599">
                <a:solidFill>
                  <a:srgbClr val="1F2932"/>
                </a:solidFill>
                <a:latin typeface="Gobold Thin Light"/>
                <a:ea typeface="Gobold Thin Light"/>
                <a:cs typeface="Gobold Thin Light"/>
                <a:sym typeface="Gobold Thin Light"/>
              </a:rPr>
              <a:t>-Student Senate and the Appropriations Committee are the deciding factor on what we will fund with the Appropriations monies.</a:t>
            </a:r>
          </a:p>
          <a:p>
            <a:pPr algn="just">
              <a:lnSpc>
                <a:spcPts val="2904"/>
              </a:lnSpc>
            </a:pPr>
            <a:endParaRPr lang="en-US" sz="2599">
              <a:solidFill>
                <a:srgbClr val="1F2932"/>
              </a:solidFill>
              <a:latin typeface="Gobold Thin Light"/>
              <a:ea typeface="Gobold Thin Light"/>
              <a:cs typeface="Gobold Thin Light"/>
              <a:sym typeface="Gobold Thin Light"/>
            </a:endParaRPr>
          </a:p>
          <a:p>
            <a:pPr algn="just">
              <a:lnSpc>
                <a:spcPts val="2904"/>
              </a:lnSpc>
            </a:pPr>
            <a:endParaRPr lang="en-US" sz="2599">
              <a:solidFill>
                <a:srgbClr val="1F2932"/>
              </a:solidFill>
              <a:latin typeface="Gobold Thin Light"/>
              <a:ea typeface="Gobold Thin Light"/>
              <a:cs typeface="Gobold Thin Light"/>
              <a:sym typeface="Gobold Thin Light"/>
            </a:endParaRPr>
          </a:p>
        </p:txBody>
      </p:sp>
      <p:sp>
        <p:nvSpPr>
          <p:cNvPr id="5" name="TextBox 5"/>
          <p:cNvSpPr txBox="1"/>
          <p:nvPr/>
        </p:nvSpPr>
        <p:spPr>
          <a:xfrm>
            <a:off x="510668" y="249034"/>
            <a:ext cx="11361164" cy="1168806"/>
          </a:xfrm>
          <a:prstGeom prst="rect">
            <a:avLst/>
          </a:prstGeom>
        </p:spPr>
        <p:txBody>
          <a:bodyPr lIns="0" tIns="0" rIns="0" bIns="0" rtlCol="0" anchor="t">
            <a:spAutoFit/>
          </a:bodyPr>
          <a:lstStyle/>
          <a:p>
            <a:pPr marL="0" lvl="0" indent="0" algn="ctr">
              <a:lnSpc>
                <a:spcPts val="4497"/>
              </a:lnSpc>
            </a:pPr>
            <a:r>
              <a:rPr lang="en-US" sz="5229" spc="690">
                <a:solidFill>
                  <a:srgbClr val="1F2932"/>
                </a:solidFill>
                <a:latin typeface="League Spartan"/>
                <a:ea typeface="League Spartan"/>
                <a:cs typeface="League Spartan"/>
                <a:sym typeface="League Spartan"/>
              </a:rPr>
              <a:t>STUDENT GOVERNMENT ASSOCIATION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B96D4"/>
        </a:solidFill>
        <a:effectLst/>
      </p:bgPr>
    </p:bg>
    <p:spTree>
      <p:nvGrpSpPr>
        <p:cNvPr id="1" name=""/>
        <p:cNvGrpSpPr/>
        <p:nvPr/>
      </p:nvGrpSpPr>
      <p:grpSpPr>
        <a:xfrm>
          <a:off x="0" y="0"/>
          <a:ext cx="0" cy="0"/>
          <a:chOff x="0" y="0"/>
          <a:chExt cx="0" cy="0"/>
        </a:xfrm>
      </p:grpSpPr>
      <p:sp>
        <p:nvSpPr>
          <p:cNvPr id="2" name="AutoShape 2"/>
          <p:cNvSpPr/>
          <p:nvPr/>
        </p:nvSpPr>
        <p:spPr>
          <a:xfrm>
            <a:off x="686318" y="1455941"/>
            <a:ext cx="11009864" cy="0"/>
          </a:xfrm>
          <a:prstGeom prst="line">
            <a:avLst/>
          </a:prstGeom>
          <a:ln w="76200" cap="flat">
            <a:solidFill>
              <a:srgbClr val="000000"/>
            </a:solidFill>
            <a:prstDash val="solid"/>
            <a:headEnd type="none" w="sm" len="sm"/>
            <a:tailEnd type="none" w="sm" len="sm"/>
          </a:ln>
        </p:spPr>
      </p:sp>
      <p:sp>
        <p:nvSpPr>
          <p:cNvPr id="3" name="TextBox 3"/>
          <p:cNvSpPr txBox="1"/>
          <p:nvPr/>
        </p:nvSpPr>
        <p:spPr>
          <a:xfrm>
            <a:off x="2625736" y="1508076"/>
            <a:ext cx="7131028" cy="413766"/>
          </a:xfrm>
          <a:prstGeom prst="rect">
            <a:avLst/>
          </a:prstGeom>
        </p:spPr>
        <p:txBody>
          <a:bodyPr lIns="0" tIns="0" rIns="0" bIns="0" rtlCol="0" anchor="t">
            <a:spAutoFit/>
          </a:bodyPr>
          <a:lstStyle/>
          <a:p>
            <a:pPr marL="0" lvl="0" indent="0" algn="ctr">
              <a:lnSpc>
                <a:spcPts val="3444"/>
              </a:lnSpc>
              <a:spcBef>
                <a:spcPct val="0"/>
              </a:spcBef>
            </a:pPr>
            <a:r>
              <a:rPr lang="en-US" sz="2460" spc="737">
                <a:solidFill>
                  <a:srgbClr val="1F2932"/>
                </a:solidFill>
                <a:latin typeface="League Spartan"/>
                <a:ea typeface="League Spartan"/>
                <a:cs typeface="League Spartan"/>
                <a:sym typeface="League Spartan"/>
              </a:rPr>
              <a:t>EQUIPMENT</a:t>
            </a:r>
          </a:p>
        </p:txBody>
      </p:sp>
      <p:sp>
        <p:nvSpPr>
          <p:cNvPr id="4" name="TextBox 4"/>
          <p:cNvSpPr txBox="1"/>
          <p:nvPr/>
        </p:nvSpPr>
        <p:spPr>
          <a:xfrm>
            <a:off x="149660" y="2055192"/>
            <a:ext cx="12083181" cy="4435348"/>
          </a:xfrm>
          <a:prstGeom prst="rect">
            <a:avLst/>
          </a:prstGeom>
        </p:spPr>
        <p:txBody>
          <a:bodyPr lIns="0" tIns="0" rIns="0" bIns="0" rtlCol="0" anchor="t">
            <a:spAutoFit/>
          </a:bodyPr>
          <a:lstStyle/>
          <a:p>
            <a:pPr algn="just">
              <a:lnSpc>
                <a:spcPts val="3387"/>
              </a:lnSpc>
            </a:pPr>
            <a:r>
              <a:rPr lang="en-US" sz="2799">
                <a:solidFill>
                  <a:srgbClr val="1F2932"/>
                </a:solidFill>
                <a:latin typeface="Gobold Thin Light"/>
                <a:ea typeface="Gobold Thin Light"/>
                <a:cs typeface="Gobold Thin Light"/>
                <a:sym typeface="Gobold Thin Light"/>
              </a:rPr>
              <a:t>-Student Organizations can fill out the form in Tigerlink if they are needing monies for equipment. </a:t>
            </a:r>
          </a:p>
          <a:p>
            <a:pPr algn="just">
              <a:lnSpc>
                <a:spcPts val="3387"/>
              </a:lnSpc>
            </a:pPr>
            <a:endParaRPr lang="en-US" sz="2799">
              <a:solidFill>
                <a:srgbClr val="1F2932"/>
              </a:solidFill>
              <a:latin typeface="Gobold Thin Light"/>
              <a:ea typeface="Gobold Thin Light"/>
              <a:cs typeface="Gobold Thin Light"/>
              <a:sym typeface="Gobold Thin Light"/>
            </a:endParaRPr>
          </a:p>
          <a:p>
            <a:pPr algn="just">
              <a:lnSpc>
                <a:spcPts val="3387"/>
              </a:lnSpc>
            </a:pPr>
            <a:r>
              <a:rPr lang="en-US" sz="2799">
                <a:solidFill>
                  <a:srgbClr val="1F2932"/>
                </a:solidFill>
                <a:latin typeface="Gobold Thin Light"/>
                <a:ea typeface="Gobold Thin Light"/>
                <a:cs typeface="Gobold Thin Light"/>
                <a:sym typeface="Gobold Thin Light"/>
              </a:rPr>
              <a:t>-This item/items must be stored on campus with the ability for other student organizations to use it. </a:t>
            </a:r>
          </a:p>
          <a:p>
            <a:pPr algn="just">
              <a:lnSpc>
                <a:spcPts val="3387"/>
              </a:lnSpc>
            </a:pPr>
            <a:endParaRPr lang="en-US" sz="2799">
              <a:solidFill>
                <a:srgbClr val="1F2932"/>
              </a:solidFill>
              <a:latin typeface="Gobold Thin Light"/>
              <a:ea typeface="Gobold Thin Light"/>
              <a:cs typeface="Gobold Thin Light"/>
              <a:sym typeface="Gobold Thin Light"/>
            </a:endParaRPr>
          </a:p>
          <a:p>
            <a:pPr algn="just">
              <a:lnSpc>
                <a:spcPts val="3145"/>
              </a:lnSpc>
            </a:pPr>
            <a:r>
              <a:rPr lang="en-US" sz="2599">
                <a:solidFill>
                  <a:srgbClr val="1F2932"/>
                </a:solidFill>
                <a:latin typeface="Gobold Thin Light"/>
                <a:ea typeface="Gobold Thin Light"/>
                <a:cs typeface="Gobold Thin Light"/>
                <a:sym typeface="Gobold Thin Light"/>
              </a:rPr>
              <a:t>-Student Senate and the Appropriations Committee are the deciding factor on what we will fund with the Equipment Monies.</a:t>
            </a:r>
          </a:p>
          <a:p>
            <a:pPr algn="just">
              <a:lnSpc>
                <a:spcPts val="2904"/>
              </a:lnSpc>
            </a:pPr>
            <a:endParaRPr lang="en-US" sz="2599">
              <a:solidFill>
                <a:srgbClr val="1F2932"/>
              </a:solidFill>
              <a:latin typeface="Gobold Thin Light"/>
              <a:ea typeface="Gobold Thin Light"/>
              <a:cs typeface="Gobold Thin Light"/>
              <a:sym typeface="Gobold Thin Light"/>
            </a:endParaRPr>
          </a:p>
          <a:p>
            <a:pPr algn="just">
              <a:lnSpc>
                <a:spcPts val="2904"/>
              </a:lnSpc>
            </a:pPr>
            <a:endParaRPr lang="en-US" sz="2599">
              <a:solidFill>
                <a:srgbClr val="1F2932"/>
              </a:solidFill>
              <a:latin typeface="Gobold Thin Light"/>
              <a:ea typeface="Gobold Thin Light"/>
              <a:cs typeface="Gobold Thin Light"/>
              <a:sym typeface="Gobold Thin Light"/>
            </a:endParaRPr>
          </a:p>
          <a:p>
            <a:pPr algn="just">
              <a:lnSpc>
                <a:spcPts val="2904"/>
              </a:lnSpc>
            </a:pPr>
            <a:endParaRPr lang="en-US" sz="2599">
              <a:solidFill>
                <a:srgbClr val="1F2932"/>
              </a:solidFill>
              <a:latin typeface="Gobold Thin Light"/>
              <a:ea typeface="Gobold Thin Light"/>
              <a:cs typeface="Gobold Thin Light"/>
              <a:sym typeface="Gobold Thin Light"/>
            </a:endParaRPr>
          </a:p>
        </p:txBody>
      </p:sp>
      <p:sp>
        <p:nvSpPr>
          <p:cNvPr id="5" name="TextBox 5"/>
          <p:cNvSpPr txBox="1"/>
          <p:nvPr/>
        </p:nvSpPr>
        <p:spPr>
          <a:xfrm>
            <a:off x="510668" y="249034"/>
            <a:ext cx="11361164" cy="1168806"/>
          </a:xfrm>
          <a:prstGeom prst="rect">
            <a:avLst/>
          </a:prstGeom>
        </p:spPr>
        <p:txBody>
          <a:bodyPr lIns="0" tIns="0" rIns="0" bIns="0" rtlCol="0" anchor="t">
            <a:spAutoFit/>
          </a:bodyPr>
          <a:lstStyle/>
          <a:p>
            <a:pPr marL="0" lvl="0" indent="0" algn="ctr">
              <a:lnSpc>
                <a:spcPts val="4497"/>
              </a:lnSpc>
            </a:pPr>
            <a:r>
              <a:rPr lang="en-US" sz="5229" spc="690">
                <a:solidFill>
                  <a:srgbClr val="1F2932"/>
                </a:solidFill>
                <a:latin typeface="League Spartan"/>
                <a:ea typeface="League Spartan"/>
                <a:cs typeface="League Spartan"/>
                <a:sym typeface="League Spartan"/>
              </a:rPr>
              <a:t>STUDENT GOVERNMENT ASSOCIATION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7B96D4"/>
        </a:solidFill>
        <a:effectLst/>
      </p:bgPr>
    </p:bg>
    <p:spTree>
      <p:nvGrpSpPr>
        <p:cNvPr id="1" name=""/>
        <p:cNvGrpSpPr/>
        <p:nvPr/>
      </p:nvGrpSpPr>
      <p:grpSpPr>
        <a:xfrm>
          <a:off x="0" y="0"/>
          <a:ext cx="0" cy="0"/>
          <a:chOff x="0" y="0"/>
          <a:chExt cx="0" cy="0"/>
        </a:xfrm>
      </p:grpSpPr>
      <p:sp>
        <p:nvSpPr>
          <p:cNvPr id="2" name="AutoShape 2"/>
          <p:cNvSpPr/>
          <p:nvPr/>
        </p:nvSpPr>
        <p:spPr>
          <a:xfrm>
            <a:off x="686318" y="1455941"/>
            <a:ext cx="11009864" cy="0"/>
          </a:xfrm>
          <a:prstGeom prst="line">
            <a:avLst/>
          </a:prstGeom>
          <a:ln w="76200" cap="flat">
            <a:solidFill>
              <a:srgbClr val="000000"/>
            </a:solidFill>
            <a:prstDash val="solid"/>
            <a:headEnd type="none" w="sm" len="sm"/>
            <a:tailEnd type="none" w="sm" len="sm"/>
          </a:ln>
        </p:spPr>
      </p:sp>
      <p:sp>
        <p:nvSpPr>
          <p:cNvPr id="3" name="TextBox 3"/>
          <p:cNvSpPr txBox="1"/>
          <p:nvPr/>
        </p:nvSpPr>
        <p:spPr>
          <a:xfrm>
            <a:off x="274527" y="2033181"/>
            <a:ext cx="11833447" cy="4454589"/>
          </a:xfrm>
          <a:prstGeom prst="rect">
            <a:avLst/>
          </a:prstGeom>
        </p:spPr>
        <p:txBody>
          <a:bodyPr lIns="0" tIns="0" rIns="0" bIns="0" rtlCol="0" anchor="t">
            <a:spAutoFit/>
          </a:bodyPr>
          <a:lstStyle/>
          <a:p>
            <a:pPr algn="just">
              <a:lnSpc>
                <a:spcPts val="3024"/>
              </a:lnSpc>
            </a:pPr>
            <a:r>
              <a:rPr lang="en-US" sz="2499">
                <a:solidFill>
                  <a:srgbClr val="1F2932"/>
                </a:solidFill>
                <a:latin typeface="Gobold Thin Light"/>
                <a:ea typeface="Gobold Thin Light"/>
                <a:cs typeface="Gobold Thin Light"/>
                <a:sym typeface="Gobold Thin Light"/>
              </a:rPr>
              <a:t>-Forms for Appropriations, Equipment, line item changes for Allocations funding, and the creation of a new line item can all be found on Tigerlink.</a:t>
            </a:r>
          </a:p>
          <a:p>
            <a:pPr algn="just">
              <a:lnSpc>
                <a:spcPts val="3024"/>
              </a:lnSpc>
            </a:pPr>
            <a:endParaRPr lang="en-US" sz="2499">
              <a:solidFill>
                <a:srgbClr val="1F2932"/>
              </a:solidFill>
              <a:latin typeface="Gobold Thin Light"/>
              <a:ea typeface="Gobold Thin Light"/>
              <a:cs typeface="Gobold Thin Light"/>
              <a:sym typeface="Gobold Thin Light"/>
            </a:endParaRPr>
          </a:p>
          <a:p>
            <a:pPr algn="just">
              <a:lnSpc>
                <a:spcPts val="3024"/>
              </a:lnSpc>
            </a:pPr>
            <a:r>
              <a:rPr lang="en-US" sz="2499">
                <a:solidFill>
                  <a:srgbClr val="1F2932"/>
                </a:solidFill>
                <a:latin typeface="Gobold Thin Light"/>
                <a:ea typeface="Gobold Thin Light"/>
                <a:cs typeface="Gobold Thin Light"/>
                <a:sym typeface="Gobold Thin Light"/>
              </a:rPr>
              <a:t>-Simply go to SGA's Tigerlink Page click on forms and select the form you need to fill out. Or I have some QR codes I printed out for your convenience. If you are having trouble finding it simply reach out to me or stop by the office.</a:t>
            </a:r>
          </a:p>
          <a:p>
            <a:pPr algn="just">
              <a:lnSpc>
                <a:spcPts val="2904"/>
              </a:lnSpc>
            </a:pPr>
            <a:endParaRPr lang="en-US" sz="2499">
              <a:solidFill>
                <a:srgbClr val="1F2932"/>
              </a:solidFill>
              <a:latin typeface="Gobold Thin Light"/>
              <a:ea typeface="Gobold Thin Light"/>
              <a:cs typeface="Gobold Thin Light"/>
              <a:sym typeface="Gobold Thin Light"/>
            </a:endParaRPr>
          </a:p>
          <a:p>
            <a:pPr algn="just">
              <a:lnSpc>
                <a:spcPts val="2904"/>
              </a:lnSpc>
            </a:pPr>
            <a:endParaRPr lang="en-US" sz="2499">
              <a:solidFill>
                <a:srgbClr val="1F2932"/>
              </a:solidFill>
              <a:latin typeface="Gobold Thin Light"/>
              <a:ea typeface="Gobold Thin Light"/>
              <a:cs typeface="Gobold Thin Light"/>
              <a:sym typeface="Gobold Thin Light"/>
            </a:endParaRPr>
          </a:p>
          <a:p>
            <a:pPr algn="just">
              <a:lnSpc>
                <a:spcPts val="2904"/>
              </a:lnSpc>
            </a:pPr>
            <a:endParaRPr lang="en-US" sz="2499">
              <a:solidFill>
                <a:srgbClr val="1F2932"/>
              </a:solidFill>
              <a:latin typeface="Gobold Thin Light"/>
              <a:ea typeface="Gobold Thin Light"/>
              <a:cs typeface="Gobold Thin Light"/>
              <a:sym typeface="Gobold Thin Light"/>
            </a:endParaRPr>
          </a:p>
          <a:p>
            <a:pPr algn="just">
              <a:lnSpc>
                <a:spcPts val="2904"/>
              </a:lnSpc>
            </a:pPr>
            <a:endParaRPr lang="en-US" sz="2499">
              <a:solidFill>
                <a:srgbClr val="1F2932"/>
              </a:solidFill>
              <a:latin typeface="Gobold Thin Light"/>
              <a:ea typeface="Gobold Thin Light"/>
              <a:cs typeface="Gobold Thin Light"/>
              <a:sym typeface="Gobold Thin Light"/>
            </a:endParaRPr>
          </a:p>
          <a:p>
            <a:pPr algn="just">
              <a:lnSpc>
                <a:spcPts val="2904"/>
              </a:lnSpc>
            </a:pPr>
            <a:endParaRPr lang="en-US" sz="2499">
              <a:solidFill>
                <a:srgbClr val="1F2932"/>
              </a:solidFill>
              <a:latin typeface="Gobold Thin Light"/>
              <a:ea typeface="Gobold Thin Light"/>
              <a:cs typeface="Gobold Thin Light"/>
              <a:sym typeface="Gobold Thin Light"/>
            </a:endParaRPr>
          </a:p>
          <a:p>
            <a:pPr algn="just">
              <a:lnSpc>
                <a:spcPts val="2904"/>
              </a:lnSpc>
            </a:pPr>
            <a:endParaRPr lang="en-US" sz="2499">
              <a:solidFill>
                <a:srgbClr val="1F2932"/>
              </a:solidFill>
              <a:latin typeface="Gobold Thin Light"/>
              <a:ea typeface="Gobold Thin Light"/>
              <a:cs typeface="Gobold Thin Light"/>
              <a:sym typeface="Gobold Thin Light"/>
            </a:endParaRPr>
          </a:p>
        </p:txBody>
      </p:sp>
      <p:sp>
        <p:nvSpPr>
          <p:cNvPr id="4" name="Freeform 4"/>
          <p:cNvSpPr/>
          <p:nvPr/>
        </p:nvSpPr>
        <p:spPr>
          <a:xfrm>
            <a:off x="1784984" y="4635554"/>
            <a:ext cx="8812531" cy="2402554"/>
          </a:xfrm>
          <a:custGeom>
            <a:avLst/>
            <a:gdLst/>
            <a:ahLst/>
            <a:cxnLst/>
            <a:rect l="l" t="t" r="r" b="b"/>
            <a:pathLst>
              <a:path w="8812531" h="2402554">
                <a:moveTo>
                  <a:pt x="0" y="0"/>
                </a:moveTo>
                <a:lnTo>
                  <a:pt x="8812532" y="0"/>
                </a:lnTo>
                <a:lnTo>
                  <a:pt x="8812532" y="2402554"/>
                </a:lnTo>
                <a:lnTo>
                  <a:pt x="0" y="2402554"/>
                </a:lnTo>
                <a:lnTo>
                  <a:pt x="0" y="0"/>
                </a:lnTo>
                <a:close/>
              </a:path>
            </a:pathLst>
          </a:custGeom>
          <a:blipFill>
            <a:blip r:embed="rId2"/>
            <a:stretch>
              <a:fillRect/>
            </a:stretch>
          </a:blipFill>
        </p:spPr>
      </p:sp>
      <p:sp>
        <p:nvSpPr>
          <p:cNvPr id="5" name="Freeform 5"/>
          <p:cNvSpPr/>
          <p:nvPr/>
        </p:nvSpPr>
        <p:spPr>
          <a:xfrm rot="-1018739">
            <a:off x="5996536" y="5815480"/>
            <a:ext cx="224157" cy="309182"/>
          </a:xfrm>
          <a:custGeom>
            <a:avLst/>
            <a:gdLst/>
            <a:ahLst/>
            <a:cxnLst/>
            <a:rect l="l" t="t" r="r" b="b"/>
            <a:pathLst>
              <a:path w="224157" h="309182">
                <a:moveTo>
                  <a:pt x="0" y="0"/>
                </a:moveTo>
                <a:lnTo>
                  <a:pt x="224157" y="0"/>
                </a:lnTo>
                <a:lnTo>
                  <a:pt x="224157" y="309183"/>
                </a:lnTo>
                <a:lnTo>
                  <a:pt x="0" y="3091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TextBox 6"/>
          <p:cNvSpPr txBox="1"/>
          <p:nvPr/>
        </p:nvSpPr>
        <p:spPr>
          <a:xfrm>
            <a:off x="2625736" y="1495590"/>
            <a:ext cx="7131028" cy="413766"/>
          </a:xfrm>
          <a:prstGeom prst="rect">
            <a:avLst/>
          </a:prstGeom>
        </p:spPr>
        <p:txBody>
          <a:bodyPr lIns="0" tIns="0" rIns="0" bIns="0" rtlCol="0" anchor="t">
            <a:spAutoFit/>
          </a:bodyPr>
          <a:lstStyle/>
          <a:p>
            <a:pPr marL="0" lvl="0" indent="0" algn="ctr">
              <a:lnSpc>
                <a:spcPts val="3444"/>
              </a:lnSpc>
              <a:spcBef>
                <a:spcPct val="0"/>
              </a:spcBef>
            </a:pPr>
            <a:r>
              <a:rPr lang="en-US" sz="2460" spc="737">
                <a:solidFill>
                  <a:srgbClr val="1F2932"/>
                </a:solidFill>
                <a:latin typeface="League Spartan"/>
                <a:ea typeface="League Spartan"/>
                <a:cs typeface="League Spartan"/>
                <a:sym typeface="League Spartan"/>
              </a:rPr>
              <a:t>FORMS</a:t>
            </a:r>
          </a:p>
        </p:txBody>
      </p:sp>
      <p:sp>
        <p:nvSpPr>
          <p:cNvPr id="7" name="TextBox 7"/>
          <p:cNvSpPr txBox="1"/>
          <p:nvPr/>
        </p:nvSpPr>
        <p:spPr>
          <a:xfrm>
            <a:off x="510668" y="249034"/>
            <a:ext cx="11361164" cy="1168806"/>
          </a:xfrm>
          <a:prstGeom prst="rect">
            <a:avLst/>
          </a:prstGeom>
        </p:spPr>
        <p:txBody>
          <a:bodyPr lIns="0" tIns="0" rIns="0" bIns="0" rtlCol="0" anchor="t">
            <a:spAutoFit/>
          </a:bodyPr>
          <a:lstStyle/>
          <a:p>
            <a:pPr marL="0" lvl="0" indent="0" algn="ctr">
              <a:lnSpc>
                <a:spcPts val="4497"/>
              </a:lnSpc>
            </a:pPr>
            <a:r>
              <a:rPr lang="en-US" sz="5229" spc="690">
                <a:solidFill>
                  <a:srgbClr val="1F2932"/>
                </a:solidFill>
                <a:latin typeface="League Spartan"/>
                <a:ea typeface="League Spartan"/>
                <a:cs typeface="League Spartan"/>
                <a:sym typeface="League Spartan"/>
              </a:rPr>
              <a:t>STUDENT GOVERNMENT ASSOCIATION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B96D4"/>
        </a:solidFill>
        <a:effectLst/>
      </p:bgPr>
    </p:bg>
    <p:spTree>
      <p:nvGrpSpPr>
        <p:cNvPr id="1" name=""/>
        <p:cNvGrpSpPr/>
        <p:nvPr/>
      </p:nvGrpSpPr>
      <p:grpSpPr>
        <a:xfrm>
          <a:off x="0" y="0"/>
          <a:ext cx="0" cy="0"/>
          <a:chOff x="0" y="0"/>
          <a:chExt cx="0" cy="0"/>
        </a:xfrm>
      </p:grpSpPr>
      <p:sp>
        <p:nvSpPr>
          <p:cNvPr id="2" name="AutoShape 2"/>
          <p:cNvSpPr/>
          <p:nvPr/>
        </p:nvSpPr>
        <p:spPr>
          <a:xfrm>
            <a:off x="686318" y="1667858"/>
            <a:ext cx="11009864" cy="0"/>
          </a:xfrm>
          <a:prstGeom prst="line">
            <a:avLst/>
          </a:prstGeom>
          <a:ln w="76200" cap="flat">
            <a:solidFill>
              <a:srgbClr val="000000"/>
            </a:solidFill>
            <a:prstDash val="solid"/>
            <a:headEnd type="none" w="sm" len="sm"/>
            <a:tailEnd type="none" w="sm" len="sm"/>
          </a:ln>
        </p:spPr>
      </p:sp>
      <p:sp>
        <p:nvSpPr>
          <p:cNvPr id="3" name="Freeform 3"/>
          <p:cNvSpPr/>
          <p:nvPr/>
        </p:nvSpPr>
        <p:spPr>
          <a:xfrm>
            <a:off x="4938801" y="2334008"/>
            <a:ext cx="2309815" cy="2272280"/>
          </a:xfrm>
          <a:custGeom>
            <a:avLst/>
            <a:gdLst/>
            <a:ahLst/>
            <a:cxnLst/>
            <a:rect l="l" t="t" r="r" b="b"/>
            <a:pathLst>
              <a:path w="2309815" h="2272280">
                <a:moveTo>
                  <a:pt x="0" y="0"/>
                </a:moveTo>
                <a:lnTo>
                  <a:pt x="2309815" y="0"/>
                </a:lnTo>
                <a:lnTo>
                  <a:pt x="2309815" y="2272281"/>
                </a:lnTo>
                <a:lnTo>
                  <a:pt x="0" y="22722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695689" y="1767335"/>
            <a:ext cx="8991122" cy="537845"/>
          </a:xfrm>
          <a:prstGeom prst="rect">
            <a:avLst/>
          </a:prstGeom>
        </p:spPr>
        <p:txBody>
          <a:bodyPr lIns="0" tIns="0" rIns="0" bIns="0" rtlCol="0" anchor="t">
            <a:spAutoFit/>
          </a:bodyPr>
          <a:lstStyle/>
          <a:p>
            <a:pPr marL="0" lvl="0" indent="0" algn="ctr">
              <a:lnSpc>
                <a:spcPts val="4480"/>
              </a:lnSpc>
              <a:spcBef>
                <a:spcPct val="0"/>
              </a:spcBef>
            </a:pPr>
            <a:r>
              <a:rPr lang="en-US" sz="3200" spc="960">
                <a:solidFill>
                  <a:srgbClr val="1F2932"/>
                </a:solidFill>
                <a:latin typeface="League Spartan"/>
                <a:ea typeface="League Spartan"/>
                <a:cs typeface="League Spartan"/>
                <a:sym typeface="League Spartan"/>
              </a:rPr>
              <a:t>SGA TREASURER CONTACT</a:t>
            </a:r>
          </a:p>
        </p:txBody>
      </p:sp>
      <p:sp>
        <p:nvSpPr>
          <p:cNvPr id="5" name="TextBox 5"/>
          <p:cNvSpPr txBox="1"/>
          <p:nvPr/>
        </p:nvSpPr>
        <p:spPr>
          <a:xfrm>
            <a:off x="2625179" y="4549393"/>
            <a:ext cx="7132141" cy="2561592"/>
          </a:xfrm>
          <a:prstGeom prst="rect">
            <a:avLst/>
          </a:prstGeom>
        </p:spPr>
        <p:txBody>
          <a:bodyPr lIns="0" tIns="0" rIns="0" bIns="0" rtlCol="0" anchor="t">
            <a:spAutoFit/>
          </a:bodyPr>
          <a:lstStyle/>
          <a:p>
            <a:pPr algn="ctr">
              <a:lnSpc>
                <a:spcPts val="6859"/>
              </a:lnSpc>
            </a:pPr>
            <a:r>
              <a:rPr lang="en-US" sz="4899">
                <a:solidFill>
                  <a:srgbClr val="1F2932"/>
                </a:solidFill>
                <a:latin typeface="Gobold Thin Light"/>
                <a:ea typeface="Gobold Thin Light"/>
                <a:cs typeface="Gobold Thin Light"/>
                <a:sym typeface="Gobold Thin Light"/>
              </a:rPr>
              <a:t>Email: jjsinsel.se@fhsu.edu</a:t>
            </a:r>
          </a:p>
          <a:p>
            <a:pPr algn="ctr">
              <a:lnSpc>
                <a:spcPts val="6859"/>
              </a:lnSpc>
            </a:pPr>
            <a:r>
              <a:rPr lang="en-US" sz="4899">
                <a:solidFill>
                  <a:srgbClr val="1F2932"/>
                </a:solidFill>
                <a:latin typeface="Gobold Thin Light"/>
                <a:ea typeface="Gobold Thin Light"/>
                <a:cs typeface="Gobold Thin Light"/>
                <a:sym typeface="Gobold Thin Light"/>
              </a:rPr>
              <a:t>Phone: 785.628.5311</a:t>
            </a:r>
          </a:p>
          <a:p>
            <a:pPr algn="ctr">
              <a:lnSpc>
                <a:spcPts val="6859"/>
              </a:lnSpc>
            </a:pPr>
            <a:r>
              <a:rPr lang="en-US" sz="4899">
                <a:solidFill>
                  <a:srgbClr val="1F2932"/>
                </a:solidFill>
                <a:latin typeface="Gobold Thin Light"/>
                <a:ea typeface="Gobold Thin Light"/>
                <a:cs typeface="Gobold Thin Light"/>
                <a:sym typeface="Gobold Thin Light"/>
              </a:rPr>
              <a:t>FWCSS: 238</a:t>
            </a:r>
          </a:p>
        </p:txBody>
      </p:sp>
      <p:sp>
        <p:nvSpPr>
          <p:cNvPr id="6" name="TextBox 6"/>
          <p:cNvSpPr txBox="1"/>
          <p:nvPr/>
        </p:nvSpPr>
        <p:spPr>
          <a:xfrm>
            <a:off x="413127" y="346651"/>
            <a:ext cx="11361164" cy="1168806"/>
          </a:xfrm>
          <a:prstGeom prst="rect">
            <a:avLst/>
          </a:prstGeom>
        </p:spPr>
        <p:txBody>
          <a:bodyPr lIns="0" tIns="0" rIns="0" bIns="0" rtlCol="0" anchor="t">
            <a:spAutoFit/>
          </a:bodyPr>
          <a:lstStyle/>
          <a:p>
            <a:pPr marL="0" lvl="0" indent="0" algn="ctr">
              <a:lnSpc>
                <a:spcPts val="4497"/>
              </a:lnSpc>
            </a:pPr>
            <a:r>
              <a:rPr lang="en-US" sz="5229" spc="690">
                <a:solidFill>
                  <a:srgbClr val="1F2932"/>
                </a:solidFill>
                <a:latin typeface="League Spartan"/>
                <a:ea typeface="League Spartan"/>
                <a:cs typeface="League Spartan"/>
                <a:sym typeface="League Spartan"/>
              </a:rPr>
              <a:t>STUDENT GOVERNMENT ASSOCIATION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7B96D4"/>
        </a:solidFill>
        <a:effectLst/>
      </p:bgPr>
    </p:bg>
    <p:spTree>
      <p:nvGrpSpPr>
        <p:cNvPr id="1" name=""/>
        <p:cNvGrpSpPr/>
        <p:nvPr/>
      </p:nvGrpSpPr>
      <p:grpSpPr>
        <a:xfrm>
          <a:off x="0" y="0"/>
          <a:ext cx="0" cy="0"/>
          <a:chOff x="0" y="0"/>
          <a:chExt cx="0" cy="0"/>
        </a:xfrm>
      </p:grpSpPr>
      <p:sp>
        <p:nvSpPr>
          <p:cNvPr id="2" name="AutoShape 2"/>
          <p:cNvSpPr/>
          <p:nvPr/>
        </p:nvSpPr>
        <p:spPr>
          <a:xfrm>
            <a:off x="758105" y="4673439"/>
            <a:ext cx="10866291" cy="80491"/>
          </a:xfrm>
          <a:prstGeom prst="rect">
            <a:avLst/>
          </a:prstGeom>
          <a:solidFill>
            <a:srgbClr val="FDB913"/>
          </a:solidFill>
        </p:spPr>
      </p:sp>
      <p:sp>
        <p:nvSpPr>
          <p:cNvPr id="3" name="Freeform 3"/>
          <p:cNvSpPr/>
          <p:nvPr/>
        </p:nvSpPr>
        <p:spPr>
          <a:xfrm>
            <a:off x="-410588" y="-588495"/>
            <a:ext cx="13281798" cy="869354"/>
          </a:xfrm>
          <a:custGeom>
            <a:avLst/>
            <a:gdLst/>
            <a:ahLst/>
            <a:cxnLst/>
            <a:rect l="l" t="t" r="r" b="b"/>
            <a:pathLst>
              <a:path w="13281798" h="869354">
                <a:moveTo>
                  <a:pt x="0" y="0"/>
                </a:moveTo>
                <a:lnTo>
                  <a:pt x="13281797" y="0"/>
                </a:lnTo>
                <a:lnTo>
                  <a:pt x="13281797" y="869354"/>
                </a:lnTo>
                <a:lnTo>
                  <a:pt x="0" y="8693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5400000">
            <a:off x="-6545649" y="4413962"/>
            <a:ext cx="13091298" cy="856885"/>
          </a:xfrm>
          <a:custGeom>
            <a:avLst/>
            <a:gdLst/>
            <a:ahLst/>
            <a:cxnLst/>
            <a:rect l="l" t="t" r="r" b="b"/>
            <a:pathLst>
              <a:path w="13091298" h="856885">
                <a:moveTo>
                  <a:pt x="0" y="0"/>
                </a:moveTo>
                <a:lnTo>
                  <a:pt x="13091298" y="0"/>
                </a:lnTo>
                <a:lnTo>
                  <a:pt x="13091298" y="856884"/>
                </a:lnTo>
                <a:lnTo>
                  <a:pt x="0" y="8568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220088" y="7147756"/>
            <a:ext cx="13281798" cy="869354"/>
          </a:xfrm>
          <a:custGeom>
            <a:avLst/>
            <a:gdLst/>
            <a:ahLst/>
            <a:cxnLst/>
            <a:rect l="l" t="t" r="r" b="b"/>
            <a:pathLst>
              <a:path w="13281798" h="869354">
                <a:moveTo>
                  <a:pt x="0" y="0"/>
                </a:moveTo>
                <a:lnTo>
                  <a:pt x="13281797" y="0"/>
                </a:lnTo>
                <a:lnTo>
                  <a:pt x="13281797" y="869354"/>
                </a:lnTo>
                <a:lnTo>
                  <a:pt x="0" y="8693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5400000">
            <a:off x="5897118" y="4857066"/>
            <a:ext cx="13091298" cy="856885"/>
          </a:xfrm>
          <a:custGeom>
            <a:avLst/>
            <a:gdLst/>
            <a:ahLst/>
            <a:cxnLst/>
            <a:rect l="l" t="t" r="r" b="b"/>
            <a:pathLst>
              <a:path w="13091298" h="856885">
                <a:moveTo>
                  <a:pt x="0" y="0"/>
                </a:moveTo>
                <a:lnTo>
                  <a:pt x="13091298" y="0"/>
                </a:lnTo>
                <a:lnTo>
                  <a:pt x="13091298" y="856885"/>
                </a:lnTo>
                <a:lnTo>
                  <a:pt x="0" y="8568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9020753" y="280859"/>
            <a:ext cx="2993571" cy="2971800"/>
          </a:xfrm>
          <a:custGeom>
            <a:avLst/>
            <a:gdLst/>
            <a:ahLst/>
            <a:cxnLst/>
            <a:rect l="l" t="t" r="r" b="b"/>
            <a:pathLst>
              <a:path w="2993571" h="2971800">
                <a:moveTo>
                  <a:pt x="0" y="0"/>
                </a:moveTo>
                <a:lnTo>
                  <a:pt x="2993571" y="0"/>
                </a:lnTo>
                <a:lnTo>
                  <a:pt x="2993571" y="2971800"/>
                </a:lnTo>
                <a:lnTo>
                  <a:pt x="0" y="2971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extBox 8"/>
          <p:cNvSpPr txBox="1"/>
          <p:nvPr/>
        </p:nvSpPr>
        <p:spPr>
          <a:xfrm>
            <a:off x="3126003" y="638820"/>
            <a:ext cx="6130494" cy="3797999"/>
          </a:xfrm>
          <a:prstGeom prst="rect">
            <a:avLst/>
          </a:prstGeom>
        </p:spPr>
        <p:txBody>
          <a:bodyPr lIns="0" tIns="0" rIns="0" bIns="0" rtlCol="0" anchor="t">
            <a:spAutoFit/>
          </a:bodyPr>
          <a:lstStyle/>
          <a:p>
            <a:pPr algn="ctr">
              <a:lnSpc>
                <a:spcPts val="7511"/>
              </a:lnSpc>
            </a:pPr>
            <a:r>
              <a:rPr lang="en-US" sz="5868" b="1" spc="1760">
                <a:solidFill>
                  <a:srgbClr val="1A1825"/>
                </a:solidFill>
                <a:latin typeface="League Spartan"/>
                <a:ea typeface="League Spartan"/>
                <a:cs typeface="League Spartan"/>
                <a:sym typeface="League Spartan"/>
              </a:rPr>
              <a:t>STUDENT</a:t>
            </a:r>
          </a:p>
          <a:p>
            <a:pPr algn="ctr">
              <a:lnSpc>
                <a:spcPts val="7511"/>
              </a:lnSpc>
            </a:pPr>
            <a:r>
              <a:rPr lang="en-US" sz="5868" b="1" spc="1760">
                <a:solidFill>
                  <a:srgbClr val="1A1825"/>
                </a:solidFill>
                <a:latin typeface="League Spartan"/>
                <a:ea typeface="League Spartan"/>
                <a:cs typeface="League Spartan"/>
                <a:sym typeface="League Spartan"/>
              </a:rPr>
              <a:t>CENTERED</a:t>
            </a:r>
          </a:p>
          <a:p>
            <a:pPr algn="ctr">
              <a:lnSpc>
                <a:spcPts val="7511"/>
              </a:lnSpc>
            </a:pPr>
            <a:r>
              <a:rPr lang="en-US" sz="5868" b="1" spc="1760">
                <a:solidFill>
                  <a:srgbClr val="1A1825"/>
                </a:solidFill>
                <a:latin typeface="League Spartan"/>
                <a:ea typeface="League Spartan"/>
                <a:cs typeface="League Spartan"/>
                <a:sym typeface="League Spartan"/>
              </a:rPr>
              <a:t>DRIVEN</a:t>
            </a:r>
          </a:p>
          <a:p>
            <a:pPr algn="ctr">
              <a:lnSpc>
                <a:spcPts val="7511"/>
              </a:lnSpc>
            </a:pPr>
            <a:r>
              <a:rPr lang="en-US" sz="5868" b="1" spc="1760">
                <a:solidFill>
                  <a:srgbClr val="1A1825"/>
                </a:solidFill>
                <a:latin typeface="League Spartan"/>
                <a:ea typeface="League Spartan"/>
                <a:cs typeface="League Spartan"/>
                <a:sym typeface="League Spartan"/>
              </a:rPr>
              <a:t>LED</a:t>
            </a:r>
          </a:p>
        </p:txBody>
      </p:sp>
      <p:sp>
        <p:nvSpPr>
          <p:cNvPr id="9" name="TextBox 9"/>
          <p:cNvSpPr txBox="1"/>
          <p:nvPr/>
        </p:nvSpPr>
        <p:spPr>
          <a:xfrm>
            <a:off x="758105" y="4687299"/>
            <a:ext cx="10881445" cy="1961647"/>
          </a:xfrm>
          <a:prstGeom prst="rect">
            <a:avLst/>
          </a:prstGeom>
        </p:spPr>
        <p:txBody>
          <a:bodyPr lIns="0" tIns="0" rIns="0" bIns="0" rtlCol="0" anchor="t">
            <a:spAutoFit/>
          </a:bodyPr>
          <a:lstStyle/>
          <a:p>
            <a:pPr algn="ctr">
              <a:lnSpc>
                <a:spcPts val="8492"/>
              </a:lnSpc>
            </a:pPr>
            <a:r>
              <a:rPr lang="en-US" sz="5340" b="1" spc="801">
                <a:solidFill>
                  <a:srgbClr val="1A1825"/>
                </a:solidFill>
                <a:latin typeface="Code Pro Bold"/>
                <a:ea typeface="Code Pro Bold"/>
                <a:cs typeface="Code Pro Bold"/>
                <a:sym typeface="Code Pro Bold"/>
              </a:rPr>
              <a:t>FINANCES 101</a:t>
            </a:r>
          </a:p>
          <a:p>
            <a:pPr algn="ctr">
              <a:lnSpc>
                <a:spcPts val="2132"/>
              </a:lnSpc>
            </a:pPr>
            <a:endParaRPr lang="en-US" sz="5340" b="1" spc="801">
              <a:solidFill>
                <a:srgbClr val="1A1825"/>
              </a:solidFill>
              <a:latin typeface="Code Pro Bold"/>
              <a:ea typeface="Code Pro Bold"/>
              <a:cs typeface="Code Pro Bold"/>
              <a:sym typeface="Code Pro Bold"/>
            </a:endParaRPr>
          </a:p>
          <a:p>
            <a:pPr algn="ctr">
              <a:lnSpc>
                <a:spcPts val="4994"/>
              </a:lnSpc>
            </a:pPr>
            <a:r>
              <a:rPr lang="en-US" sz="3140" b="1" spc="471">
                <a:solidFill>
                  <a:srgbClr val="1A1825"/>
                </a:solidFill>
                <a:latin typeface="Code Pro Bold"/>
                <a:ea typeface="Code Pro Bold"/>
                <a:cs typeface="Code Pro Bold"/>
                <a:sym typeface="Code Pro Bold"/>
              </a:rPr>
              <a:t>BUSINESS AND PURCHASING OFFICE INFO</a:t>
            </a:r>
          </a:p>
        </p:txBody>
      </p:sp>
      <p:sp>
        <p:nvSpPr>
          <p:cNvPr id="10" name="Freeform 10"/>
          <p:cNvSpPr/>
          <p:nvPr/>
        </p:nvSpPr>
        <p:spPr>
          <a:xfrm>
            <a:off x="428442" y="280859"/>
            <a:ext cx="2993571" cy="2971800"/>
          </a:xfrm>
          <a:custGeom>
            <a:avLst/>
            <a:gdLst/>
            <a:ahLst/>
            <a:cxnLst/>
            <a:rect l="l" t="t" r="r" b="b"/>
            <a:pathLst>
              <a:path w="2993571" h="2971800">
                <a:moveTo>
                  <a:pt x="0" y="0"/>
                </a:moveTo>
                <a:lnTo>
                  <a:pt x="2993572" y="0"/>
                </a:lnTo>
                <a:lnTo>
                  <a:pt x="2993572" y="2971800"/>
                </a:lnTo>
                <a:lnTo>
                  <a:pt x="0" y="2971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B96D4"/>
        </a:solidFill>
        <a:effectLst/>
      </p:bgPr>
    </p:bg>
    <p:spTree>
      <p:nvGrpSpPr>
        <p:cNvPr id="1" name=""/>
        <p:cNvGrpSpPr/>
        <p:nvPr/>
      </p:nvGrpSpPr>
      <p:grpSpPr>
        <a:xfrm>
          <a:off x="0" y="0"/>
          <a:ext cx="0" cy="0"/>
          <a:chOff x="0" y="0"/>
          <a:chExt cx="0" cy="0"/>
        </a:xfrm>
      </p:grpSpPr>
      <p:grpSp>
        <p:nvGrpSpPr>
          <p:cNvPr id="2" name="Group 2"/>
          <p:cNvGrpSpPr/>
          <p:nvPr/>
        </p:nvGrpSpPr>
        <p:grpSpPr>
          <a:xfrm>
            <a:off x="1451020" y="0"/>
            <a:ext cx="9480460" cy="1626230"/>
            <a:chOff x="0" y="0"/>
            <a:chExt cx="12640613" cy="2168307"/>
          </a:xfrm>
        </p:grpSpPr>
        <p:sp>
          <p:nvSpPr>
            <p:cNvPr id="3" name="TextBox 3"/>
            <p:cNvSpPr txBox="1"/>
            <p:nvPr/>
          </p:nvSpPr>
          <p:spPr>
            <a:xfrm>
              <a:off x="77514" y="-95250"/>
              <a:ext cx="12563099" cy="2263557"/>
            </a:xfrm>
            <a:prstGeom prst="rect">
              <a:avLst/>
            </a:prstGeom>
          </p:spPr>
          <p:txBody>
            <a:bodyPr lIns="0" tIns="0" rIns="0" bIns="0" rtlCol="0" anchor="t">
              <a:spAutoFit/>
            </a:bodyPr>
            <a:lstStyle/>
            <a:p>
              <a:pPr marL="0" lvl="0" indent="0" algn="ctr">
                <a:lnSpc>
                  <a:spcPts val="6965"/>
                </a:lnSpc>
                <a:spcBef>
                  <a:spcPct val="0"/>
                </a:spcBef>
              </a:pPr>
              <a:r>
                <a:rPr lang="en-US" sz="4975" spc="1492">
                  <a:solidFill>
                    <a:srgbClr val="1F2932"/>
                  </a:solidFill>
                  <a:latin typeface="League Spartan"/>
                  <a:ea typeface="League Spartan"/>
                  <a:cs typeface="League Spartan"/>
                  <a:sym typeface="League Spartan"/>
                </a:rPr>
                <a:t>WORKDAY SECURITY ACCESS</a:t>
              </a:r>
            </a:p>
          </p:txBody>
        </p:sp>
        <p:sp>
          <p:nvSpPr>
            <p:cNvPr id="4" name="AutoShape 4"/>
            <p:cNvSpPr/>
            <p:nvPr/>
          </p:nvSpPr>
          <p:spPr>
            <a:xfrm>
              <a:off x="0" y="865669"/>
              <a:ext cx="12174634" cy="0"/>
            </a:xfrm>
            <a:prstGeom prst="line">
              <a:avLst/>
            </a:prstGeom>
            <a:ln w="68270" cap="flat">
              <a:solidFill>
                <a:srgbClr val="000000"/>
              </a:solidFill>
              <a:prstDash val="solid"/>
              <a:headEnd type="none" w="sm" len="sm"/>
              <a:tailEnd type="none" w="sm" len="sm"/>
            </a:ln>
          </p:spPr>
        </p:sp>
      </p:grpSp>
      <p:sp>
        <p:nvSpPr>
          <p:cNvPr id="5" name="TextBox 5"/>
          <p:cNvSpPr txBox="1"/>
          <p:nvPr/>
        </p:nvSpPr>
        <p:spPr>
          <a:xfrm>
            <a:off x="132824" y="1433065"/>
            <a:ext cx="12116853" cy="5564754"/>
          </a:xfrm>
          <a:prstGeom prst="rect">
            <a:avLst/>
          </a:prstGeom>
        </p:spPr>
        <p:txBody>
          <a:bodyPr lIns="0" tIns="0" rIns="0" bIns="0" rtlCol="0" anchor="t">
            <a:spAutoFit/>
          </a:bodyPr>
          <a:lstStyle/>
          <a:p>
            <a:pPr marL="501438" lvl="1" indent="-250719" algn="just">
              <a:lnSpc>
                <a:spcPts val="4645"/>
              </a:lnSpc>
              <a:buFont typeface="Arial"/>
              <a:buChar char="•"/>
            </a:pPr>
            <a:r>
              <a:rPr lang="en-US" sz="2322">
                <a:solidFill>
                  <a:srgbClr val="1F2932"/>
                </a:solidFill>
                <a:latin typeface="Gobold Thin Light"/>
                <a:ea typeface="Gobold Thin Light"/>
                <a:cs typeface="Gobold Thin Light"/>
                <a:sym typeface="Gobold Thin Light"/>
              </a:rPr>
              <a:t>Gain security access to make cash sales or submit other financial transactions for the Student Activity account by email: </a:t>
            </a:r>
            <a:r>
              <a:rPr lang="en-US" sz="2322" u="sng">
                <a:solidFill>
                  <a:srgbClr val="F7A800"/>
                </a:solidFill>
                <a:latin typeface="Gobold Thin Light"/>
                <a:ea typeface="Gobold Thin Light"/>
                <a:cs typeface="Gobold Thin Light"/>
                <a:sym typeface="Gobold Thin Light"/>
                <a:hlinkClick r:id="rId2" tooltip="mailto:sfsmail@fhsu.edu"/>
              </a:rPr>
              <a:t>sfsmail@fhsu.edu</a:t>
            </a:r>
            <a:r>
              <a:rPr lang="en-US" sz="2322">
                <a:solidFill>
                  <a:srgbClr val="F7A800"/>
                </a:solidFill>
                <a:latin typeface="Gobold Thin Light"/>
                <a:ea typeface="Gobold Thin Light"/>
                <a:cs typeface="Gobold Thin Light"/>
                <a:sym typeface="Gobold Thin Light"/>
              </a:rPr>
              <a:t>. </a:t>
            </a:r>
          </a:p>
          <a:p>
            <a:pPr marL="830160" lvl="2" indent="-276720" algn="just">
              <a:lnSpc>
                <a:spcPts val="3845"/>
              </a:lnSpc>
              <a:buFont typeface="Arial"/>
              <a:buChar char="⚬"/>
            </a:pPr>
            <a:r>
              <a:rPr lang="en-US" sz="1922">
                <a:solidFill>
                  <a:srgbClr val="1F2932"/>
                </a:solidFill>
                <a:latin typeface="Gobold Thin Light"/>
                <a:ea typeface="Gobold Thin Light"/>
                <a:cs typeface="Gobold Thin Light"/>
                <a:sym typeface="Gobold Thin Light"/>
              </a:rPr>
              <a:t>Include: Your Name, FHSU ID, Organization Name, Officer Position, Cost Center Manager. </a:t>
            </a:r>
          </a:p>
          <a:p>
            <a:pPr marL="830160" lvl="2" indent="-276720" algn="just">
              <a:lnSpc>
                <a:spcPts val="3845"/>
              </a:lnSpc>
              <a:buFont typeface="Arial"/>
              <a:buChar char="⚬"/>
            </a:pPr>
            <a:r>
              <a:rPr lang="en-US" sz="1922">
                <a:solidFill>
                  <a:srgbClr val="1F2932"/>
                </a:solidFill>
                <a:latin typeface="Gobold Thin Light"/>
                <a:ea typeface="Gobold Thin Light"/>
                <a:cs typeface="Gobold Thin Light"/>
                <a:sym typeface="Gobold Thin Light"/>
              </a:rPr>
              <a:t>Security Access will only be given to an organization officer or advisor. </a:t>
            </a:r>
          </a:p>
          <a:p>
            <a:pPr marL="501438" lvl="1" indent="-250719" algn="just">
              <a:lnSpc>
                <a:spcPts val="4645"/>
              </a:lnSpc>
              <a:buFont typeface="Arial"/>
              <a:buChar char="•"/>
            </a:pPr>
            <a:r>
              <a:rPr lang="en-US" sz="2322">
                <a:solidFill>
                  <a:srgbClr val="1F2932"/>
                </a:solidFill>
                <a:latin typeface="Gobold Thin Light"/>
                <a:ea typeface="Gobold Thin Light"/>
                <a:cs typeface="Gobold Thin Light"/>
                <a:sym typeface="Gobold Thin Light"/>
              </a:rPr>
              <a:t>Student Fiscal Services will submit the request for access. The request will be approved by the Cost Center Manager, Director of SFS, and the Business Office. </a:t>
            </a:r>
          </a:p>
          <a:p>
            <a:pPr marL="501438" lvl="1" indent="-250719" algn="just">
              <a:lnSpc>
                <a:spcPts val="4645"/>
              </a:lnSpc>
              <a:buFont typeface="Arial"/>
              <a:buChar char="•"/>
            </a:pPr>
            <a:r>
              <a:rPr lang="en-US" sz="2322">
                <a:solidFill>
                  <a:srgbClr val="1F2932"/>
                </a:solidFill>
                <a:latin typeface="Gobold Thin Light"/>
                <a:ea typeface="Gobold Thin Light"/>
                <a:cs typeface="Gobold Thin Light"/>
                <a:sym typeface="Gobold Thin Light"/>
              </a:rPr>
              <a:t>Your security access change may take 3-7 days (depending on the approval process). </a:t>
            </a:r>
          </a:p>
          <a:p>
            <a:pPr marL="501438" lvl="1" indent="-250719" algn="just">
              <a:lnSpc>
                <a:spcPts val="4645"/>
              </a:lnSpc>
              <a:buFont typeface="Arial"/>
              <a:buChar char="•"/>
            </a:pPr>
            <a:r>
              <a:rPr lang="en-US" sz="2322">
                <a:solidFill>
                  <a:srgbClr val="1F2932"/>
                </a:solidFill>
                <a:latin typeface="Gobold Thin Light"/>
                <a:ea typeface="Gobold Thin Light"/>
                <a:cs typeface="Gobold Thin Light"/>
                <a:sym typeface="Gobold Thin Light"/>
              </a:rPr>
              <a:t>Students should use their </a:t>
            </a:r>
            <a:r>
              <a:rPr lang="en-US" sz="2322">
                <a:solidFill>
                  <a:srgbClr val="000000"/>
                </a:solidFill>
                <a:latin typeface="Gobold Thin Light"/>
                <a:ea typeface="Gobold Thin Light"/>
                <a:cs typeface="Gobold Thin Light"/>
                <a:sym typeface="Gobold Thin Light"/>
              </a:rPr>
              <a:t>name@mail.fhsu.edu</a:t>
            </a:r>
            <a:r>
              <a:rPr lang="en-US" sz="2322">
                <a:solidFill>
                  <a:srgbClr val="1F2932"/>
                </a:solidFill>
                <a:latin typeface="Gobold Thin Light"/>
                <a:ea typeface="Gobold Thin Light"/>
                <a:cs typeface="Gobold Thin Light"/>
                <a:sym typeface="Gobold Thin Light"/>
              </a:rPr>
              <a:t> to log into</a:t>
            </a:r>
            <a:r>
              <a:rPr lang="en-US" sz="2322">
                <a:solidFill>
                  <a:srgbClr val="F7A800"/>
                </a:solidFill>
                <a:latin typeface="Gobold Thin Light"/>
                <a:ea typeface="Gobold Thin Light"/>
                <a:cs typeface="Gobold Thin Light"/>
                <a:sym typeface="Gobold Thin Light"/>
              </a:rPr>
              <a:t> </a:t>
            </a:r>
            <a:r>
              <a:rPr lang="en-US" sz="2322" u="sng">
                <a:solidFill>
                  <a:srgbClr val="F7A800"/>
                </a:solidFill>
                <a:latin typeface="Gobold Thin Light"/>
                <a:ea typeface="Gobold Thin Light"/>
                <a:cs typeface="Gobold Thin Light"/>
                <a:sym typeface="Gobold Thin Light"/>
                <a:hlinkClick r:id="rId3" tooltip="https://adfs.fhsu.edu/adfs/ls/idpinitiatedSignon.aspx?loginToRp=http://www.workday.com/"/>
              </a:rPr>
              <a:t>Workday</a:t>
            </a:r>
            <a:r>
              <a:rPr lang="en-US" sz="2322">
                <a:solidFill>
                  <a:srgbClr val="F7A800"/>
                </a:solidFill>
                <a:latin typeface="Gobold Thin Light"/>
                <a:ea typeface="Gobold Thin Light"/>
                <a:cs typeface="Gobold Thin Light"/>
                <a:sym typeface="Gobold Thin Light"/>
              </a:rPr>
              <a:t>. </a:t>
            </a:r>
          </a:p>
          <a:p>
            <a:pPr marL="501438" lvl="1" indent="-250719" algn="just">
              <a:lnSpc>
                <a:spcPts val="4645"/>
              </a:lnSpc>
              <a:buFont typeface="Arial"/>
              <a:buChar char="•"/>
            </a:pPr>
            <a:r>
              <a:rPr lang="en-US" sz="2322">
                <a:solidFill>
                  <a:srgbClr val="1F2932"/>
                </a:solidFill>
                <a:latin typeface="Gobold Thin Light"/>
                <a:ea typeface="Gobold Thin Light"/>
                <a:cs typeface="Gobold Thin Light"/>
                <a:sym typeface="Gobold Thin Light"/>
              </a:rPr>
              <a:t>FHSU student employees will use </a:t>
            </a:r>
            <a:r>
              <a:rPr lang="en-US" sz="2322">
                <a:solidFill>
                  <a:srgbClr val="000000"/>
                </a:solidFill>
                <a:latin typeface="Gobold Thin Light"/>
                <a:ea typeface="Gobold Thin Light"/>
                <a:cs typeface="Gobold Thin Light"/>
                <a:sym typeface="Gobold Thin Light"/>
              </a:rPr>
              <a:t>name.se@fhsu.edu</a:t>
            </a:r>
            <a:r>
              <a:rPr lang="en-US" sz="2322">
                <a:solidFill>
                  <a:srgbClr val="1F2932"/>
                </a:solidFill>
                <a:latin typeface="Gobold Thin Light"/>
                <a:ea typeface="Gobold Thin Light"/>
                <a:cs typeface="Gobold Thin Light"/>
                <a:sym typeface="Gobold Thin Light"/>
              </a:rPr>
              <a:t> to log into </a:t>
            </a:r>
            <a:r>
              <a:rPr lang="en-US" sz="2322" u="sng">
                <a:solidFill>
                  <a:srgbClr val="FAB817"/>
                </a:solidFill>
                <a:latin typeface="Gobold Thin Light"/>
                <a:ea typeface="Gobold Thin Light"/>
                <a:cs typeface="Gobold Thin Light"/>
                <a:sym typeface="Gobold Thin Light"/>
                <a:hlinkClick r:id="rId4" tooltip="https://webapps.fhsu.edu/CRP/WorkflowsWebForms/Default.aspx"/>
              </a:rPr>
              <a:t>Workflow</a:t>
            </a:r>
            <a:r>
              <a:rPr lang="en-US" sz="2322">
                <a:solidFill>
                  <a:srgbClr val="1F2932"/>
                </a:solidFill>
                <a:latin typeface="Gobold Thin Light"/>
                <a:ea typeface="Gobold Thin Light"/>
                <a:cs typeface="Gobold Thin Light"/>
                <a:sym typeface="Gobold Thin Light"/>
              </a:rPr>
              <a:t> forms. This includes: Cost Center Change Form, Travel Receipt Forms, Transportation Requisitions.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7B96D4"/>
        </a:solidFill>
        <a:effectLst/>
      </p:bgPr>
    </p:bg>
    <p:spTree>
      <p:nvGrpSpPr>
        <p:cNvPr id="1" name=""/>
        <p:cNvGrpSpPr/>
        <p:nvPr/>
      </p:nvGrpSpPr>
      <p:grpSpPr>
        <a:xfrm>
          <a:off x="0" y="0"/>
          <a:ext cx="0" cy="0"/>
          <a:chOff x="0" y="0"/>
          <a:chExt cx="0" cy="0"/>
        </a:xfrm>
      </p:grpSpPr>
      <p:sp>
        <p:nvSpPr>
          <p:cNvPr id="2" name="TextBox 2"/>
          <p:cNvSpPr txBox="1"/>
          <p:nvPr/>
        </p:nvSpPr>
        <p:spPr>
          <a:xfrm>
            <a:off x="1224062" y="600075"/>
            <a:ext cx="9934376" cy="1309604"/>
          </a:xfrm>
          <a:prstGeom prst="rect">
            <a:avLst/>
          </a:prstGeom>
        </p:spPr>
        <p:txBody>
          <a:bodyPr lIns="0" tIns="0" rIns="0" bIns="0" rtlCol="0" anchor="t">
            <a:spAutoFit/>
          </a:bodyPr>
          <a:lstStyle/>
          <a:p>
            <a:pPr marL="0" lvl="0" indent="0" algn="ctr">
              <a:lnSpc>
                <a:spcPts val="10779"/>
              </a:lnSpc>
              <a:spcBef>
                <a:spcPct val="0"/>
              </a:spcBef>
            </a:pPr>
            <a:r>
              <a:rPr lang="en-US" sz="7699" spc="92">
                <a:solidFill>
                  <a:srgbClr val="1A1825"/>
                </a:solidFill>
                <a:latin typeface="League Spartan"/>
                <a:ea typeface="League Spartan"/>
                <a:cs typeface="League Spartan"/>
                <a:sym typeface="League Spartan"/>
              </a:rPr>
              <a:t>TODAY'S GUIDE</a:t>
            </a:r>
          </a:p>
        </p:txBody>
      </p:sp>
      <p:sp>
        <p:nvSpPr>
          <p:cNvPr id="3" name="Freeform 3"/>
          <p:cNvSpPr/>
          <p:nvPr/>
        </p:nvSpPr>
        <p:spPr>
          <a:xfrm rot="-5400000">
            <a:off x="-6765737" y="4346014"/>
            <a:ext cx="13091298" cy="856885"/>
          </a:xfrm>
          <a:custGeom>
            <a:avLst/>
            <a:gdLst/>
            <a:ahLst/>
            <a:cxnLst/>
            <a:rect l="l" t="t" r="r" b="b"/>
            <a:pathLst>
              <a:path w="13091298" h="856885">
                <a:moveTo>
                  <a:pt x="0" y="0"/>
                </a:moveTo>
                <a:lnTo>
                  <a:pt x="13091298" y="0"/>
                </a:lnTo>
                <a:lnTo>
                  <a:pt x="13091298" y="856885"/>
                </a:lnTo>
                <a:lnTo>
                  <a:pt x="0" y="8568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220088" y="7281488"/>
            <a:ext cx="13281798" cy="869354"/>
          </a:xfrm>
          <a:custGeom>
            <a:avLst/>
            <a:gdLst/>
            <a:ahLst/>
            <a:cxnLst/>
            <a:rect l="l" t="t" r="r" b="b"/>
            <a:pathLst>
              <a:path w="13281798" h="869354">
                <a:moveTo>
                  <a:pt x="0" y="0"/>
                </a:moveTo>
                <a:lnTo>
                  <a:pt x="13281797" y="0"/>
                </a:lnTo>
                <a:lnTo>
                  <a:pt x="13281797" y="869354"/>
                </a:lnTo>
                <a:lnTo>
                  <a:pt x="0" y="8693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5400000">
            <a:off x="6087618" y="4857066"/>
            <a:ext cx="13091298" cy="856885"/>
          </a:xfrm>
          <a:custGeom>
            <a:avLst/>
            <a:gdLst/>
            <a:ahLst/>
            <a:cxnLst/>
            <a:rect l="l" t="t" r="r" b="b"/>
            <a:pathLst>
              <a:path w="13091298" h="856885">
                <a:moveTo>
                  <a:pt x="0" y="0"/>
                </a:moveTo>
                <a:lnTo>
                  <a:pt x="13091298" y="0"/>
                </a:lnTo>
                <a:lnTo>
                  <a:pt x="13091298" y="856885"/>
                </a:lnTo>
                <a:lnTo>
                  <a:pt x="0" y="8568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410588" y="-722226"/>
            <a:ext cx="13281798" cy="869354"/>
          </a:xfrm>
          <a:custGeom>
            <a:avLst/>
            <a:gdLst/>
            <a:ahLst/>
            <a:cxnLst/>
            <a:rect l="l" t="t" r="r" b="b"/>
            <a:pathLst>
              <a:path w="13281798" h="869354">
                <a:moveTo>
                  <a:pt x="0" y="0"/>
                </a:moveTo>
                <a:lnTo>
                  <a:pt x="13281797" y="0"/>
                </a:lnTo>
                <a:lnTo>
                  <a:pt x="13281797" y="869354"/>
                </a:lnTo>
                <a:lnTo>
                  <a:pt x="0" y="8693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7" name="Group 7"/>
          <p:cNvGrpSpPr/>
          <p:nvPr/>
        </p:nvGrpSpPr>
        <p:grpSpPr>
          <a:xfrm>
            <a:off x="2256800" y="2092531"/>
            <a:ext cx="8181067" cy="3244438"/>
            <a:chOff x="0" y="0"/>
            <a:chExt cx="10908089" cy="4325917"/>
          </a:xfrm>
        </p:grpSpPr>
        <p:grpSp>
          <p:nvGrpSpPr>
            <p:cNvPr id="8" name="Group 8"/>
            <p:cNvGrpSpPr/>
            <p:nvPr/>
          </p:nvGrpSpPr>
          <p:grpSpPr>
            <a:xfrm>
              <a:off x="0" y="0"/>
              <a:ext cx="10908089" cy="4325917"/>
              <a:chOff x="0" y="0"/>
              <a:chExt cx="10482542" cy="4157154"/>
            </a:xfrm>
          </p:grpSpPr>
          <p:sp>
            <p:nvSpPr>
              <p:cNvPr id="9" name="Freeform 9"/>
              <p:cNvSpPr/>
              <p:nvPr/>
            </p:nvSpPr>
            <p:spPr>
              <a:xfrm>
                <a:off x="0" y="0"/>
                <a:ext cx="10482542" cy="4157154"/>
              </a:xfrm>
              <a:custGeom>
                <a:avLst/>
                <a:gdLst/>
                <a:ahLst/>
                <a:cxnLst/>
                <a:rect l="l" t="t" r="r" b="b"/>
                <a:pathLst>
                  <a:path w="10482542" h="4157154">
                    <a:moveTo>
                      <a:pt x="10358082" y="4157154"/>
                    </a:moveTo>
                    <a:lnTo>
                      <a:pt x="124460" y="4157154"/>
                    </a:lnTo>
                    <a:cubicBezTo>
                      <a:pt x="55880" y="4157154"/>
                      <a:pt x="0" y="4101274"/>
                      <a:pt x="0" y="4032694"/>
                    </a:cubicBezTo>
                    <a:lnTo>
                      <a:pt x="0" y="124460"/>
                    </a:lnTo>
                    <a:cubicBezTo>
                      <a:pt x="0" y="55880"/>
                      <a:pt x="55880" y="0"/>
                      <a:pt x="124460" y="0"/>
                    </a:cubicBezTo>
                    <a:lnTo>
                      <a:pt x="10358082" y="0"/>
                    </a:lnTo>
                    <a:cubicBezTo>
                      <a:pt x="10426662" y="0"/>
                      <a:pt x="10482542" y="55880"/>
                      <a:pt x="10482542" y="124460"/>
                    </a:cubicBezTo>
                    <a:lnTo>
                      <a:pt x="10482542" y="4032695"/>
                    </a:lnTo>
                    <a:cubicBezTo>
                      <a:pt x="10482542" y="4101274"/>
                      <a:pt x="10426662" y="4157154"/>
                      <a:pt x="10358082" y="4157154"/>
                    </a:cubicBezTo>
                    <a:close/>
                  </a:path>
                </a:pathLst>
              </a:custGeom>
              <a:solidFill>
                <a:srgbClr val="F4F3B7"/>
              </a:solidFill>
            </p:spPr>
          </p:sp>
        </p:grpSp>
        <p:sp>
          <p:nvSpPr>
            <p:cNvPr id="10" name="TextBox 10"/>
            <p:cNvSpPr txBox="1"/>
            <p:nvPr/>
          </p:nvSpPr>
          <p:spPr>
            <a:xfrm>
              <a:off x="0" y="87056"/>
              <a:ext cx="10908089" cy="666749"/>
            </a:xfrm>
            <a:prstGeom prst="rect">
              <a:avLst/>
            </a:prstGeom>
          </p:spPr>
          <p:txBody>
            <a:bodyPr lIns="0" tIns="0" rIns="0" bIns="0" rtlCol="0" anchor="t">
              <a:spAutoFit/>
            </a:bodyPr>
            <a:lstStyle/>
            <a:p>
              <a:pPr algn="ctr">
                <a:lnSpc>
                  <a:spcPts val="4200"/>
                </a:lnSpc>
              </a:pPr>
              <a:r>
                <a:rPr lang="en-US" sz="3000" u="sng">
                  <a:solidFill>
                    <a:srgbClr val="000000"/>
                  </a:solidFill>
                  <a:latin typeface="Gobold Thin Light"/>
                  <a:ea typeface="Gobold Thin Light"/>
                  <a:cs typeface="Gobold Thin Light"/>
                  <a:sym typeface="Gobold Thin Light"/>
                </a:rPr>
                <a:t>FINANCES 101</a:t>
              </a:r>
            </a:p>
          </p:txBody>
        </p:sp>
        <p:sp>
          <p:nvSpPr>
            <p:cNvPr id="11" name="TextBox 11"/>
            <p:cNvSpPr txBox="1"/>
            <p:nvPr/>
          </p:nvSpPr>
          <p:spPr>
            <a:xfrm>
              <a:off x="489438" y="1160205"/>
              <a:ext cx="9929213" cy="2192020"/>
            </a:xfrm>
            <a:prstGeom prst="rect">
              <a:avLst/>
            </a:prstGeom>
          </p:spPr>
          <p:txBody>
            <a:bodyPr lIns="0" tIns="0" rIns="0" bIns="0" rtlCol="0" anchor="t">
              <a:spAutoFit/>
            </a:bodyPr>
            <a:lstStyle/>
            <a:p>
              <a:pPr marL="518160" lvl="1" indent="-259080" algn="l">
                <a:lnSpc>
                  <a:spcPts val="3359"/>
                </a:lnSpc>
                <a:buFont typeface="Arial"/>
                <a:buChar char="•"/>
              </a:pPr>
              <a:r>
                <a:rPr lang="en-US" sz="2400">
                  <a:solidFill>
                    <a:srgbClr val="000000"/>
                  </a:solidFill>
                  <a:latin typeface="Gobold Thin Light"/>
                  <a:ea typeface="Gobold Thin Light"/>
                  <a:cs typeface="Gobold Thin Light"/>
                  <a:sym typeface="Gobold Thin Light"/>
                </a:rPr>
                <a:t>TRAVEL 101</a:t>
              </a:r>
            </a:p>
            <a:p>
              <a:pPr marL="518160" lvl="1" indent="-259080" algn="l">
                <a:lnSpc>
                  <a:spcPts val="3359"/>
                </a:lnSpc>
                <a:buFont typeface="Arial"/>
                <a:buChar char="•"/>
              </a:pPr>
              <a:r>
                <a:rPr lang="en-US" sz="2400">
                  <a:solidFill>
                    <a:srgbClr val="000000"/>
                  </a:solidFill>
                  <a:latin typeface="Gobold Thin Light"/>
                  <a:ea typeface="Gobold Thin Light"/>
                  <a:cs typeface="Gobold Thin Light"/>
                  <a:sym typeface="Gobold Thin Light"/>
                </a:rPr>
                <a:t>PAYING FOR ITEMS</a:t>
              </a:r>
            </a:p>
            <a:p>
              <a:pPr marL="518160" lvl="1" indent="-259080" algn="l">
                <a:lnSpc>
                  <a:spcPts val="3359"/>
                </a:lnSpc>
                <a:buFont typeface="Arial"/>
                <a:buChar char="•"/>
              </a:pPr>
              <a:r>
                <a:rPr lang="en-US" sz="2400">
                  <a:solidFill>
                    <a:srgbClr val="000000"/>
                  </a:solidFill>
                  <a:latin typeface="Gobold Thin Light"/>
                  <a:ea typeface="Gobold Thin Light"/>
                  <a:cs typeface="Gobold Thin Light"/>
                  <a:sym typeface="Gobold Thin Light"/>
                </a:rPr>
                <a:t>REIMBURSEMENTS</a:t>
              </a:r>
            </a:p>
            <a:p>
              <a:pPr marL="518160" lvl="1" indent="-259080" algn="l">
                <a:lnSpc>
                  <a:spcPts val="3359"/>
                </a:lnSpc>
                <a:buFont typeface="Arial"/>
                <a:buChar char="•"/>
              </a:pPr>
              <a:r>
                <a:rPr lang="en-US" sz="2400">
                  <a:solidFill>
                    <a:srgbClr val="000000"/>
                  </a:solidFill>
                  <a:latin typeface="Gobold Thin Light"/>
                  <a:ea typeface="Gobold Thin Light"/>
                  <a:cs typeface="Gobold Thin Light"/>
                  <a:sym typeface="Gobold Thin Light"/>
                </a:rPr>
                <a:t>MANAGING YOUR FINANCES</a:t>
              </a: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7B96D4"/>
        </a:solidFill>
        <a:effectLst/>
      </p:bgPr>
    </p:bg>
    <p:spTree>
      <p:nvGrpSpPr>
        <p:cNvPr id="1" name=""/>
        <p:cNvGrpSpPr/>
        <p:nvPr/>
      </p:nvGrpSpPr>
      <p:grpSpPr>
        <a:xfrm>
          <a:off x="0" y="0"/>
          <a:ext cx="0" cy="0"/>
          <a:chOff x="0" y="0"/>
          <a:chExt cx="0" cy="0"/>
        </a:xfrm>
      </p:grpSpPr>
      <p:sp>
        <p:nvSpPr>
          <p:cNvPr id="2" name="TextBox 2"/>
          <p:cNvSpPr txBox="1"/>
          <p:nvPr/>
        </p:nvSpPr>
        <p:spPr>
          <a:xfrm>
            <a:off x="305395" y="1849474"/>
            <a:ext cx="11771710" cy="4797836"/>
          </a:xfrm>
          <a:prstGeom prst="rect">
            <a:avLst/>
          </a:prstGeom>
        </p:spPr>
        <p:txBody>
          <a:bodyPr lIns="0" tIns="0" rIns="0" bIns="0" rtlCol="0" anchor="t">
            <a:spAutoFit/>
          </a:bodyPr>
          <a:lstStyle/>
          <a:p>
            <a:pPr marL="501438" lvl="1" indent="-250719" algn="just">
              <a:lnSpc>
                <a:spcPts val="3483"/>
              </a:lnSpc>
              <a:buFont typeface="Arial"/>
              <a:buChar char="•"/>
            </a:pPr>
            <a:r>
              <a:rPr lang="en-US" sz="2322">
                <a:solidFill>
                  <a:srgbClr val="1F2932"/>
                </a:solidFill>
                <a:latin typeface="Gobold Thin Light"/>
                <a:ea typeface="Gobold Thin Light"/>
                <a:cs typeface="Gobold Thin Light"/>
                <a:sym typeface="Gobold Thin Light"/>
              </a:rPr>
              <a:t>Please schedule an appointment for assistance - email </a:t>
            </a:r>
            <a:r>
              <a:rPr lang="en-US" sz="2322" u="sng">
                <a:solidFill>
                  <a:srgbClr val="F7A800"/>
                </a:solidFill>
                <a:latin typeface="Gobold Thin Light"/>
                <a:ea typeface="Gobold Thin Light"/>
                <a:cs typeface="Gobold Thin Light"/>
                <a:sym typeface="Gobold Thin Light"/>
                <a:hlinkClick r:id="rId2" tooltip="mailto:purchasing@fhsu.edu"/>
              </a:rPr>
              <a:t>purchasing@fhsu.edu</a:t>
            </a:r>
            <a:r>
              <a:rPr lang="en-US" sz="2322">
                <a:solidFill>
                  <a:srgbClr val="F7A800"/>
                </a:solidFill>
                <a:latin typeface="Gobold Thin Light"/>
                <a:ea typeface="Gobold Thin Light"/>
                <a:cs typeface="Gobold Thin Light"/>
                <a:sym typeface="Gobold Thin Light"/>
              </a:rPr>
              <a:t> </a:t>
            </a:r>
            <a:r>
              <a:rPr lang="en-US" sz="2322">
                <a:solidFill>
                  <a:srgbClr val="1F2932"/>
                </a:solidFill>
                <a:latin typeface="Gobold Thin Light"/>
                <a:ea typeface="Gobold Thin Light"/>
                <a:cs typeface="Gobold Thin Light"/>
                <a:sym typeface="Gobold Thin Light"/>
              </a:rPr>
              <a:t>or call 785.628.4250 or 785.628.4463.</a:t>
            </a:r>
          </a:p>
          <a:p>
            <a:pPr marL="501438" lvl="1" indent="-250719" algn="just">
              <a:lnSpc>
                <a:spcPts val="3483"/>
              </a:lnSpc>
              <a:buFont typeface="Arial"/>
              <a:buChar char="•"/>
            </a:pPr>
            <a:r>
              <a:rPr lang="en-US" sz="2322">
                <a:solidFill>
                  <a:srgbClr val="1F2932"/>
                </a:solidFill>
                <a:latin typeface="Gobold Thin Light"/>
                <a:ea typeface="Gobold Thin Light"/>
                <a:cs typeface="Gobold Thin Light"/>
                <a:sym typeface="Gobold Thin Light"/>
              </a:rPr>
              <a:t>FHSU Student Activity and SGA procedures: </a:t>
            </a:r>
            <a:r>
              <a:rPr lang="en-US" sz="2322" u="sng">
                <a:solidFill>
                  <a:srgbClr val="F7A800"/>
                </a:solidFill>
                <a:latin typeface="Gobold Thin Light"/>
                <a:ea typeface="Gobold Thin Light"/>
                <a:cs typeface="Gobold Thin Light"/>
                <a:sym typeface="Gobold Thin Light"/>
                <a:hlinkClick r:id="rId3" tooltip="https://www.fhsu.edu/purchasing/policies-procedures-and-templates/"/>
              </a:rPr>
              <a:t>Policies, Procedures, and Templates - Workday </a:t>
            </a:r>
            <a:r>
              <a:rPr lang="en-US" sz="2322">
                <a:solidFill>
                  <a:srgbClr val="1F2932"/>
                </a:solidFill>
                <a:latin typeface="Gobold Thin Light"/>
                <a:ea typeface="Gobold Thin Light"/>
                <a:cs typeface="Gobold Thin Light"/>
                <a:sym typeface="Gobold Thin Light"/>
              </a:rPr>
              <a:t> - this page has links to commonly used processes in Workday. </a:t>
            </a:r>
          </a:p>
          <a:p>
            <a:pPr marL="1002876" lvl="2" indent="-334292" algn="just">
              <a:lnSpc>
                <a:spcPts val="3483"/>
              </a:lnSpc>
              <a:buFont typeface="Arial"/>
              <a:buChar char="⚬"/>
            </a:pPr>
            <a:r>
              <a:rPr lang="en-US" sz="2322">
                <a:solidFill>
                  <a:srgbClr val="1F2932"/>
                </a:solidFill>
                <a:latin typeface="Gobold Thin Light"/>
                <a:ea typeface="Gobold Thin Light"/>
                <a:cs typeface="Gobold Thin Light"/>
                <a:sym typeface="Gobold Thin Light"/>
              </a:rPr>
              <a:t>Assistance with travel arrangements, Workday, and Workflow travel forms. </a:t>
            </a:r>
          </a:p>
          <a:p>
            <a:pPr marL="1002876" lvl="2" indent="-334292" algn="just">
              <a:lnSpc>
                <a:spcPts val="3483"/>
              </a:lnSpc>
              <a:buFont typeface="Arial"/>
              <a:buChar char="⚬"/>
            </a:pPr>
            <a:r>
              <a:rPr lang="en-US" sz="2322">
                <a:solidFill>
                  <a:srgbClr val="1F2932"/>
                </a:solidFill>
                <a:latin typeface="Gobold Thin Light"/>
                <a:ea typeface="Gobold Thin Light"/>
                <a:cs typeface="Gobold Thin Light"/>
                <a:sym typeface="Gobold Thin Light"/>
              </a:rPr>
              <a:t>Instructions and guidance for submitting supplier purchases by check/credit card.</a:t>
            </a:r>
          </a:p>
          <a:p>
            <a:pPr marL="1002876" lvl="2" indent="-334292" algn="just">
              <a:lnSpc>
                <a:spcPts val="3483"/>
              </a:lnSpc>
              <a:buFont typeface="Arial"/>
              <a:buChar char="⚬"/>
            </a:pPr>
            <a:r>
              <a:rPr lang="en-US" sz="2322">
                <a:solidFill>
                  <a:srgbClr val="1F2932"/>
                </a:solidFill>
                <a:latin typeface="Gobold Thin Light"/>
                <a:ea typeface="Gobold Thin Light"/>
                <a:cs typeface="Gobold Thin Light"/>
                <a:sym typeface="Gobold Thin Light"/>
              </a:rPr>
              <a:t>Assistance with Workday expense reports for personal reimbursement. </a:t>
            </a:r>
          </a:p>
          <a:p>
            <a:pPr marL="1002876" lvl="2" indent="-334292" algn="just">
              <a:lnSpc>
                <a:spcPts val="3483"/>
              </a:lnSpc>
              <a:buFont typeface="Arial"/>
              <a:buChar char="⚬"/>
            </a:pPr>
            <a:r>
              <a:rPr lang="en-US" sz="2322" u="sng">
                <a:solidFill>
                  <a:srgbClr val="F7A800"/>
                </a:solidFill>
                <a:latin typeface="Gobold Thin Light"/>
                <a:ea typeface="Gobold Thin Light"/>
                <a:cs typeface="Gobold Thin Light"/>
                <a:sym typeface="Gobold Thin Light"/>
                <a:hlinkClick r:id="rId4" tooltip="https://foundation.fhsu.edu/forms/"/>
              </a:rPr>
              <a:t>Foundation forms</a:t>
            </a:r>
            <a:r>
              <a:rPr lang="en-US" sz="2322">
                <a:solidFill>
                  <a:srgbClr val="F7A800"/>
                </a:solidFill>
                <a:latin typeface="Gobold Thin Light"/>
                <a:ea typeface="Gobold Thin Light"/>
                <a:cs typeface="Gobold Thin Light"/>
                <a:sym typeface="Gobold Thin Light"/>
              </a:rPr>
              <a:t> </a:t>
            </a:r>
            <a:r>
              <a:rPr lang="en-US" sz="2322">
                <a:solidFill>
                  <a:srgbClr val="1F2932"/>
                </a:solidFill>
                <a:latin typeface="Gobold Thin Light"/>
                <a:ea typeface="Gobold Thin Light"/>
                <a:cs typeface="Gobold Thin Light"/>
                <a:sym typeface="Gobold Thin Light"/>
              </a:rPr>
              <a:t>for donations over $25 (use Gift Deposit form). </a:t>
            </a:r>
          </a:p>
          <a:p>
            <a:pPr marL="1002876" lvl="2" indent="-334292" algn="just">
              <a:lnSpc>
                <a:spcPts val="3483"/>
              </a:lnSpc>
              <a:buFont typeface="Arial"/>
              <a:buChar char="⚬"/>
            </a:pPr>
            <a:r>
              <a:rPr lang="en-US" sz="2322">
                <a:solidFill>
                  <a:srgbClr val="1F2932"/>
                </a:solidFill>
                <a:latin typeface="Gobold Thin Light"/>
                <a:ea typeface="Gobold Thin Light"/>
                <a:cs typeface="Gobold Thin Light"/>
                <a:sym typeface="Gobold Thin Light"/>
              </a:rPr>
              <a:t>Assistance submitting Oktoberfest forms- credit card check-out, cash box requests. </a:t>
            </a:r>
          </a:p>
          <a:p>
            <a:pPr marL="1002876" lvl="2" indent="-334292" algn="just">
              <a:lnSpc>
                <a:spcPts val="3483"/>
              </a:lnSpc>
              <a:buFont typeface="Arial"/>
              <a:buChar char="⚬"/>
            </a:pPr>
            <a:r>
              <a:rPr lang="en-US" sz="2322">
                <a:solidFill>
                  <a:srgbClr val="1F2932"/>
                </a:solidFill>
                <a:latin typeface="Gobold Thin Light"/>
                <a:ea typeface="Gobold Thin Light"/>
                <a:cs typeface="Gobold Thin Light"/>
                <a:sym typeface="Gobold Thin Light"/>
              </a:rPr>
              <a:t>Please note: Anything with a FHSU logo must be approved by </a:t>
            </a:r>
            <a:r>
              <a:rPr lang="en-US" sz="2322" u="sng">
                <a:solidFill>
                  <a:srgbClr val="F7A800"/>
                </a:solidFill>
                <a:latin typeface="Gobold Thin Light"/>
                <a:ea typeface="Gobold Thin Light"/>
                <a:cs typeface="Gobold Thin Light"/>
                <a:sym typeface="Gobold Thin Light"/>
                <a:hlinkClick r:id="rId5" tooltip="https://www.fhsu.edu/university-marketing/logos/"/>
              </a:rPr>
              <a:t>University Marketing</a:t>
            </a:r>
            <a:r>
              <a:rPr lang="en-US" sz="2322">
                <a:solidFill>
                  <a:srgbClr val="1F2932"/>
                </a:solidFill>
                <a:latin typeface="Gobold Thin Light"/>
                <a:ea typeface="Gobold Thin Light"/>
                <a:cs typeface="Gobold Thin Light"/>
                <a:sym typeface="Gobold Thin Light"/>
              </a:rPr>
              <a:t> prior to purchasing -</a:t>
            </a:r>
            <a:r>
              <a:rPr lang="en-US" sz="2322">
                <a:solidFill>
                  <a:srgbClr val="F7A800"/>
                </a:solidFill>
                <a:latin typeface="Gobold Thin Light"/>
                <a:ea typeface="Gobold Thin Light"/>
                <a:cs typeface="Gobold Thin Light"/>
                <a:sym typeface="Gobold Thin Light"/>
              </a:rPr>
              <a:t> </a:t>
            </a:r>
            <a:r>
              <a:rPr lang="en-US" sz="2322" u="sng">
                <a:solidFill>
                  <a:srgbClr val="F7A800"/>
                </a:solidFill>
                <a:latin typeface="Gobold Thin Light"/>
                <a:ea typeface="Gobold Thin Light"/>
                <a:cs typeface="Gobold Thin Light"/>
                <a:sym typeface="Gobold Thin Light"/>
                <a:hlinkClick r:id="rId6" tooltip="mailto:creative@fhsu.edu"/>
              </a:rPr>
              <a:t>creative@fhsu.edu</a:t>
            </a:r>
            <a:r>
              <a:rPr lang="en-US" sz="2322">
                <a:solidFill>
                  <a:srgbClr val="F7A800"/>
                </a:solidFill>
                <a:latin typeface="Gobold Thin Light"/>
                <a:ea typeface="Gobold Thin Light"/>
                <a:cs typeface="Gobold Thin Light"/>
                <a:sym typeface="Gobold Thin Light"/>
              </a:rPr>
              <a:t> </a:t>
            </a:r>
          </a:p>
        </p:txBody>
      </p:sp>
      <p:grpSp>
        <p:nvGrpSpPr>
          <p:cNvPr id="3" name="Group 3"/>
          <p:cNvGrpSpPr/>
          <p:nvPr/>
        </p:nvGrpSpPr>
        <p:grpSpPr>
          <a:xfrm>
            <a:off x="510668" y="196955"/>
            <a:ext cx="11361164" cy="1556868"/>
            <a:chOff x="0" y="0"/>
            <a:chExt cx="15148219" cy="2075824"/>
          </a:xfrm>
        </p:grpSpPr>
        <p:sp>
          <p:nvSpPr>
            <p:cNvPr id="4" name="AutoShape 4"/>
            <p:cNvSpPr/>
            <p:nvPr/>
          </p:nvSpPr>
          <p:spPr>
            <a:xfrm>
              <a:off x="2821942" y="1196458"/>
              <a:ext cx="9504335" cy="0"/>
            </a:xfrm>
            <a:prstGeom prst="line">
              <a:avLst/>
            </a:prstGeom>
            <a:ln w="63500" cap="flat">
              <a:solidFill>
                <a:srgbClr val="000000"/>
              </a:solidFill>
              <a:prstDash val="solid"/>
              <a:headEnd type="none" w="sm" len="sm"/>
              <a:tailEnd type="none" w="sm" len="sm"/>
            </a:ln>
          </p:spPr>
        </p:sp>
        <p:sp>
          <p:nvSpPr>
            <p:cNvPr id="5" name="TextBox 5"/>
            <p:cNvSpPr txBox="1"/>
            <p:nvPr/>
          </p:nvSpPr>
          <p:spPr>
            <a:xfrm>
              <a:off x="202443" y="1260061"/>
              <a:ext cx="14743333" cy="815763"/>
            </a:xfrm>
            <a:prstGeom prst="rect">
              <a:avLst/>
            </a:prstGeom>
          </p:spPr>
          <p:txBody>
            <a:bodyPr lIns="0" tIns="0" rIns="0" bIns="0" rtlCol="0" anchor="t">
              <a:spAutoFit/>
            </a:bodyPr>
            <a:lstStyle/>
            <a:p>
              <a:pPr marL="0" lvl="0" indent="0" algn="ctr">
                <a:lnSpc>
                  <a:spcPts val="5127"/>
                </a:lnSpc>
                <a:spcBef>
                  <a:spcPct val="0"/>
                </a:spcBef>
              </a:pPr>
              <a:r>
                <a:rPr lang="en-US" sz="3662" spc="1098">
                  <a:solidFill>
                    <a:srgbClr val="1F2932"/>
                  </a:solidFill>
                  <a:latin typeface="League Spartan"/>
                  <a:ea typeface="League Spartan"/>
                  <a:cs typeface="League Spartan"/>
                  <a:sym typeface="League Spartan"/>
                </a:rPr>
                <a:t>WHAT TO FOLLOW</a:t>
              </a:r>
            </a:p>
          </p:txBody>
        </p:sp>
        <p:sp>
          <p:nvSpPr>
            <p:cNvPr id="6" name="TextBox 6"/>
            <p:cNvSpPr txBox="1"/>
            <p:nvPr/>
          </p:nvSpPr>
          <p:spPr>
            <a:xfrm>
              <a:off x="0" y="180975"/>
              <a:ext cx="15148219" cy="869433"/>
            </a:xfrm>
            <a:prstGeom prst="rect">
              <a:avLst/>
            </a:prstGeom>
          </p:spPr>
          <p:txBody>
            <a:bodyPr lIns="0" tIns="0" rIns="0" bIns="0" rtlCol="0" anchor="t">
              <a:spAutoFit/>
            </a:bodyPr>
            <a:lstStyle/>
            <a:p>
              <a:pPr marL="0" lvl="0" indent="0" algn="ctr">
                <a:lnSpc>
                  <a:spcPts val="4497"/>
                </a:lnSpc>
              </a:pPr>
              <a:r>
                <a:rPr lang="en-US" sz="5229" spc="690">
                  <a:solidFill>
                    <a:srgbClr val="1F2932"/>
                  </a:solidFill>
                  <a:latin typeface="League Spartan"/>
                  <a:ea typeface="League Spartan"/>
                  <a:cs typeface="League Spartan"/>
                  <a:sym typeface="League Spartan"/>
                </a:rPr>
                <a:t>YOUR MONEY</a:t>
              </a: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7B96D4"/>
        </a:solidFill>
        <a:effectLst/>
      </p:bgPr>
    </p:bg>
    <p:spTree>
      <p:nvGrpSpPr>
        <p:cNvPr id="1" name=""/>
        <p:cNvGrpSpPr/>
        <p:nvPr/>
      </p:nvGrpSpPr>
      <p:grpSpPr>
        <a:xfrm>
          <a:off x="0" y="0"/>
          <a:ext cx="0" cy="0"/>
          <a:chOff x="0" y="0"/>
          <a:chExt cx="0" cy="0"/>
        </a:xfrm>
      </p:grpSpPr>
      <p:grpSp>
        <p:nvGrpSpPr>
          <p:cNvPr id="2" name="Group 2"/>
          <p:cNvGrpSpPr/>
          <p:nvPr/>
        </p:nvGrpSpPr>
        <p:grpSpPr>
          <a:xfrm>
            <a:off x="2209891" y="412475"/>
            <a:ext cx="7793165" cy="660951"/>
            <a:chOff x="0" y="0"/>
            <a:chExt cx="10390887" cy="881268"/>
          </a:xfrm>
        </p:grpSpPr>
        <p:sp>
          <p:nvSpPr>
            <p:cNvPr id="3" name="TextBox 3"/>
            <p:cNvSpPr txBox="1"/>
            <p:nvPr/>
          </p:nvSpPr>
          <p:spPr>
            <a:xfrm>
              <a:off x="63719" y="-66675"/>
              <a:ext cx="10327168" cy="834273"/>
            </a:xfrm>
            <a:prstGeom prst="rect">
              <a:avLst/>
            </a:prstGeom>
          </p:spPr>
          <p:txBody>
            <a:bodyPr lIns="0" tIns="0" rIns="0" bIns="0" rtlCol="0" anchor="t">
              <a:spAutoFit/>
            </a:bodyPr>
            <a:lstStyle/>
            <a:p>
              <a:pPr marL="0" lvl="0" indent="0" algn="l">
                <a:lnSpc>
                  <a:spcPts val="5307"/>
                </a:lnSpc>
                <a:spcBef>
                  <a:spcPct val="0"/>
                </a:spcBef>
              </a:pPr>
              <a:r>
                <a:rPr lang="en-US" sz="3790" spc="1137">
                  <a:solidFill>
                    <a:srgbClr val="1F2932"/>
                  </a:solidFill>
                  <a:latin typeface="League Spartan"/>
                  <a:ea typeface="League Spartan"/>
                  <a:cs typeface="League Spartan"/>
                  <a:sym typeface="League Spartan"/>
                </a:rPr>
                <a:t>PURCHASING OFFICE</a:t>
              </a:r>
            </a:p>
          </p:txBody>
        </p:sp>
        <p:sp>
          <p:nvSpPr>
            <p:cNvPr id="4" name="AutoShape 4"/>
            <p:cNvSpPr/>
            <p:nvPr/>
          </p:nvSpPr>
          <p:spPr>
            <a:xfrm>
              <a:off x="0" y="814404"/>
              <a:ext cx="10007840" cy="0"/>
            </a:xfrm>
            <a:prstGeom prst="line">
              <a:avLst/>
            </a:prstGeom>
            <a:ln w="66864" cap="flat">
              <a:solidFill>
                <a:srgbClr val="000000"/>
              </a:solidFill>
              <a:prstDash val="solid"/>
              <a:headEnd type="none" w="sm" len="sm"/>
              <a:tailEnd type="none" w="sm" len="sm"/>
            </a:ln>
          </p:spPr>
        </p:sp>
      </p:grpSp>
      <p:sp>
        <p:nvSpPr>
          <p:cNvPr id="5" name="TextBox 5"/>
          <p:cNvSpPr txBox="1"/>
          <p:nvPr/>
        </p:nvSpPr>
        <p:spPr>
          <a:xfrm>
            <a:off x="413395" y="1572395"/>
            <a:ext cx="11555710" cy="4441439"/>
          </a:xfrm>
          <a:prstGeom prst="rect">
            <a:avLst/>
          </a:prstGeom>
        </p:spPr>
        <p:txBody>
          <a:bodyPr lIns="0" tIns="0" rIns="0" bIns="0" rtlCol="0" anchor="t">
            <a:spAutoFit/>
          </a:bodyPr>
          <a:lstStyle/>
          <a:p>
            <a:pPr marL="479849" lvl="1" indent="-239924" algn="l">
              <a:lnSpc>
                <a:spcPts val="4445"/>
              </a:lnSpc>
              <a:buFont typeface="Arial"/>
              <a:buChar char="•"/>
            </a:pPr>
            <a:r>
              <a:rPr lang="en-US" sz="2222">
                <a:solidFill>
                  <a:srgbClr val="1F2932"/>
                </a:solidFill>
                <a:latin typeface="Gobold Thin Light"/>
                <a:ea typeface="Gobold Thin Light"/>
                <a:cs typeface="Gobold Thin Light"/>
                <a:sym typeface="Gobold Thin Light"/>
              </a:rPr>
              <a:t>You are responsible for maintaining your organization's records!!!</a:t>
            </a:r>
          </a:p>
          <a:p>
            <a:pPr marL="479849" lvl="1" indent="-239924" algn="l">
              <a:lnSpc>
                <a:spcPts val="4445"/>
              </a:lnSpc>
              <a:buFont typeface="Arial"/>
              <a:buChar char="•"/>
            </a:pPr>
            <a:r>
              <a:rPr lang="en-US" sz="2222">
                <a:solidFill>
                  <a:srgbClr val="1F2932"/>
                </a:solidFill>
                <a:latin typeface="Gobold Thin Light"/>
                <a:ea typeface="Gobold Thin Light"/>
                <a:cs typeface="Gobold Thin Light"/>
                <a:sym typeface="Gobold Thin Light"/>
              </a:rPr>
              <a:t>To check your balance: </a:t>
            </a:r>
          </a:p>
          <a:p>
            <a:pPr marL="959697" lvl="2" indent="-319899" algn="l">
              <a:lnSpc>
                <a:spcPts val="4445"/>
              </a:lnSpc>
              <a:buFont typeface="Arial"/>
              <a:buChar char="⚬"/>
            </a:pPr>
            <a:r>
              <a:rPr lang="en-US" sz="2222" u="sng">
                <a:solidFill>
                  <a:srgbClr val="F7A800"/>
                </a:solidFill>
                <a:latin typeface="Gobold Thin Light"/>
                <a:ea typeface="Gobold Thin Light"/>
                <a:cs typeface="Gobold Thin Light"/>
                <a:sym typeface="Gobold Thin Light"/>
                <a:hlinkClick r:id="rId2" tooltip="https://www.fhsu.edu/purchasing/student-organizations/"/>
              </a:rPr>
              <a:t>Workday Finance Reports</a:t>
            </a:r>
          </a:p>
          <a:p>
            <a:pPr marL="1439546" lvl="3" indent="-359886" algn="l">
              <a:lnSpc>
                <a:spcPts val="4445"/>
              </a:lnSpc>
              <a:buFont typeface="Arial"/>
              <a:buChar char="￭"/>
            </a:pPr>
            <a:r>
              <a:rPr lang="en-US" sz="2222">
                <a:solidFill>
                  <a:srgbClr val="1F2932"/>
                </a:solidFill>
                <a:latin typeface="Gobold Thin Light"/>
                <a:ea typeface="Gobold Thin Light"/>
                <a:cs typeface="Gobold Thin Light"/>
                <a:sym typeface="Gobold Thin Light"/>
              </a:rPr>
              <a:t>Select Cash by Cost Center (Total) </a:t>
            </a:r>
          </a:p>
          <a:p>
            <a:pPr marL="1439546" lvl="3" indent="-359886" algn="l">
              <a:lnSpc>
                <a:spcPts val="4445"/>
              </a:lnSpc>
              <a:buFont typeface="Arial"/>
              <a:buChar char="￭"/>
            </a:pPr>
            <a:r>
              <a:rPr lang="en-US" sz="2222">
                <a:solidFill>
                  <a:srgbClr val="1F2932"/>
                </a:solidFill>
                <a:latin typeface="Gobold Thin Light"/>
                <a:ea typeface="Gobold Thin Light"/>
                <a:cs typeface="Gobold Thin Light"/>
                <a:sym typeface="Gobold Thin Light"/>
              </a:rPr>
              <a:t>Be sure to change the Company code to SA for Student Activity balances.</a:t>
            </a:r>
          </a:p>
          <a:p>
            <a:pPr marL="479849" lvl="1" indent="-239924" algn="l">
              <a:lnSpc>
                <a:spcPts val="4445"/>
              </a:lnSpc>
              <a:buFont typeface="Arial"/>
              <a:buChar char="•"/>
            </a:pPr>
            <a:r>
              <a:rPr lang="en-US" sz="2222">
                <a:solidFill>
                  <a:srgbClr val="1F2932"/>
                </a:solidFill>
                <a:latin typeface="Gobold Thin Light"/>
                <a:ea typeface="Gobold Thin Light"/>
                <a:cs typeface="Gobold Thin Light"/>
                <a:sym typeface="Gobold Thin Light"/>
              </a:rPr>
              <a:t>Maintain all supporting documentation, including: </a:t>
            </a:r>
          </a:p>
          <a:p>
            <a:pPr marL="959697" lvl="2" indent="-319899" algn="l">
              <a:lnSpc>
                <a:spcPts val="4445"/>
              </a:lnSpc>
              <a:buFont typeface="Arial"/>
              <a:buChar char="⚬"/>
            </a:pPr>
            <a:r>
              <a:rPr lang="en-US" sz="2222">
                <a:solidFill>
                  <a:srgbClr val="1F2932"/>
                </a:solidFill>
                <a:latin typeface="Gobold Thin Light"/>
                <a:ea typeface="Gobold Thin Light"/>
                <a:cs typeface="Gobold Thin Light"/>
                <a:sym typeface="Gobold Thin Light"/>
              </a:rPr>
              <a:t>SA/SGA cost center reconciliation documentation, customer receipt books, copies of invoices/supplier receipts, travel related receipts, etc. </a:t>
            </a:r>
          </a:p>
        </p:txBody>
      </p:sp>
      <p:sp>
        <p:nvSpPr>
          <p:cNvPr id="6" name="TextBox 6"/>
          <p:cNvSpPr txBox="1"/>
          <p:nvPr/>
        </p:nvSpPr>
        <p:spPr>
          <a:xfrm>
            <a:off x="1048480" y="1221558"/>
            <a:ext cx="10363661" cy="522287"/>
          </a:xfrm>
          <a:prstGeom prst="rect">
            <a:avLst/>
          </a:prstGeom>
        </p:spPr>
        <p:txBody>
          <a:bodyPr lIns="0" tIns="0" rIns="0" bIns="0" rtlCol="0" anchor="t">
            <a:spAutoFit/>
          </a:bodyPr>
          <a:lstStyle/>
          <a:p>
            <a:pPr marL="0" lvl="0" indent="0" algn="ctr">
              <a:lnSpc>
                <a:spcPts val="4287"/>
              </a:lnSpc>
              <a:spcBef>
                <a:spcPct val="0"/>
              </a:spcBef>
            </a:pPr>
            <a:r>
              <a:rPr lang="en-US" sz="3062" spc="918">
                <a:solidFill>
                  <a:srgbClr val="1F2932"/>
                </a:solidFill>
                <a:latin typeface="League Spartan"/>
                <a:ea typeface="League Spartan"/>
                <a:cs typeface="League Spartan"/>
                <a:sym typeface="League Spartan"/>
              </a:rPr>
              <a:t>COST CENTER BALANCES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7B96D4"/>
        </a:solidFill>
        <a:effectLst/>
      </p:bgPr>
    </p:bg>
    <p:spTree>
      <p:nvGrpSpPr>
        <p:cNvPr id="1" name=""/>
        <p:cNvGrpSpPr/>
        <p:nvPr/>
      </p:nvGrpSpPr>
      <p:grpSpPr>
        <a:xfrm>
          <a:off x="0" y="0"/>
          <a:ext cx="0" cy="0"/>
          <a:chOff x="0" y="0"/>
          <a:chExt cx="0" cy="0"/>
        </a:xfrm>
      </p:grpSpPr>
      <p:grpSp>
        <p:nvGrpSpPr>
          <p:cNvPr id="2" name="Group 2"/>
          <p:cNvGrpSpPr/>
          <p:nvPr/>
        </p:nvGrpSpPr>
        <p:grpSpPr>
          <a:xfrm>
            <a:off x="576424" y="2027362"/>
            <a:ext cx="5443716" cy="4831567"/>
            <a:chOff x="0" y="0"/>
            <a:chExt cx="1985173" cy="1761939"/>
          </a:xfrm>
        </p:grpSpPr>
        <p:sp>
          <p:nvSpPr>
            <p:cNvPr id="3" name="Freeform 3"/>
            <p:cNvSpPr/>
            <p:nvPr/>
          </p:nvSpPr>
          <p:spPr>
            <a:xfrm>
              <a:off x="0" y="0"/>
              <a:ext cx="1985173" cy="1761939"/>
            </a:xfrm>
            <a:custGeom>
              <a:avLst/>
              <a:gdLst/>
              <a:ahLst/>
              <a:cxnLst/>
              <a:rect l="l" t="t" r="r" b="b"/>
              <a:pathLst>
                <a:path w="1985173" h="1761939">
                  <a:moveTo>
                    <a:pt x="0" y="0"/>
                  </a:moveTo>
                  <a:lnTo>
                    <a:pt x="1985173" y="0"/>
                  </a:lnTo>
                  <a:lnTo>
                    <a:pt x="1985173" y="1761939"/>
                  </a:lnTo>
                  <a:lnTo>
                    <a:pt x="0" y="1761939"/>
                  </a:lnTo>
                  <a:close/>
                </a:path>
              </a:pathLst>
            </a:custGeom>
            <a:solidFill>
              <a:srgbClr val="000000">
                <a:alpha val="0"/>
              </a:srgbClr>
            </a:solidFill>
            <a:ln w="19050" cap="sq">
              <a:solidFill>
                <a:srgbClr val="000000"/>
              </a:solidFill>
              <a:prstDash val="solid"/>
              <a:miter/>
            </a:ln>
          </p:spPr>
        </p:sp>
        <p:sp>
          <p:nvSpPr>
            <p:cNvPr id="4" name="TextBox 4"/>
            <p:cNvSpPr txBox="1"/>
            <p:nvPr/>
          </p:nvSpPr>
          <p:spPr>
            <a:xfrm>
              <a:off x="0" y="-38100"/>
              <a:ext cx="1985173" cy="1800039"/>
            </a:xfrm>
            <a:prstGeom prst="rect">
              <a:avLst/>
            </a:prstGeom>
          </p:spPr>
          <p:txBody>
            <a:bodyPr lIns="50800" tIns="50800" rIns="50800" bIns="50800" rtlCol="0" anchor="ctr"/>
            <a:lstStyle/>
            <a:p>
              <a:pPr algn="ctr">
                <a:lnSpc>
                  <a:spcPts val="2520"/>
                </a:lnSpc>
              </a:pPr>
              <a:endParaRPr/>
            </a:p>
          </p:txBody>
        </p:sp>
      </p:grpSp>
      <p:sp>
        <p:nvSpPr>
          <p:cNvPr id="5" name="TextBox 5"/>
          <p:cNvSpPr txBox="1"/>
          <p:nvPr/>
        </p:nvSpPr>
        <p:spPr>
          <a:xfrm>
            <a:off x="576424" y="2097910"/>
            <a:ext cx="5443716" cy="4366900"/>
          </a:xfrm>
          <a:prstGeom prst="rect">
            <a:avLst/>
          </a:prstGeom>
        </p:spPr>
        <p:txBody>
          <a:bodyPr lIns="0" tIns="0" rIns="0" bIns="0" rtlCol="0" anchor="t">
            <a:spAutoFit/>
          </a:bodyPr>
          <a:lstStyle/>
          <a:p>
            <a:pPr algn="ctr">
              <a:lnSpc>
                <a:spcPts val="3720"/>
              </a:lnSpc>
            </a:pPr>
            <a:r>
              <a:rPr lang="en-US" sz="3000" u="sng">
                <a:solidFill>
                  <a:srgbClr val="1F2932"/>
                </a:solidFill>
                <a:latin typeface="Gobold Thin Light"/>
                <a:ea typeface="Gobold Thin Light"/>
                <a:cs typeface="Gobold Thin Light"/>
                <a:sym typeface="Gobold Thin Light"/>
              </a:rPr>
              <a:t>Student Activity Accounts</a:t>
            </a:r>
          </a:p>
          <a:p>
            <a:pPr algn="l">
              <a:lnSpc>
                <a:spcPts val="3407"/>
              </a:lnSpc>
            </a:pPr>
            <a:endParaRPr lang="en-US" sz="3000" u="sng">
              <a:solidFill>
                <a:srgbClr val="1F2932"/>
              </a:solidFill>
              <a:latin typeface="Gobold Thin Light"/>
              <a:ea typeface="Gobold Thin Light"/>
              <a:cs typeface="Gobold Thin Light"/>
              <a:sym typeface="Gobold Thin Light"/>
            </a:endParaRPr>
          </a:p>
          <a:p>
            <a:pPr marL="593319" lvl="1" indent="-296660" algn="l">
              <a:lnSpc>
                <a:spcPts val="3407"/>
              </a:lnSpc>
              <a:buFont typeface="Arial"/>
              <a:buChar char="•"/>
            </a:pPr>
            <a:r>
              <a:rPr lang="en-US" sz="2748">
                <a:solidFill>
                  <a:srgbClr val="1F2932"/>
                </a:solidFill>
                <a:latin typeface="Gobold Thin Light"/>
                <a:ea typeface="Gobold Thin Light"/>
                <a:cs typeface="Gobold Thin Light"/>
                <a:sym typeface="Gobold Thin Light"/>
              </a:rPr>
              <a:t>Credit Cards are checked out through SFS.</a:t>
            </a:r>
          </a:p>
          <a:p>
            <a:pPr marL="593319" lvl="1" indent="-296660" algn="l">
              <a:lnSpc>
                <a:spcPts val="3407"/>
              </a:lnSpc>
              <a:buFont typeface="Arial"/>
              <a:buChar char="•"/>
            </a:pPr>
            <a:r>
              <a:rPr lang="en-US" sz="2748">
                <a:solidFill>
                  <a:srgbClr val="1F2932"/>
                </a:solidFill>
                <a:latin typeface="Gobold Thin Light"/>
                <a:ea typeface="Gobold Thin Light"/>
                <a:cs typeface="Gobold Thin Light"/>
                <a:sym typeface="Gobold Thin Light"/>
              </a:rPr>
              <a:t>Used to pay for items that SGA is not paying for. </a:t>
            </a:r>
          </a:p>
          <a:p>
            <a:pPr marL="927565" lvl="2" indent="-309188" algn="l">
              <a:lnSpc>
                <a:spcPts val="2663"/>
              </a:lnSpc>
              <a:buFont typeface="Arial"/>
              <a:buChar char="⚬"/>
            </a:pPr>
            <a:r>
              <a:rPr lang="en-US" sz="2148">
                <a:solidFill>
                  <a:srgbClr val="1F2932"/>
                </a:solidFill>
                <a:latin typeface="Gobold Thin Light"/>
                <a:ea typeface="Gobold Thin Light"/>
                <a:cs typeface="Gobold Thin Light"/>
                <a:sym typeface="Gobold Thin Light"/>
              </a:rPr>
              <a:t>Travel - (NON-SGA Money)</a:t>
            </a:r>
          </a:p>
          <a:p>
            <a:pPr marL="927565" lvl="2" indent="-309188" algn="l">
              <a:lnSpc>
                <a:spcPts val="2663"/>
              </a:lnSpc>
              <a:buFont typeface="Arial"/>
              <a:buChar char="⚬"/>
            </a:pPr>
            <a:r>
              <a:rPr lang="en-US" sz="2148">
                <a:solidFill>
                  <a:srgbClr val="1F2932"/>
                </a:solidFill>
                <a:latin typeface="Gobold Thin Light"/>
                <a:ea typeface="Gobold Thin Light"/>
                <a:cs typeface="Gobold Thin Light"/>
                <a:sym typeface="Gobold Thin Light"/>
              </a:rPr>
              <a:t>Oktoberfest items for resale.</a:t>
            </a:r>
          </a:p>
          <a:p>
            <a:pPr marL="927565" lvl="2" indent="-309188" algn="l">
              <a:lnSpc>
                <a:spcPts val="2663"/>
              </a:lnSpc>
              <a:buFont typeface="Arial"/>
              <a:buChar char="⚬"/>
            </a:pPr>
            <a:r>
              <a:rPr lang="en-US" sz="2148">
                <a:solidFill>
                  <a:srgbClr val="1F2932"/>
                </a:solidFill>
                <a:latin typeface="Gobold Thin Light"/>
                <a:ea typeface="Gobold Thin Light"/>
                <a:cs typeface="Gobold Thin Light"/>
                <a:sym typeface="Gobold Thin Light"/>
              </a:rPr>
              <a:t>Items for club members such as shirts, supplies, etc. </a:t>
            </a:r>
          </a:p>
          <a:p>
            <a:pPr algn="l">
              <a:lnSpc>
                <a:spcPts val="3407"/>
              </a:lnSpc>
            </a:pPr>
            <a:endParaRPr lang="en-US" sz="2148">
              <a:solidFill>
                <a:srgbClr val="1F2932"/>
              </a:solidFill>
              <a:latin typeface="Gobold Thin Light"/>
              <a:ea typeface="Gobold Thin Light"/>
              <a:cs typeface="Gobold Thin Light"/>
              <a:sym typeface="Gobold Thin Light"/>
            </a:endParaRPr>
          </a:p>
        </p:txBody>
      </p:sp>
      <p:grpSp>
        <p:nvGrpSpPr>
          <p:cNvPr id="6" name="Group 6"/>
          <p:cNvGrpSpPr/>
          <p:nvPr/>
        </p:nvGrpSpPr>
        <p:grpSpPr>
          <a:xfrm>
            <a:off x="6191250" y="2027362"/>
            <a:ext cx="5776373" cy="4831567"/>
            <a:chOff x="0" y="0"/>
            <a:chExt cx="2106484" cy="1761939"/>
          </a:xfrm>
        </p:grpSpPr>
        <p:sp>
          <p:nvSpPr>
            <p:cNvPr id="7" name="Freeform 7"/>
            <p:cNvSpPr/>
            <p:nvPr/>
          </p:nvSpPr>
          <p:spPr>
            <a:xfrm>
              <a:off x="0" y="0"/>
              <a:ext cx="2106484" cy="1761939"/>
            </a:xfrm>
            <a:custGeom>
              <a:avLst/>
              <a:gdLst/>
              <a:ahLst/>
              <a:cxnLst/>
              <a:rect l="l" t="t" r="r" b="b"/>
              <a:pathLst>
                <a:path w="2106484" h="1761939">
                  <a:moveTo>
                    <a:pt x="0" y="0"/>
                  </a:moveTo>
                  <a:lnTo>
                    <a:pt x="2106484" y="0"/>
                  </a:lnTo>
                  <a:lnTo>
                    <a:pt x="2106484" y="1761939"/>
                  </a:lnTo>
                  <a:lnTo>
                    <a:pt x="0" y="1761939"/>
                  </a:lnTo>
                  <a:close/>
                </a:path>
              </a:pathLst>
            </a:custGeom>
            <a:solidFill>
              <a:srgbClr val="000000">
                <a:alpha val="0"/>
              </a:srgbClr>
            </a:solidFill>
            <a:ln w="19050" cap="sq">
              <a:solidFill>
                <a:srgbClr val="000000"/>
              </a:solidFill>
              <a:prstDash val="solid"/>
              <a:miter/>
            </a:ln>
          </p:spPr>
        </p:sp>
        <p:sp>
          <p:nvSpPr>
            <p:cNvPr id="8" name="TextBox 8"/>
            <p:cNvSpPr txBox="1"/>
            <p:nvPr/>
          </p:nvSpPr>
          <p:spPr>
            <a:xfrm>
              <a:off x="0" y="-38100"/>
              <a:ext cx="2106484" cy="1800039"/>
            </a:xfrm>
            <a:prstGeom prst="rect">
              <a:avLst/>
            </a:prstGeom>
          </p:spPr>
          <p:txBody>
            <a:bodyPr lIns="50800" tIns="50800" rIns="50800" bIns="50800" rtlCol="0" anchor="ctr"/>
            <a:lstStyle/>
            <a:p>
              <a:pPr algn="ctr">
                <a:lnSpc>
                  <a:spcPts val="2520"/>
                </a:lnSpc>
              </a:pPr>
              <a:endParaRPr/>
            </a:p>
          </p:txBody>
        </p:sp>
      </p:grpSp>
      <p:sp>
        <p:nvSpPr>
          <p:cNvPr id="9" name="TextBox 9"/>
          <p:cNvSpPr txBox="1"/>
          <p:nvPr/>
        </p:nvSpPr>
        <p:spPr>
          <a:xfrm>
            <a:off x="6198868" y="2164585"/>
            <a:ext cx="5533450" cy="5114925"/>
          </a:xfrm>
          <a:prstGeom prst="rect">
            <a:avLst/>
          </a:prstGeom>
        </p:spPr>
        <p:txBody>
          <a:bodyPr lIns="0" tIns="0" rIns="0" bIns="0" rtlCol="0" anchor="t">
            <a:spAutoFit/>
          </a:bodyPr>
          <a:lstStyle/>
          <a:p>
            <a:pPr algn="ctr">
              <a:lnSpc>
                <a:spcPts val="3000"/>
              </a:lnSpc>
            </a:pPr>
            <a:r>
              <a:rPr lang="en-US" sz="3000" u="sng">
                <a:solidFill>
                  <a:srgbClr val="1F2932"/>
                </a:solidFill>
                <a:latin typeface="Gobold Thin Light"/>
                <a:ea typeface="Gobold Thin Light"/>
                <a:cs typeface="Gobold Thin Light"/>
                <a:sym typeface="Gobold Thin Light"/>
              </a:rPr>
              <a:t>SGA Allocations/Appropriations</a:t>
            </a:r>
          </a:p>
          <a:p>
            <a:pPr algn="ctr">
              <a:lnSpc>
                <a:spcPts val="3000"/>
              </a:lnSpc>
            </a:pPr>
            <a:endParaRPr lang="en-US" sz="3000" u="sng">
              <a:solidFill>
                <a:srgbClr val="1F2932"/>
              </a:solidFill>
              <a:latin typeface="Gobold Thin Light"/>
              <a:ea typeface="Gobold Thin Light"/>
              <a:cs typeface="Gobold Thin Light"/>
              <a:sym typeface="Gobold Thin Light"/>
            </a:endParaRPr>
          </a:p>
          <a:p>
            <a:pPr marL="561344" lvl="1" indent="-280672" algn="l">
              <a:lnSpc>
                <a:spcPts val="3458"/>
              </a:lnSpc>
              <a:buFont typeface="Arial"/>
              <a:buChar char="•"/>
            </a:pPr>
            <a:r>
              <a:rPr lang="en-US" sz="2600">
                <a:solidFill>
                  <a:srgbClr val="1F2932"/>
                </a:solidFill>
                <a:latin typeface="Gobold Thin Light"/>
                <a:ea typeface="Gobold Thin Light"/>
                <a:cs typeface="Gobold Thin Light"/>
                <a:sym typeface="Gobold Thin Light"/>
              </a:rPr>
              <a:t> A state issued P-Card is used to pay for items. </a:t>
            </a:r>
          </a:p>
          <a:p>
            <a:pPr marL="906793" lvl="2" indent="-302264" algn="l">
              <a:lnSpc>
                <a:spcPts val="2793"/>
              </a:lnSpc>
              <a:buFont typeface="Arial"/>
              <a:buChar char="⚬"/>
            </a:pPr>
            <a:r>
              <a:rPr lang="en-US" sz="2100">
                <a:solidFill>
                  <a:srgbClr val="1F2932"/>
                </a:solidFill>
                <a:latin typeface="Gobold Thin Light"/>
                <a:ea typeface="Gobold Thin Light"/>
                <a:cs typeface="Gobold Thin Light"/>
                <a:sym typeface="Gobold Thin Light"/>
              </a:rPr>
              <a:t>If you do not have access to the P-Card the purchasing office, an administrative employee in a department, or the on-campus advisor for the group  can help make them. </a:t>
            </a:r>
          </a:p>
          <a:p>
            <a:pPr marL="561344" lvl="1" indent="-280672" algn="l">
              <a:lnSpc>
                <a:spcPts val="3458"/>
              </a:lnSpc>
              <a:buFont typeface="Arial"/>
              <a:buChar char="•"/>
            </a:pPr>
            <a:r>
              <a:rPr lang="en-US" sz="2600">
                <a:solidFill>
                  <a:srgbClr val="1F2932"/>
                </a:solidFill>
                <a:latin typeface="Gobold Thin Light"/>
                <a:ea typeface="Gobold Thin Light"/>
                <a:cs typeface="Gobold Thin Light"/>
                <a:sym typeface="Gobold Thin Light"/>
              </a:rPr>
              <a:t>These are purchases that are being paid for by state funds and are approved allocations through SGA. </a:t>
            </a:r>
          </a:p>
          <a:p>
            <a:pPr algn="l">
              <a:lnSpc>
                <a:spcPts val="3000"/>
              </a:lnSpc>
            </a:pPr>
            <a:endParaRPr lang="en-US" sz="2600">
              <a:solidFill>
                <a:srgbClr val="1F2932"/>
              </a:solidFill>
              <a:latin typeface="Gobold Thin Light"/>
              <a:ea typeface="Gobold Thin Light"/>
              <a:cs typeface="Gobold Thin Light"/>
              <a:sym typeface="Gobold Thin Light"/>
            </a:endParaRPr>
          </a:p>
        </p:txBody>
      </p:sp>
      <p:sp>
        <p:nvSpPr>
          <p:cNvPr id="10" name="AutoShape 10"/>
          <p:cNvSpPr/>
          <p:nvPr/>
        </p:nvSpPr>
        <p:spPr>
          <a:xfrm>
            <a:off x="2627124" y="1137461"/>
            <a:ext cx="7128251" cy="0"/>
          </a:xfrm>
          <a:prstGeom prst="line">
            <a:avLst/>
          </a:prstGeom>
          <a:ln w="47625" cap="flat">
            <a:solidFill>
              <a:srgbClr val="000000"/>
            </a:solidFill>
            <a:prstDash val="solid"/>
            <a:headEnd type="none" w="sm" len="sm"/>
            <a:tailEnd type="none" w="sm" len="sm"/>
          </a:ln>
        </p:spPr>
      </p:sp>
      <p:sp>
        <p:nvSpPr>
          <p:cNvPr id="11" name="TextBox 11"/>
          <p:cNvSpPr txBox="1"/>
          <p:nvPr/>
        </p:nvSpPr>
        <p:spPr>
          <a:xfrm>
            <a:off x="1751607" y="1166113"/>
            <a:ext cx="8879286" cy="630872"/>
          </a:xfrm>
          <a:prstGeom prst="rect">
            <a:avLst/>
          </a:prstGeom>
        </p:spPr>
        <p:txBody>
          <a:bodyPr lIns="0" tIns="0" rIns="0" bIns="0" rtlCol="0" anchor="t">
            <a:spAutoFit/>
          </a:bodyPr>
          <a:lstStyle/>
          <a:p>
            <a:pPr marL="0" lvl="0" indent="0" algn="ctr">
              <a:lnSpc>
                <a:spcPts val="5127"/>
              </a:lnSpc>
              <a:spcBef>
                <a:spcPct val="0"/>
              </a:spcBef>
            </a:pPr>
            <a:r>
              <a:rPr lang="en-US" sz="3662" spc="1098">
                <a:solidFill>
                  <a:srgbClr val="1F2932"/>
                </a:solidFill>
                <a:latin typeface="League Spartan"/>
                <a:ea typeface="League Spartan"/>
                <a:cs typeface="League Spartan"/>
                <a:sym typeface="League Spartan"/>
              </a:rPr>
              <a:t>CREDIT CARD PAYMENTS</a:t>
            </a:r>
          </a:p>
        </p:txBody>
      </p:sp>
      <p:sp>
        <p:nvSpPr>
          <p:cNvPr id="12" name="TextBox 12"/>
          <p:cNvSpPr txBox="1"/>
          <p:nvPr/>
        </p:nvSpPr>
        <p:spPr>
          <a:xfrm>
            <a:off x="510668" y="421092"/>
            <a:ext cx="11361164" cy="606831"/>
          </a:xfrm>
          <a:prstGeom prst="rect">
            <a:avLst/>
          </a:prstGeom>
        </p:spPr>
        <p:txBody>
          <a:bodyPr lIns="0" tIns="0" rIns="0" bIns="0" rtlCol="0" anchor="t">
            <a:spAutoFit/>
          </a:bodyPr>
          <a:lstStyle/>
          <a:p>
            <a:pPr marL="0" lvl="0" indent="0" algn="ctr">
              <a:lnSpc>
                <a:spcPts val="4497"/>
              </a:lnSpc>
            </a:pPr>
            <a:r>
              <a:rPr lang="en-US" sz="5229" spc="690">
                <a:solidFill>
                  <a:srgbClr val="1F2932"/>
                </a:solidFill>
                <a:latin typeface="League Spartan"/>
                <a:ea typeface="League Spartan"/>
                <a:cs typeface="League Spartan"/>
                <a:sym typeface="League Spartan"/>
              </a:rPr>
              <a:t>ACCOUNT DIFFERENCES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7B96D4"/>
        </a:solidFill>
        <a:effectLst/>
      </p:bgPr>
    </p:bg>
    <p:spTree>
      <p:nvGrpSpPr>
        <p:cNvPr id="1" name=""/>
        <p:cNvGrpSpPr/>
        <p:nvPr/>
      </p:nvGrpSpPr>
      <p:grpSpPr>
        <a:xfrm>
          <a:off x="0" y="0"/>
          <a:ext cx="0" cy="0"/>
          <a:chOff x="0" y="0"/>
          <a:chExt cx="0" cy="0"/>
        </a:xfrm>
      </p:grpSpPr>
      <p:sp>
        <p:nvSpPr>
          <p:cNvPr id="2" name="TextBox 2"/>
          <p:cNvSpPr txBox="1"/>
          <p:nvPr/>
        </p:nvSpPr>
        <p:spPr>
          <a:xfrm>
            <a:off x="413395" y="2165103"/>
            <a:ext cx="11555710" cy="3592444"/>
          </a:xfrm>
          <a:prstGeom prst="rect">
            <a:avLst/>
          </a:prstGeom>
        </p:spPr>
        <p:txBody>
          <a:bodyPr lIns="0" tIns="0" rIns="0" bIns="0" rtlCol="0" anchor="t">
            <a:spAutoFit/>
          </a:bodyPr>
          <a:lstStyle/>
          <a:p>
            <a:pPr algn="ctr">
              <a:lnSpc>
                <a:spcPts val="4845"/>
              </a:lnSpc>
            </a:pPr>
            <a:r>
              <a:rPr lang="en-US" sz="2422">
                <a:solidFill>
                  <a:srgbClr val="1F2932"/>
                </a:solidFill>
                <a:latin typeface="Gobold Thin Light"/>
                <a:ea typeface="Gobold Thin Light"/>
                <a:cs typeface="Gobold Thin Light"/>
                <a:sym typeface="Gobold Thin Light"/>
              </a:rPr>
              <a:t>All contracts and agreements for events, speakers, etc. require pre-approval. General Counsel reviews the document(s), </a:t>
            </a:r>
          </a:p>
          <a:p>
            <a:pPr algn="ctr">
              <a:lnSpc>
                <a:spcPts val="4845"/>
              </a:lnSpc>
            </a:pPr>
            <a:endParaRPr lang="en-US" sz="2422">
              <a:solidFill>
                <a:srgbClr val="1F2932"/>
              </a:solidFill>
              <a:latin typeface="Gobold Thin Light"/>
              <a:ea typeface="Gobold Thin Light"/>
              <a:cs typeface="Gobold Thin Light"/>
              <a:sym typeface="Gobold Thin Light"/>
            </a:endParaRPr>
          </a:p>
          <a:p>
            <a:pPr algn="ctr">
              <a:lnSpc>
                <a:spcPts val="4845"/>
              </a:lnSpc>
            </a:pPr>
            <a:r>
              <a:rPr lang="en-US" sz="2422">
                <a:solidFill>
                  <a:srgbClr val="1F2932"/>
                </a:solidFill>
                <a:latin typeface="Gobold Thin Light"/>
                <a:ea typeface="Gobold Thin Light"/>
                <a:cs typeface="Gobold Thin Light"/>
                <a:sym typeface="Gobold Thin Light"/>
              </a:rPr>
              <a:t>the </a:t>
            </a:r>
            <a:r>
              <a:rPr lang="en-US" sz="2422" u="sng">
                <a:solidFill>
                  <a:srgbClr val="1F2932"/>
                </a:solidFill>
                <a:latin typeface="Gobold Thin Light"/>
                <a:ea typeface="Gobold Thin Light"/>
                <a:cs typeface="Gobold Thin Light"/>
                <a:sym typeface="Gobold Thin Light"/>
              </a:rPr>
              <a:t>President of FHSU or Vice President of Administration &amp; Finance are the only people authorized to sign the contract or agreement.</a:t>
            </a:r>
          </a:p>
          <a:p>
            <a:pPr algn="ctr">
              <a:lnSpc>
                <a:spcPts val="4845"/>
              </a:lnSpc>
            </a:pPr>
            <a:endParaRPr lang="en-US" sz="2422" u="sng">
              <a:solidFill>
                <a:srgbClr val="1F2932"/>
              </a:solidFill>
              <a:latin typeface="Gobold Thin Light"/>
              <a:ea typeface="Gobold Thin Light"/>
              <a:cs typeface="Gobold Thin Light"/>
              <a:sym typeface="Gobold Thin Light"/>
            </a:endParaRPr>
          </a:p>
        </p:txBody>
      </p:sp>
      <p:grpSp>
        <p:nvGrpSpPr>
          <p:cNvPr id="3" name="Group 3"/>
          <p:cNvGrpSpPr/>
          <p:nvPr/>
        </p:nvGrpSpPr>
        <p:grpSpPr>
          <a:xfrm>
            <a:off x="510668" y="196955"/>
            <a:ext cx="11361164" cy="1556868"/>
            <a:chOff x="0" y="0"/>
            <a:chExt cx="15148219" cy="2075824"/>
          </a:xfrm>
        </p:grpSpPr>
        <p:sp>
          <p:nvSpPr>
            <p:cNvPr id="4" name="AutoShape 4"/>
            <p:cNvSpPr/>
            <p:nvPr/>
          </p:nvSpPr>
          <p:spPr>
            <a:xfrm>
              <a:off x="2821942" y="1196458"/>
              <a:ext cx="9504335" cy="0"/>
            </a:xfrm>
            <a:prstGeom prst="line">
              <a:avLst/>
            </a:prstGeom>
            <a:ln w="63500" cap="flat">
              <a:solidFill>
                <a:srgbClr val="000000"/>
              </a:solidFill>
              <a:prstDash val="solid"/>
              <a:headEnd type="none" w="sm" len="sm"/>
              <a:tailEnd type="none" w="sm" len="sm"/>
            </a:ln>
          </p:spPr>
        </p:sp>
        <p:sp>
          <p:nvSpPr>
            <p:cNvPr id="5" name="TextBox 5"/>
            <p:cNvSpPr txBox="1"/>
            <p:nvPr/>
          </p:nvSpPr>
          <p:spPr>
            <a:xfrm>
              <a:off x="202443" y="1260061"/>
              <a:ext cx="14743333" cy="815763"/>
            </a:xfrm>
            <a:prstGeom prst="rect">
              <a:avLst/>
            </a:prstGeom>
          </p:spPr>
          <p:txBody>
            <a:bodyPr lIns="0" tIns="0" rIns="0" bIns="0" rtlCol="0" anchor="t">
              <a:spAutoFit/>
            </a:bodyPr>
            <a:lstStyle/>
            <a:p>
              <a:pPr marL="0" lvl="0" indent="0" algn="ctr">
                <a:lnSpc>
                  <a:spcPts val="5127"/>
                </a:lnSpc>
                <a:spcBef>
                  <a:spcPct val="0"/>
                </a:spcBef>
              </a:pPr>
              <a:r>
                <a:rPr lang="en-US" sz="3662" spc="1098">
                  <a:solidFill>
                    <a:srgbClr val="1F2932"/>
                  </a:solidFill>
                  <a:latin typeface="League Spartan"/>
                  <a:ea typeface="League Spartan"/>
                  <a:cs typeface="League Spartan"/>
                  <a:sym typeface="League Spartan"/>
                </a:rPr>
                <a:t>WHAT TO FOLLOW</a:t>
              </a:r>
            </a:p>
          </p:txBody>
        </p:sp>
        <p:sp>
          <p:nvSpPr>
            <p:cNvPr id="6" name="TextBox 6"/>
            <p:cNvSpPr txBox="1"/>
            <p:nvPr/>
          </p:nvSpPr>
          <p:spPr>
            <a:xfrm>
              <a:off x="0" y="180975"/>
              <a:ext cx="15148219" cy="869433"/>
            </a:xfrm>
            <a:prstGeom prst="rect">
              <a:avLst/>
            </a:prstGeom>
          </p:spPr>
          <p:txBody>
            <a:bodyPr lIns="0" tIns="0" rIns="0" bIns="0" rtlCol="0" anchor="t">
              <a:spAutoFit/>
            </a:bodyPr>
            <a:lstStyle/>
            <a:p>
              <a:pPr marL="0" lvl="0" indent="0" algn="ctr">
                <a:lnSpc>
                  <a:spcPts val="4497"/>
                </a:lnSpc>
              </a:pPr>
              <a:r>
                <a:rPr lang="en-US" sz="5229" spc="690">
                  <a:solidFill>
                    <a:srgbClr val="1F2932"/>
                  </a:solidFill>
                  <a:latin typeface="League Spartan"/>
                  <a:ea typeface="League Spartan"/>
                  <a:cs typeface="League Spartan"/>
                  <a:sym typeface="League Spartan"/>
                </a:rPr>
                <a:t>CONTRACTS</a:t>
              </a: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7B96D4"/>
        </a:solidFill>
        <a:effectLst/>
      </p:bgPr>
    </p:bg>
    <p:spTree>
      <p:nvGrpSpPr>
        <p:cNvPr id="1" name=""/>
        <p:cNvGrpSpPr/>
        <p:nvPr/>
      </p:nvGrpSpPr>
      <p:grpSpPr>
        <a:xfrm>
          <a:off x="0" y="0"/>
          <a:ext cx="0" cy="0"/>
          <a:chOff x="0" y="0"/>
          <a:chExt cx="0" cy="0"/>
        </a:xfrm>
      </p:grpSpPr>
      <p:sp>
        <p:nvSpPr>
          <p:cNvPr id="2" name="TextBox 2"/>
          <p:cNvSpPr txBox="1"/>
          <p:nvPr/>
        </p:nvSpPr>
        <p:spPr>
          <a:xfrm>
            <a:off x="255124" y="1814848"/>
            <a:ext cx="11872253" cy="4871702"/>
          </a:xfrm>
          <a:prstGeom prst="rect">
            <a:avLst/>
          </a:prstGeom>
        </p:spPr>
        <p:txBody>
          <a:bodyPr lIns="0" tIns="0" rIns="0" bIns="0" rtlCol="0" anchor="t">
            <a:spAutoFit/>
          </a:bodyPr>
          <a:lstStyle/>
          <a:p>
            <a:pPr marL="523027" lvl="1" indent="-261514" algn="just">
              <a:lnSpc>
                <a:spcPts val="4845"/>
              </a:lnSpc>
              <a:buFont typeface="Arial"/>
              <a:buChar char="•"/>
            </a:pPr>
            <a:r>
              <a:rPr lang="en-US" sz="2422">
                <a:solidFill>
                  <a:srgbClr val="1F2932"/>
                </a:solidFill>
                <a:latin typeface="Gobold Thin Light"/>
                <a:ea typeface="Gobold Thin Light"/>
                <a:cs typeface="Gobold Thin Light"/>
                <a:sym typeface="Gobold Thin Light"/>
              </a:rPr>
              <a:t>Expenditures are processed through the FHSU Workday system</a:t>
            </a:r>
          </a:p>
          <a:p>
            <a:pPr marL="523027" lvl="1" indent="-261514" algn="just">
              <a:lnSpc>
                <a:spcPts val="4845"/>
              </a:lnSpc>
              <a:buFont typeface="Arial"/>
              <a:buChar char="•"/>
            </a:pPr>
            <a:r>
              <a:rPr lang="en-US" sz="2422">
                <a:solidFill>
                  <a:srgbClr val="1F2932"/>
                </a:solidFill>
                <a:latin typeface="Gobold Thin Light"/>
                <a:ea typeface="Gobold Thin Light"/>
                <a:cs typeface="Gobold Thin Light"/>
                <a:sym typeface="Gobold Thin Light"/>
              </a:rPr>
              <a:t>Purchases cannot exceed the organization’s account balance</a:t>
            </a:r>
          </a:p>
          <a:p>
            <a:pPr marL="523027" lvl="1" indent="-261514" algn="just">
              <a:lnSpc>
                <a:spcPts val="4845"/>
              </a:lnSpc>
              <a:buFont typeface="Arial"/>
              <a:buChar char="•"/>
            </a:pPr>
            <a:r>
              <a:rPr lang="en-US" sz="2422">
                <a:solidFill>
                  <a:srgbClr val="1F2932"/>
                </a:solidFill>
                <a:latin typeface="Gobold Thin Light"/>
                <a:ea typeface="Gobold Thin Light"/>
                <a:cs typeface="Gobold Thin Light"/>
                <a:sym typeface="Gobold Thin Light"/>
              </a:rPr>
              <a:t>SGA vs. Student Activity Funds</a:t>
            </a:r>
          </a:p>
          <a:p>
            <a:pPr marL="1046055" lvl="2" indent="-348685" algn="just">
              <a:lnSpc>
                <a:spcPts val="2422"/>
              </a:lnSpc>
              <a:buFont typeface="Arial"/>
              <a:buChar char="⚬"/>
            </a:pPr>
            <a:r>
              <a:rPr lang="en-US" sz="2422">
                <a:solidFill>
                  <a:srgbClr val="1F2932"/>
                </a:solidFill>
                <a:latin typeface="Gobold Thin Light"/>
                <a:ea typeface="Gobold Thin Light"/>
                <a:cs typeface="Gobold Thin Light"/>
                <a:sym typeface="Gobold Thin Light"/>
              </a:rPr>
              <a:t>SGA Allocations and Appropriations must follow SGA, University and State of Kansas guidelines.</a:t>
            </a:r>
          </a:p>
          <a:p>
            <a:pPr marL="1046055" lvl="2" indent="-348685" algn="just">
              <a:lnSpc>
                <a:spcPts val="4845"/>
              </a:lnSpc>
              <a:buFont typeface="Arial"/>
              <a:buChar char="⚬"/>
            </a:pPr>
            <a:r>
              <a:rPr lang="en-US" sz="2422">
                <a:solidFill>
                  <a:srgbClr val="1F2932"/>
                </a:solidFill>
                <a:latin typeface="Gobold Thin Light"/>
                <a:ea typeface="Gobold Thin Light"/>
                <a:cs typeface="Gobold Thin Light"/>
                <a:sym typeface="Gobold Thin Light"/>
              </a:rPr>
              <a:t>Student Activity funds have fewer restrictions and allow more flexibility</a:t>
            </a:r>
          </a:p>
          <a:p>
            <a:pPr marL="1569082" lvl="3" indent="-392271" algn="just">
              <a:lnSpc>
                <a:spcPts val="4845"/>
              </a:lnSpc>
              <a:buFont typeface="Arial"/>
              <a:buChar char="￭"/>
            </a:pPr>
            <a:r>
              <a:rPr lang="en-US" sz="2422">
                <a:solidFill>
                  <a:srgbClr val="1F2932"/>
                </a:solidFill>
                <a:latin typeface="Gobold Thin Light"/>
                <a:ea typeface="Gobold Thin Light"/>
                <a:cs typeface="Gobold Thin Light"/>
                <a:sym typeface="Gobold Thin Light"/>
              </a:rPr>
              <a:t>Student Activity accounts are NOT tax exempt (unless purchasing for resale)</a:t>
            </a:r>
          </a:p>
          <a:p>
            <a:pPr marL="523027" lvl="1" indent="-261514" algn="just">
              <a:lnSpc>
                <a:spcPts val="3149"/>
              </a:lnSpc>
              <a:buFont typeface="Arial"/>
              <a:buChar char="•"/>
            </a:pPr>
            <a:r>
              <a:rPr lang="en-US" sz="2422">
                <a:solidFill>
                  <a:srgbClr val="1F2932"/>
                </a:solidFill>
                <a:latin typeface="Gobold Thin Light"/>
                <a:ea typeface="Gobold Thin Light"/>
                <a:cs typeface="Gobold Thin Light"/>
                <a:sym typeface="Gobold Thin Light"/>
              </a:rPr>
              <a:t>Gifts, Prizes and Awards expenditures must follow strict guidelines. For details regarding these purchases review the full policy and procedure: </a:t>
            </a:r>
            <a:r>
              <a:rPr lang="en-US" sz="2422" u="sng">
                <a:solidFill>
                  <a:srgbClr val="F7A800"/>
                </a:solidFill>
                <a:latin typeface="Gobold Thin Light"/>
                <a:ea typeface="Gobold Thin Light"/>
                <a:cs typeface="Gobold Thin Light"/>
                <a:sym typeface="Gobold Thin Light"/>
                <a:hlinkClick r:id="rId2" tooltip="https://www.fhsu.edu/bus-off/Other%20Policies%20and%20Procedures%20/gpa-guidelines-060222.pdf"/>
              </a:rPr>
              <a:t>Gifts, Prizes and Awards.</a:t>
            </a:r>
          </a:p>
        </p:txBody>
      </p:sp>
      <p:sp>
        <p:nvSpPr>
          <p:cNvPr id="3" name="Freeform 3"/>
          <p:cNvSpPr/>
          <p:nvPr/>
        </p:nvSpPr>
        <p:spPr>
          <a:xfrm>
            <a:off x="10178749" y="742950"/>
            <a:ext cx="1460801" cy="1460801"/>
          </a:xfrm>
          <a:custGeom>
            <a:avLst/>
            <a:gdLst/>
            <a:ahLst/>
            <a:cxnLst/>
            <a:rect l="l" t="t" r="r" b="b"/>
            <a:pathLst>
              <a:path w="1460801" h="1460801">
                <a:moveTo>
                  <a:pt x="0" y="0"/>
                </a:moveTo>
                <a:lnTo>
                  <a:pt x="1460801" y="0"/>
                </a:lnTo>
                <a:lnTo>
                  <a:pt x="1460801" y="1460801"/>
                </a:lnTo>
                <a:lnTo>
                  <a:pt x="0" y="14608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a:off x="510668" y="256546"/>
            <a:ext cx="11361164" cy="1556868"/>
            <a:chOff x="0" y="0"/>
            <a:chExt cx="15148219" cy="2075824"/>
          </a:xfrm>
        </p:grpSpPr>
        <p:sp>
          <p:nvSpPr>
            <p:cNvPr id="5" name="AutoShape 5"/>
            <p:cNvSpPr/>
            <p:nvPr/>
          </p:nvSpPr>
          <p:spPr>
            <a:xfrm>
              <a:off x="2821942" y="1196458"/>
              <a:ext cx="9504335" cy="0"/>
            </a:xfrm>
            <a:prstGeom prst="line">
              <a:avLst/>
            </a:prstGeom>
            <a:ln w="63500" cap="flat">
              <a:solidFill>
                <a:srgbClr val="000000"/>
              </a:solidFill>
              <a:prstDash val="solid"/>
              <a:headEnd type="none" w="sm" len="sm"/>
              <a:tailEnd type="none" w="sm" len="sm"/>
            </a:ln>
          </p:spPr>
        </p:sp>
        <p:sp>
          <p:nvSpPr>
            <p:cNvPr id="6" name="TextBox 6"/>
            <p:cNvSpPr txBox="1"/>
            <p:nvPr/>
          </p:nvSpPr>
          <p:spPr>
            <a:xfrm>
              <a:off x="3315790" y="1260061"/>
              <a:ext cx="8516639" cy="815763"/>
            </a:xfrm>
            <a:prstGeom prst="rect">
              <a:avLst/>
            </a:prstGeom>
          </p:spPr>
          <p:txBody>
            <a:bodyPr lIns="0" tIns="0" rIns="0" bIns="0" rtlCol="0" anchor="t">
              <a:spAutoFit/>
            </a:bodyPr>
            <a:lstStyle/>
            <a:p>
              <a:pPr marL="0" lvl="0" indent="0" algn="l">
                <a:lnSpc>
                  <a:spcPts val="5127"/>
                </a:lnSpc>
                <a:spcBef>
                  <a:spcPct val="0"/>
                </a:spcBef>
              </a:pPr>
              <a:r>
                <a:rPr lang="en-US" sz="3662" spc="1098">
                  <a:solidFill>
                    <a:srgbClr val="1F2932"/>
                  </a:solidFill>
                  <a:latin typeface="League Spartan"/>
                  <a:ea typeface="League Spartan"/>
                  <a:cs typeface="League Spartan"/>
                  <a:sym typeface="League Spartan"/>
                </a:rPr>
                <a:t>BUSINESS OFFICE</a:t>
              </a:r>
            </a:p>
          </p:txBody>
        </p:sp>
        <p:sp>
          <p:nvSpPr>
            <p:cNvPr id="7" name="TextBox 7"/>
            <p:cNvSpPr txBox="1"/>
            <p:nvPr/>
          </p:nvSpPr>
          <p:spPr>
            <a:xfrm>
              <a:off x="0" y="180975"/>
              <a:ext cx="15148219" cy="869433"/>
            </a:xfrm>
            <a:prstGeom prst="rect">
              <a:avLst/>
            </a:prstGeom>
          </p:spPr>
          <p:txBody>
            <a:bodyPr lIns="0" tIns="0" rIns="0" bIns="0" rtlCol="0" anchor="t">
              <a:spAutoFit/>
            </a:bodyPr>
            <a:lstStyle/>
            <a:p>
              <a:pPr marL="0" lvl="0" indent="0" algn="ctr">
                <a:lnSpc>
                  <a:spcPts val="4497"/>
                </a:lnSpc>
              </a:pPr>
              <a:r>
                <a:rPr lang="en-US" sz="5229" spc="690">
                  <a:solidFill>
                    <a:srgbClr val="1F2932"/>
                  </a:solidFill>
                  <a:latin typeface="League Spartan"/>
                  <a:ea typeface="League Spartan"/>
                  <a:cs typeface="League Spartan"/>
                  <a:sym typeface="League Spartan"/>
                </a:rPr>
                <a:t>PAYING FOR ITEMS</a:t>
              </a: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7B96D4"/>
        </a:solidFill>
        <a:effectLst/>
      </p:bgPr>
    </p:bg>
    <p:spTree>
      <p:nvGrpSpPr>
        <p:cNvPr id="1" name=""/>
        <p:cNvGrpSpPr/>
        <p:nvPr/>
      </p:nvGrpSpPr>
      <p:grpSpPr>
        <a:xfrm>
          <a:off x="0" y="0"/>
          <a:ext cx="0" cy="0"/>
          <a:chOff x="0" y="0"/>
          <a:chExt cx="0" cy="0"/>
        </a:xfrm>
      </p:grpSpPr>
      <p:sp>
        <p:nvSpPr>
          <p:cNvPr id="2" name="TextBox 2"/>
          <p:cNvSpPr txBox="1"/>
          <p:nvPr/>
        </p:nvSpPr>
        <p:spPr>
          <a:xfrm>
            <a:off x="347216" y="2299180"/>
            <a:ext cx="11688067" cy="4173980"/>
          </a:xfrm>
          <a:prstGeom prst="rect">
            <a:avLst/>
          </a:prstGeom>
        </p:spPr>
        <p:txBody>
          <a:bodyPr lIns="0" tIns="0" rIns="0" bIns="0" rtlCol="0" anchor="t">
            <a:spAutoFit/>
          </a:bodyPr>
          <a:lstStyle/>
          <a:p>
            <a:pPr marL="583089" lvl="1" indent="-291544" algn="l">
              <a:lnSpc>
                <a:spcPts val="3294"/>
              </a:lnSpc>
              <a:buFont typeface="Arial"/>
              <a:buChar char="•"/>
            </a:pPr>
            <a:r>
              <a:rPr lang="en-US" sz="2700">
                <a:solidFill>
                  <a:srgbClr val="1F2932"/>
                </a:solidFill>
                <a:latin typeface="Gobold Thin Light"/>
                <a:ea typeface="Gobold Thin Light"/>
                <a:cs typeface="Gobold Thin Light"/>
                <a:sym typeface="Gobold Thin Light"/>
              </a:rPr>
              <a:t>If a business does not accept credit card payments, a supplier invoice will need to be submitted in Workday to pay them by check.</a:t>
            </a:r>
          </a:p>
          <a:p>
            <a:pPr marL="1166177" lvl="2" indent="-388726" algn="l">
              <a:lnSpc>
                <a:spcPts val="3294"/>
              </a:lnSpc>
              <a:buFont typeface="Arial"/>
              <a:buChar char="⚬"/>
            </a:pPr>
            <a:r>
              <a:rPr lang="en-US" sz="2700">
                <a:solidFill>
                  <a:srgbClr val="1F2932"/>
                </a:solidFill>
                <a:latin typeface="Gobold Thin Light"/>
                <a:ea typeface="Gobold Thin Light"/>
                <a:cs typeface="Gobold Thin Light"/>
                <a:sym typeface="Gobold Thin Light"/>
              </a:rPr>
              <a:t>Follow this procedure to create a supplier invoice in Workday: </a:t>
            </a:r>
            <a:r>
              <a:rPr lang="en-US" sz="2700" u="sng">
                <a:solidFill>
                  <a:srgbClr val="F7A800"/>
                </a:solidFill>
                <a:latin typeface="Gobold Thin Light"/>
                <a:ea typeface="Gobold Thin Light"/>
                <a:cs typeface="Gobold Thin Light"/>
                <a:sym typeface="Gobold Thin Light"/>
                <a:hlinkClick r:id="rId2" tooltip="https://webapps.fhsu.edu/workdaydocumentation/default.aspx?category=BUSINESS%20OFFICE&amp;document=Create%20Supplier%20Invoice.pdf"/>
              </a:rPr>
              <a:t>Create Supplier Invoice</a:t>
            </a:r>
            <a:r>
              <a:rPr lang="en-US" sz="2700" u="sng">
                <a:solidFill>
                  <a:srgbClr val="F7A800"/>
                </a:solidFill>
                <a:latin typeface="Gobold Thin Light"/>
                <a:ea typeface="Gobold Thin Light"/>
                <a:cs typeface="Gobold Thin Light"/>
                <a:sym typeface="Gobold Thin Light"/>
              </a:rPr>
              <a:t>.</a:t>
            </a:r>
          </a:p>
          <a:p>
            <a:pPr algn="l">
              <a:lnSpc>
                <a:spcPts val="3294"/>
              </a:lnSpc>
            </a:pPr>
            <a:endParaRPr lang="en-US" sz="2700" u="sng">
              <a:solidFill>
                <a:srgbClr val="F7A800"/>
              </a:solidFill>
              <a:latin typeface="Gobold Thin Light"/>
              <a:ea typeface="Gobold Thin Light"/>
              <a:cs typeface="Gobold Thin Light"/>
              <a:sym typeface="Gobold Thin Light"/>
            </a:endParaRPr>
          </a:p>
          <a:p>
            <a:pPr marL="583089" lvl="1" indent="-291544" algn="l">
              <a:lnSpc>
                <a:spcPts val="3294"/>
              </a:lnSpc>
              <a:buFont typeface="Arial"/>
              <a:buChar char="•"/>
            </a:pPr>
            <a:r>
              <a:rPr lang="en-US" sz="2700">
                <a:solidFill>
                  <a:srgbClr val="1F2932"/>
                </a:solidFill>
                <a:latin typeface="Gobold Thin Light"/>
                <a:ea typeface="Gobold Thin Light"/>
                <a:cs typeface="Gobold Thin Light"/>
                <a:sym typeface="Gobold Thin Light"/>
              </a:rPr>
              <a:t>DO NOT wait until invoices are due to initiate the process to request a check. The approvals and processing of the check can take several days, and student organizations do not want to run the risk of being assessed late fees on invoices.</a:t>
            </a:r>
          </a:p>
          <a:p>
            <a:pPr algn="l">
              <a:lnSpc>
                <a:spcPts val="3905"/>
              </a:lnSpc>
            </a:pPr>
            <a:endParaRPr lang="en-US" sz="2700">
              <a:solidFill>
                <a:srgbClr val="1F2932"/>
              </a:solidFill>
              <a:latin typeface="Gobold Thin Light"/>
              <a:ea typeface="Gobold Thin Light"/>
              <a:cs typeface="Gobold Thin Light"/>
              <a:sym typeface="Gobold Thin Light"/>
            </a:endParaRPr>
          </a:p>
        </p:txBody>
      </p:sp>
      <p:sp>
        <p:nvSpPr>
          <p:cNvPr id="3" name="Freeform 3"/>
          <p:cNvSpPr/>
          <p:nvPr/>
        </p:nvSpPr>
        <p:spPr>
          <a:xfrm rot="954870">
            <a:off x="10242674" y="694747"/>
            <a:ext cx="1384932" cy="1331266"/>
          </a:xfrm>
          <a:custGeom>
            <a:avLst/>
            <a:gdLst/>
            <a:ahLst/>
            <a:cxnLst/>
            <a:rect l="l" t="t" r="r" b="b"/>
            <a:pathLst>
              <a:path w="1384932" h="1331266">
                <a:moveTo>
                  <a:pt x="0" y="0"/>
                </a:moveTo>
                <a:lnTo>
                  <a:pt x="1384931" y="0"/>
                </a:lnTo>
                <a:lnTo>
                  <a:pt x="1384931" y="1331266"/>
                </a:lnTo>
                <a:lnTo>
                  <a:pt x="0" y="1331266"/>
                </a:lnTo>
                <a:lnTo>
                  <a:pt x="0" y="0"/>
                </a:lnTo>
                <a:close/>
              </a:path>
            </a:pathLst>
          </a:custGeom>
          <a:blipFill>
            <a:blip r:embed="rId3"/>
            <a:stretch>
              <a:fillRect/>
            </a:stretch>
          </a:blipFill>
        </p:spPr>
      </p:sp>
      <p:grpSp>
        <p:nvGrpSpPr>
          <p:cNvPr id="4" name="Group 4"/>
          <p:cNvGrpSpPr/>
          <p:nvPr/>
        </p:nvGrpSpPr>
        <p:grpSpPr>
          <a:xfrm>
            <a:off x="422418" y="364036"/>
            <a:ext cx="11361164" cy="1556868"/>
            <a:chOff x="0" y="0"/>
            <a:chExt cx="15148219" cy="2075824"/>
          </a:xfrm>
        </p:grpSpPr>
        <p:sp>
          <p:nvSpPr>
            <p:cNvPr id="5" name="AutoShape 5"/>
            <p:cNvSpPr/>
            <p:nvPr/>
          </p:nvSpPr>
          <p:spPr>
            <a:xfrm>
              <a:off x="2821942" y="1196458"/>
              <a:ext cx="9504335" cy="0"/>
            </a:xfrm>
            <a:prstGeom prst="line">
              <a:avLst/>
            </a:prstGeom>
            <a:ln w="63500" cap="flat">
              <a:solidFill>
                <a:srgbClr val="000000"/>
              </a:solidFill>
              <a:prstDash val="solid"/>
              <a:headEnd type="none" w="sm" len="sm"/>
              <a:tailEnd type="none" w="sm" len="sm"/>
            </a:ln>
          </p:spPr>
        </p:sp>
        <p:sp>
          <p:nvSpPr>
            <p:cNvPr id="6" name="TextBox 6"/>
            <p:cNvSpPr txBox="1"/>
            <p:nvPr/>
          </p:nvSpPr>
          <p:spPr>
            <a:xfrm>
              <a:off x="4049466" y="1260061"/>
              <a:ext cx="7284619" cy="815763"/>
            </a:xfrm>
            <a:prstGeom prst="rect">
              <a:avLst/>
            </a:prstGeom>
          </p:spPr>
          <p:txBody>
            <a:bodyPr lIns="0" tIns="0" rIns="0" bIns="0" rtlCol="0" anchor="t">
              <a:spAutoFit/>
            </a:bodyPr>
            <a:lstStyle/>
            <a:p>
              <a:pPr marL="0" lvl="0" indent="0" algn="ctr">
                <a:lnSpc>
                  <a:spcPts val="5127"/>
                </a:lnSpc>
                <a:spcBef>
                  <a:spcPct val="0"/>
                </a:spcBef>
              </a:pPr>
              <a:r>
                <a:rPr lang="en-US" sz="3662" spc="1098">
                  <a:solidFill>
                    <a:srgbClr val="1F2932"/>
                  </a:solidFill>
                  <a:latin typeface="League Spartan"/>
                  <a:ea typeface="League Spartan"/>
                  <a:cs typeface="League Spartan"/>
                  <a:sym typeface="League Spartan"/>
                </a:rPr>
                <a:t>WITH A CHECK</a:t>
              </a:r>
            </a:p>
          </p:txBody>
        </p:sp>
        <p:sp>
          <p:nvSpPr>
            <p:cNvPr id="7" name="TextBox 7"/>
            <p:cNvSpPr txBox="1"/>
            <p:nvPr/>
          </p:nvSpPr>
          <p:spPr>
            <a:xfrm>
              <a:off x="0" y="180975"/>
              <a:ext cx="15148219" cy="869433"/>
            </a:xfrm>
            <a:prstGeom prst="rect">
              <a:avLst/>
            </a:prstGeom>
          </p:spPr>
          <p:txBody>
            <a:bodyPr lIns="0" tIns="0" rIns="0" bIns="0" rtlCol="0" anchor="t">
              <a:spAutoFit/>
            </a:bodyPr>
            <a:lstStyle/>
            <a:p>
              <a:pPr marL="0" lvl="0" indent="0" algn="ctr">
                <a:lnSpc>
                  <a:spcPts val="4497"/>
                </a:lnSpc>
              </a:pPr>
              <a:r>
                <a:rPr lang="en-US" sz="5229" spc="690">
                  <a:solidFill>
                    <a:srgbClr val="1F2932"/>
                  </a:solidFill>
                  <a:latin typeface="League Spartan"/>
                  <a:ea typeface="League Spartan"/>
                  <a:cs typeface="League Spartan"/>
                  <a:sym typeface="League Spartan"/>
                </a:rPr>
                <a:t>PAYING FOR ITEMS</a:t>
              </a: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7B96D4"/>
        </a:solidFill>
        <a:effectLst/>
      </p:bgPr>
    </p:bg>
    <p:spTree>
      <p:nvGrpSpPr>
        <p:cNvPr id="1" name=""/>
        <p:cNvGrpSpPr/>
        <p:nvPr/>
      </p:nvGrpSpPr>
      <p:grpSpPr>
        <a:xfrm>
          <a:off x="0" y="0"/>
          <a:ext cx="0" cy="0"/>
          <a:chOff x="0" y="0"/>
          <a:chExt cx="0" cy="0"/>
        </a:xfrm>
      </p:grpSpPr>
      <p:sp>
        <p:nvSpPr>
          <p:cNvPr id="2" name="TextBox 2"/>
          <p:cNvSpPr txBox="1"/>
          <p:nvPr/>
        </p:nvSpPr>
        <p:spPr>
          <a:xfrm>
            <a:off x="144602" y="1630643"/>
            <a:ext cx="12093295" cy="5871337"/>
          </a:xfrm>
          <a:prstGeom prst="rect">
            <a:avLst/>
          </a:prstGeom>
        </p:spPr>
        <p:txBody>
          <a:bodyPr lIns="0" tIns="0" rIns="0" bIns="0" rtlCol="0" anchor="t">
            <a:spAutoFit/>
          </a:bodyPr>
          <a:lstStyle/>
          <a:p>
            <a:pPr marL="518158" lvl="1" indent="-259079" algn="l">
              <a:lnSpc>
                <a:spcPts val="2927"/>
              </a:lnSpc>
              <a:buFont typeface="Arial"/>
              <a:buChar char="•"/>
            </a:pPr>
            <a:r>
              <a:rPr lang="en-US" sz="2399">
                <a:solidFill>
                  <a:srgbClr val="1F2932"/>
                </a:solidFill>
                <a:latin typeface="Gobold Thin Light"/>
                <a:ea typeface="Gobold Thin Light"/>
                <a:cs typeface="Gobold Thin Light"/>
                <a:sym typeface="Gobold Thin Light"/>
              </a:rPr>
              <a:t>From student activities account: </a:t>
            </a:r>
          </a:p>
          <a:p>
            <a:pPr marL="1036317" lvl="2" indent="-345439" algn="l">
              <a:lnSpc>
                <a:spcPts val="2927"/>
              </a:lnSpc>
              <a:buFont typeface="Arial"/>
              <a:buChar char="⚬"/>
            </a:pPr>
            <a:r>
              <a:rPr lang="en-US" sz="2399">
                <a:solidFill>
                  <a:srgbClr val="1F2932"/>
                </a:solidFill>
                <a:latin typeface="Gobold Thin Light"/>
                <a:ea typeface="Gobold Thin Light"/>
                <a:cs typeface="Gobold Thin Light"/>
                <a:sym typeface="Gobold Thin Light"/>
              </a:rPr>
              <a:t> follow the</a:t>
            </a:r>
            <a:r>
              <a:rPr lang="en-US" sz="2399">
                <a:solidFill>
                  <a:srgbClr val="F7A800"/>
                </a:solidFill>
                <a:latin typeface="Gobold Thin Light"/>
                <a:ea typeface="Gobold Thin Light"/>
                <a:cs typeface="Gobold Thin Light"/>
                <a:sym typeface="Gobold Thin Light"/>
              </a:rPr>
              <a:t> </a:t>
            </a:r>
            <a:r>
              <a:rPr lang="en-US" sz="2399" u="sng">
                <a:solidFill>
                  <a:srgbClr val="F7A800"/>
                </a:solidFill>
                <a:latin typeface="Gobold Thin Light"/>
                <a:ea typeface="Gobold Thin Light"/>
                <a:cs typeface="Gobold Thin Light"/>
                <a:sym typeface="Gobold Thin Light"/>
                <a:hlinkClick r:id="rId2" tooltip="https://webapps.fhsu.edu/workdaydocumentation/default.aspx?category=BUSINESS%20OFFICE&amp;document=Create%20Expense%20Report-SA%20Company.pdf"/>
              </a:rPr>
              <a:t>Create Expense Report-SA Company</a:t>
            </a:r>
            <a:r>
              <a:rPr lang="en-US" sz="2399">
                <a:solidFill>
                  <a:srgbClr val="1F2932"/>
                </a:solidFill>
                <a:latin typeface="Gobold Thin Light"/>
                <a:ea typeface="Gobold Thin Light"/>
                <a:cs typeface="Gobold Thin Light"/>
                <a:sym typeface="Gobold Thin Light"/>
              </a:rPr>
              <a:t> to process reimbursement to the individual.</a:t>
            </a:r>
          </a:p>
          <a:p>
            <a:pPr algn="l">
              <a:lnSpc>
                <a:spcPts val="2927"/>
              </a:lnSpc>
            </a:pPr>
            <a:endParaRPr lang="en-US" sz="2399">
              <a:solidFill>
                <a:srgbClr val="1F2932"/>
              </a:solidFill>
              <a:latin typeface="Gobold Thin Light"/>
              <a:ea typeface="Gobold Thin Light"/>
              <a:cs typeface="Gobold Thin Light"/>
              <a:sym typeface="Gobold Thin Light"/>
            </a:endParaRPr>
          </a:p>
          <a:p>
            <a:pPr marL="518158" lvl="1" indent="-259079" algn="l">
              <a:lnSpc>
                <a:spcPts val="2927"/>
              </a:lnSpc>
              <a:buFont typeface="Arial"/>
              <a:buChar char="•"/>
            </a:pPr>
            <a:r>
              <a:rPr lang="en-US" sz="2399">
                <a:solidFill>
                  <a:srgbClr val="1F2932"/>
                </a:solidFill>
                <a:latin typeface="Gobold Thin Light"/>
                <a:ea typeface="Gobold Thin Light"/>
                <a:cs typeface="Gobold Thin Light"/>
                <a:sym typeface="Gobold Thin Light"/>
              </a:rPr>
              <a:t>from SGA funds for travel related expenses:</a:t>
            </a:r>
          </a:p>
          <a:p>
            <a:pPr marL="1036317" lvl="2" indent="-345439" algn="l">
              <a:lnSpc>
                <a:spcPts val="2927"/>
              </a:lnSpc>
              <a:buFont typeface="Arial"/>
              <a:buChar char="⚬"/>
            </a:pPr>
            <a:r>
              <a:rPr lang="en-US" sz="2399">
                <a:solidFill>
                  <a:srgbClr val="1F2932"/>
                </a:solidFill>
                <a:latin typeface="Gobold Thin Light"/>
                <a:ea typeface="Gobold Thin Light"/>
                <a:cs typeface="Gobold Thin Light"/>
                <a:sym typeface="Gobold Thin Light"/>
              </a:rPr>
              <a:t>prior to the trip a Travel Receipt Form must be started in the Business Office workflow and a Spend Authorization will need to be submitted</a:t>
            </a:r>
            <a:r>
              <a:rPr lang="en-US" sz="2399">
                <a:solidFill>
                  <a:srgbClr val="F7A800"/>
                </a:solidFill>
                <a:latin typeface="Gobold Thin Light"/>
                <a:ea typeface="Gobold Thin Light"/>
                <a:cs typeface="Gobold Thin Light"/>
                <a:sym typeface="Gobold Thin Light"/>
              </a:rPr>
              <a:t> </a:t>
            </a:r>
            <a:r>
              <a:rPr lang="en-US" sz="2399" u="sng">
                <a:solidFill>
                  <a:srgbClr val="F7A800"/>
                </a:solidFill>
                <a:latin typeface="Gobold Thin Light"/>
                <a:ea typeface="Gobold Thin Light"/>
                <a:cs typeface="Gobold Thin Light"/>
                <a:sym typeface="Gobold Thin Light"/>
                <a:hlinkClick r:id="rId3" tooltip="https://webapps.fhsu.edu/workdaydocumentation/default.aspx?category=BUSINESS+OFFICE&amp;document=Create+Spend+Authorization+for+Trip+Approval.pdf"/>
              </a:rPr>
              <a:t>Create Spend Authorization</a:t>
            </a:r>
            <a:r>
              <a:rPr lang="en-US" sz="2399" u="sng">
                <a:solidFill>
                  <a:srgbClr val="F7A800"/>
                </a:solidFill>
                <a:latin typeface="Gobold Thin Light"/>
                <a:ea typeface="Gobold Thin Light"/>
                <a:cs typeface="Gobold Thin Light"/>
                <a:sym typeface="Gobold Thin Light"/>
                <a:hlinkClick r:id="rId3" tooltip="https://webapps.fhsu.edu/workdaydocumentation/default.aspx?category=BUSINESS+OFFICE&amp;document=Create+Spend+Authorization+for+Trip+Approval.pdf"/>
              </a:rPr>
              <a:t> </a:t>
            </a:r>
            <a:r>
              <a:rPr lang="en-US" sz="2399" u="sng">
                <a:solidFill>
                  <a:srgbClr val="F7A800"/>
                </a:solidFill>
                <a:latin typeface="Gobold Thin Light"/>
                <a:ea typeface="Gobold Thin Light"/>
                <a:cs typeface="Gobold Thin Light"/>
                <a:sym typeface="Gobold Thin Light"/>
                <a:hlinkClick r:id="rId3" tooltip="https://webapps.fhsu.edu/workdaydocumentation/default.aspx?category=BUSINESS+OFFICE&amp;document=Create+Spend+Authorization+for+Trip+Approval.pdf"/>
              </a:rPr>
              <a:t>for Trip Approval</a:t>
            </a:r>
            <a:r>
              <a:rPr lang="en-US" sz="2399">
                <a:solidFill>
                  <a:srgbClr val="F7A800"/>
                </a:solidFill>
                <a:latin typeface="Gobold Thin Light"/>
                <a:ea typeface="Gobold Thin Light"/>
                <a:cs typeface="Gobold Thin Light"/>
                <a:sym typeface="Gobold Thin Light"/>
              </a:rPr>
              <a:t>. </a:t>
            </a:r>
          </a:p>
          <a:p>
            <a:pPr marL="1036317" lvl="2" indent="-345439" algn="l">
              <a:lnSpc>
                <a:spcPts val="2927"/>
              </a:lnSpc>
              <a:buFont typeface="Arial"/>
              <a:buChar char="⚬"/>
            </a:pPr>
            <a:r>
              <a:rPr lang="en-US" sz="2399">
                <a:solidFill>
                  <a:srgbClr val="1F2932"/>
                </a:solidFill>
                <a:latin typeface="Gobold Thin Light"/>
                <a:ea typeface="Gobold Thin Light"/>
                <a:cs typeface="Gobold Thin Light"/>
                <a:sym typeface="Gobold Thin Light"/>
              </a:rPr>
              <a:t>After the trip is complete, finalize and submit the Travel Receipt form and follow the </a:t>
            </a:r>
            <a:r>
              <a:rPr lang="en-US" sz="2399" u="sng">
                <a:solidFill>
                  <a:srgbClr val="F7A800"/>
                </a:solidFill>
                <a:latin typeface="Gobold Thin Light"/>
                <a:ea typeface="Gobold Thin Light"/>
                <a:cs typeface="Gobold Thin Light"/>
                <a:sym typeface="Gobold Thin Light"/>
                <a:hlinkClick r:id="rId4" tooltip="https://www.fhsu.edu/bus-off/Expenses%20and%20Travel/"/>
              </a:rPr>
              <a:t>Create Expense Report: FH Company - For Travel Expenses</a:t>
            </a:r>
            <a:r>
              <a:rPr lang="en-US" sz="2399">
                <a:solidFill>
                  <a:srgbClr val="1F2932"/>
                </a:solidFill>
                <a:latin typeface="Gobold Thin Light"/>
                <a:ea typeface="Gobold Thin Light"/>
                <a:cs typeface="Gobold Thin Light"/>
                <a:sym typeface="Gobold Thin Light"/>
              </a:rPr>
              <a:t> or</a:t>
            </a:r>
            <a:r>
              <a:rPr lang="en-US" sz="2399">
                <a:solidFill>
                  <a:srgbClr val="F7A800"/>
                </a:solidFill>
                <a:latin typeface="Gobold Thin Light"/>
                <a:ea typeface="Gobold Thin Light"/>
                <a:cs typeface="Gobold Thin Light"/>
                <a:sym typeface="Gobold Thin Light"/>
              </a:rPr>
              <a:t> </a:t>
            </a:r>
            <a:r>
              <a:rPr lang="en-US" sz="2399" u="sng">
                <a:solidFill>
                  <a:srgbClr val="F7A800"/>
                </a:solidFill>
                <a:latin typeface="Gobold Thin Light"/>
                <a:ea typeface="Gobold Thin Light"/>
                <a:cs typeface="Gobold Thin Light"/>
                <a:sym typeface="Gobold Thin Light"/>
                <a:hlinkClick r:id="rId4" tooltip="https://www.fhsu.edu/bus-off/Expenses%20and%20Travel/"/>
              </a:rPr>
              <a:t>Create Expense</a:t>
            </a:r>
            <a:r>
              <a:rPr lang="en-US" sz="2399" u="sng">
                <a:solidFill>
                  <a:srgbClr val="FF1616"/>
                </a:solidFill>
                <a:latin typeface="Gobold Thin Light"/>
                <a:ea typeface="Gobold Thin Light"/>
                <a:cs typeface="Gobold Thin Light"/>
                <a:sym typeface="Gobold Thin Light"/>
                <a:hlinkClick r:id="rId4" tooltip="https://www.fhsu.edu/bus-off/Expenses%20and%20Travel/"/>
              </a:rPr>
              <a:t> </a:t>
            </a:r>
            <a:r>
              <a:rPr lang="en-US" sz="2399" u="sng">
                <a:solidFill>
                  <a:srgbClr val="F7A800"/>
                </a:solidFill>
                <a:latin typeface="Gobold Thin Light"/>
                <a:ea typeface="Gobold Thin Light"/>
                <a:cs typeface="Gobold Thin Light"/>
                <a:sym typeface="Gobold Thin Light"/>
                <a:hlinkClick r:id="rId4" tooltip="https://www.fhsu.edu/bus-off/Expenses%20and%20Travel/"/>
              </a:rPr>
              <a:t>Report: FH Company - Student</a:t>
            </a:r>
            <a:r>
              <a:rPr lang="en-US" sz="2399">
                <a:solidFill>
                  <a:srgbClr val="F7A800"/>
                </a:solidFill>
                <a:latin typeface="Gobold Thin Light"/>
                <a:ea typeface="Gobold Thin Light"/>
                <a:cs typeface="Gobold Thin Light"/>
                <a:sym typeface="Gobold Thin Light"/>
              </a:rPr>
              <a:t> </a:t>
            </a:r>
            <a:r>
              <a:rPr lang="en-US" sz="2399">
                <a:solidFill>
                  <a:srgbClr val="1F2932"/>
                </a:solidFill>
                <a:latin typeface="Gobold Thin Light"/>
                <a:ea typeface="Gobold Thin Light"/>
                <a:cs typeface="Gobold Thin Light"/>
                <a:sym typeface="Gobold Thin Light"/>
              </a:rPr>
              <a:t>to submit the expense report for reimbursement.</a:t>
            </a:r>
          </a:p>
          <a:p>
            <a:pPr algn="l">
              <a:lnSpc>
                <a:spcPts val="2927"/>
              </a:lnSpc>
            </a:pPr>
            <a:endParaRPr lang="en-US" sz="2399">
              <a:solidFill>
                <a:srgbClr val="1F2932"/>
              </a:solidFill>
              <a:latin typeface="Gobold Thin Light"/>
              <a:ea typeface="Gobold Thin Light"/>
              <a:cs typeface="Gobold Thin Light"/>
              <a:sym typeface="Gobold Thin Light"/>
            </a:endParaRPr>
          </a:p>
          <a:p>
            <a:pPr marL="518158" lvl="1" indent="-259079" algn="l">
              <a:lnSpc>
                <a:spcPts val="2927"/>
              </a:lnSpc>
              <a:buFont typeface="Arial"/>
              <a:buChar char="•"/>
            </a:pPr>
            <a:r>
              <a:rPr lang="en-US" sz="2399">
                <a:solidFill>
                  <a:srgbClr val="1F2932"/>
                </a:solidFill>
                <a:latin typeface="Gobold Thin Light"/>
                <a:ea typeface="Gobold Thin Light"/>
                <a:cs typeface="Gobold Thin Light"/>
                <a:sym typeface="Gobold Thin Light"/>
              </a:rPr>
              <a:t>Unless it is the only option, it is NOT recommended that individuals pay personally for expenses. Reimbursements can take time to process, thus potentially creating a financial burden to the individual.</a:t>
            </a:r>
          </a:p>
          <a:p>
            <a:pPr algn="l">
              <a:lnSpc>
                <a:spcPts val="2440"/>
              </a:lnSpc>
            </a:pPr>
            <a:endParaRPr lang="en-US" sz="2399">
              <a:solidFill>
                <a:srgbClr val="1F2932"/>
              </a:solidFill>
              <a:latin typeface="Gobold Thin Light"/>
              <a:ea typeface="Gobold Thin Light"/>
              <a:cs typeface="Gobold Thin Light"/>
              <a:sym typeface="Gobold Thin Light"/>
            </a:endParaRPr>
          </a:p>
        </p:txBody>
      </p:sp>
      <p:sp>
        <p:nvSpPr>
          <p:cNvPr id="3" name="Freeform 3"/>
          <p:cNvSpPr/>
          <p:nvPr/>
        </p:nvSpPr>
        <p:spPr>
          <a:xfrm rot="841233">
            <a:off x="10161801" y="745144"/>
            <a:ext cx="1943556" cy="1060121"/>
          </a:xfrm>
          <a:custGeom>
            <a:avLst/>
            <a:gdLst/>
            <a:ahLst/>
            <a:cxnLst/>
            <a:rect l="l" t="t" r="r" b="b"/>
            <a:pathLst>
              <a:path w="1943556" h="1060121">
                <a:moveTo>
                  <a:pt x="0" y="0"/>
                </a:moveTo>
                <a:lnTo>
                  <a:pt x="1943556" y="0"/>
                </a:lnTo>
                <a:lnTo>
                  <a:pt x="1943556" y="1060121"/>
                </a:lnTo>
                <a:lnTo>
                  <a:pt x="0" y="10601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AutoShape 4"/>
          <p:cNvSpPr/>
          <p:nvPr/>
        </p:nvSpPr>
        <p:spPr>
          <a:xfrm>
            <a:off x="2627124" y="943218"/>
            <a:ext cx="7128251" cy="0"/>
          </a:xfrm>
          <a:prstGeom prst="line">
            <a:avLst/>
          </a:prstGeom>
          <a:ln w="47625" cap="flat">
            <a:solidFill>
              <a:srgbClr val="000000"/>
            </a:solidFill>
            <a:prstDash val="solid"/>
            <a:headEnd type="none" w="sm" len="sm"/>
            <a:tailEnd type="none" w="sm" len="sm"/>
          </a:ln>
        </p:spPr>
      </p:sp>
      <p:sp>
        <p:nvSpPr>
          <p:cNvPr id="5" name="TextBox 5"/>
          <p:cNvSpPr txBox="1"/>
          <p:nvPr/>
        </p:nvSpPr>
        <p:spPr>
          <a:xfrm>
            <a:off x="2145359" y="999771"/>
            <a:ext cx="8091783" cy="630872"/>
          </a:xfrm>
          <a:prstGeom prst="rect">
            <a:avLst/>
          </a:prstGeom>
        </p:spPr>
        <p:txBody>
          <a:bodyPr lIns="0" tIns="0" rIns="0" bIns="0" rtlCol="0" anchor="t">
            <a:spAutoFit/>
          </a:bodyPr>
          <a:lstStyle/>
          <a:p>
            <a:pPr marL="0" lvl="0" indent="0" algn="ctr">
              <a:lnSpc>
                <a:spcPts val="5127"/>
              </a:lnSpc>
              <a:spcBef>
                <a:spcPct val="0"/>
              </a:spcBef>
            </a:pPr>
            <a:r>
              <a:rPr lang="en-US" sz="3662" spc="1098">
                <a:solidFill>
                  <a:srgbClr val="1F2932"/>
                </a:solidFill>
                <a:latin typeface="League Spartan"/>
                <a:ea typeface="League Spartan"/>
                <a:cs typeface="League Spartan"/>
                <a:sym typeface="League Spartan"/>
              </a:rPr>
              <a:t>PAYING PEOPLE BACK</a:t>
            </a:r>
          </a:p>
        </p:txBody>
      </p:sp>
      <p:sp>
        <p:nvSpPr>
          <p:cNvPr id="6" name="TextBox 6"/>
          <p:cNvSpPr txBox="1"/>
          <p:nvPr/>
        </p:nvSpPr>
        <p:spPr>
          <a:xfrm>
            <a:off x="510668" y="312574"/>
            <a:ext cx="11361164" cy="606831"/>
          </a:xfrm>
          <a:prstGeom prst="rect">
            <a:avLst/>
          </a:prstGeom>
        </p:spPr>
        <p:txBody>
          <a:bodyPr lIns="0" tIns="0" rIns="0" bIns="0" rtlCol="0" anchor="t">
            <a:spAutoFit/>
          </a:bodyPr>
          <a:lstStyle/>
          <a:p>
            <a:pPr marL="0" lvl="0" indent="0" algn="ctr">
              <a:lnSpc>
                <a:spcPts val="4497"/>
              </a:lnSpc>
            </a:pPr>
            <a:r>
              <a:rPr lang="en-US" sz="5229" spc="690">
                <a:solidFill>
                  <a:srgbClr val="1F2932"/>
                </a:solidFill>
                <a:latin typeface="League Spartan"/>
                <a:ea typeface="League Spartan"/>
                <a:cs typeface="League Spartan"/>
                <a:sym typeface="League Spartan"/>
              </a:rPr>
              <a:t>REIMBURSEMENTS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7B96D4"/>
        </a:solidFill>
        <a:effectLst/>
      </p:bgPr>
    </p:bg>
    <p:spTree>
      <p:nvGrpSpPr>
        <p:cNvPr id="1" name=""/>
        <p:cNvGrpSpPr/>
        <p:nvPr/>
      </p:nvGrpSpPr>
      <p:grpSpPr>
        <a:xfrm>
          <a:off x="0" y="0"/>
          <a:ext cx="0" cy="0"/>
          <a:chOff x="0" y="0"/>
          <a:chExt cx="0" cy="0"/>
        </a:xfrm>
      </p:grpSpPr>
      <p:sp>
        <p:nvSpPr>
          <p:cNvPr id="2" name="TextBox 2"/>
          <p:cNvSpPr txBox="1"/>
          <p:nvPr/>
        </p:nvSpPr>
        <p:spPr>
          <a:xfrm>
            <a:off x="213619" y="2127029"/>
            <a:ext cx="11955262" cy="5048250"/>
          </a:xfrm>
          <a:prstGeom prst="rect">
            <a:avLst/>
          </a:prstGeom>
        </p:spPr>
        <p:txBody>
          <a:bodyPr lIns="0" tIns="0" rIns="0" bIns="0" rtlCol="0" anchor="t">
            <a:spAutoFit/>
          </a:bodyPr>
          <a:lstStyle/>
          <a:p>
            <a:pPr marL="576521" lvl="1" indent="-288261" algn="l">
              <a:lnSpc>
                <a:spcPts val="3204"/>
              </a:lnSpc>
              <a:buFont typeface="Arial"/>
              <a:buChar char="•"/>
            </a:pPr>
            <a:r>
              <a:rPr lang="en-US" sz="2670">
                <a:solidFill>
                  <a:srgbClr val="1F2932"/>
                </a:solidFill>
                <a:latin typeface="Gobold Thin Light"/>
                <a:ea typeface="Gobold Thin Light"/>
                <a:cs typeface="Gobold Thin Light"/>
                <a:sym typeface="Gobold Thin Light"/>
              </a:rPr>
              <a:t>Illegal purchases: lottery tickets, alcohol, drugs, tobacco, or other purchases not in accordance with University policies.</a:t>
            </a:r>
          </a:p>
          <a:p>
            <a:pPr algn="l">
              <a:lnSpc>
                <a:spcPts val="1281"/>
              </a:lnSpc>
            </a:pPr>
            <a:endParaRPr lang="en-US" sz="2670">
              <a:solidFill>
                <a:srgbClr val="1F2932"/>
              </a:solidFill>
              <a:latin typeface="Gobold Thin Light"/>
              <a:ea typeface="Gobold Thin Light"/>
              <a:cs typeface="Gobold Thin Light"/>
              <a:sym typeface="Gobold Thin Light"/>
            </a:endParaRPr>
          </a:p>
          <a:p>
            <a:pPr marL="576521" lvl="1" indent="-288261" algn="l">
              <a:lnSpc>
                <a:spcPts val="3204"/>
              </a:lnSpc>
              <a:buFont typeface="Arial"/>
              <a:buChar char="•"/>
            </a:pPr>
            <a:r>
              <a:rPr lang="en-US" sz="2670">
                <a:solidFill>
                  <a:srgbClr val="1F2932"/>
                </a:solidFill>
                <a:latin typeface="Gobold Thin Light"/>
                <a:ea typeface="Gobold Thin Light"/>
                <a:cs typeface="Gobold Thin Light"/>
                <a:sym typeface="Gobold Thin Light"/>
              </a:rPr>
              <a:t>Purchases without an itemized receipt.</a:t>
            </a:r>
          </a:p>
          <a:p>
            <a:pPr algn="l">
              <a:lnSpc>
                <a:spcPts val="1281"/>
              </a:lnSpc>
            </a:pPr>
            <a:endParaRPr lang="en-US" sz="2670">
              <a:solidFill>
                <a:srgbClr val="1F2932"/>
              </a:solidFill>
              <a:latin typeface="Gobold Thin Light"/>
              <a:ea typeface="Gobold Thin Light"/>
              <a:cs typeface="Gobold Thin Light"/>
              <a:sym typeface="Gobold Thin Light"/>
            </a:endParaRPr>
          </a:p>
          <a:p>
            <a:pPr marL="576521" lvl="1" indent="-288261" algn="l">
              <a:lnSpc>
                <a:spcPts val="3204"/>
              </a:lnSpc>
              <a:buFont typeface="Arial"/>
              <a:buChar char="•"/>
            </a:pPr>
            <a:r>
              <a:rPr lang="en-US" sz="2670">
                <a:solidFill>
                  <a:srgbClr val="1F2932"/>
                </a:solidFill>
                <a:latin typeface="Gobold Thin Light"/>
                <a:ea typeface="Gobold Thin Light"/>
                <a:cs typeface="Gobold Thin Light"/>
                <a:sym typeface="Gobold Thin Light"/>
              </a:rPr>
              <a:t>Advisor expenses from SGA.</a:t>
            </a:r>
          </a:p>
          <a:p>
            <a:pPr algn="l">
              <a:lnSpc>
                <a:spcPts val="1281"/>
              </a:lnSpc>
            </a:pPr>
            <a:endParaRPr lang="en-US" sz="2670">
              <a:solidFill>
                <a:srgbClr val="1F2932"/>
              </a:solidFill>
              <a:latin typeface="Gobold Thin Light"/>
              <a:ea typeface="Gobold Thin Light"/>
              <a:cs typeface="Gobold Thin Light"/>
              <a:sym typeface="Gobold Thin Light"/>
            </a:endParaRPr>
          </a:p>
          <a:p>
            <a:pPr marL="1153042" lvl="2" indent="-384347" algn="l">
              <a:lnSpc>
                <a:spcPts val="3204"/>
              </a:lnSpc>
              <a:buFont typeface="Arial"/>
              <a:buChar char="⚬"/>
            </a:pPr>
            <a:r>
              <a:rPr lang="en-US" sz="2670">
                <a:solidFill>
                  <a:srgbClr val="1F2932"/>
                </a:solidFill>
                <a:latin typeface="Gobold Thin Light"/>
                <a:ea typeface="Gobold Thin Light"/>
                <a:cs typeface="Gobold Thin Light"/>
                <a:sym typeface="Gobold Thin Light"/>
              </a:rPr>
              <a:t>Advisor expenses from SA funds must be approved at a club meeting—minutes of the meeting must be attached to the expenses.</a:t>
            </a:r>
          </a:p>
          <a:p>
            <a:pPr algn="l">
              <a:lnSpc>
                <a:spcPts val="1281"/>
              </a:lnSpc>
            </a:pPr>
            <a:endParaRPr lang="en-US" sz="2670">
              <a:solidFill>
                <a:srgbClr val="1F2932"/>
              </a:solidFill>
              <a:latin typeface="Gobold Thin Light"/>
              <a:ea typeface="Gobold Thin Light"/>
              <a:cs typeface="Gobold Thin Light"/>
              <a:sym typeface="Gobold Thin Light"/>
            </a:endParaRPr>
          </a:p>
          <a:p>
            <a:pPr marL="576521" lvl="1" indent="-288261" algn="l">
              <a:lnSpc>
                <a:spcPts val="3204"/>
              </a:lnSpc>
              <a:buFont typeface="Arial"/>
              <a:buChar char="•"/>
            </a:pPr>
            <a:r>
              <a:rPr lang="en-US" sz="2670">
                <a:solidFill>
                  <a:srgbClr val="1F2932"/>
                </a:solidFill>
                <a:latin typeface="Gobold Thin Light"/>
                <a:ea typeface="Gobold Thin Light"/>
                <a:cs typeface="Gobold Thin Light"/>
                <a:sym typeface="Gobold Thin Light"/>
              </a:rPr>
              <a:t>SGA funds cannot be used for fundraising. </a:t>
            </a:r>
          </a:p>
          <a:p>
            <a:pPr marL="1153042" lvl="2" indent="-384347" algn="l">
              <a:lnSpc>
                <a:spcPts val="3204"/>
              </a:lnSpc>
              <a:buFont typeface="Arial"/>
              <a:buChar char="⚬"/>
            </a:pPr>
            <a:r>
              <a:rPr lang="en-US" sz="2670">
                <a:solidFill>
                  <a:srgbClr val="1F2932"/>
                </a:solidFill>
                <a:latin typeface="Gobold Thin Light"/>
                <a:ea typeface="Gobold Thin Light"/>
                <a:cs typeface="Gobold Thin Light"/>
                <a:sym typeface="Gobold Thin Light"/>
              </a:rPr>
              <a:t>SA funds are allowed for fundraising, see Fundraising Project Policy in the Student Organization handbook PRIOR to hosting a fundraising event.</a:t>
            </a:r>
          </a:p>
          <a:p>
            <a:pPr marL="1729563" lvl="3" indent="-432391" algn="l">
              <a:lnSpc>
                <a:spcPts val="3204"/>
              </a:lnSpc>
              <a:buFont typeface="Arial"/>
              <a:buChar char="￭"/>
            </a:pPr>
            <a:r>
              <a:rPr lang="en-US" sz="2670">
                <a:solidFill>
                  <a:srgbClr val="1F2932"/>
                </a:solidFill>
                <a:latin typeface="Gobold Thin Light"/>
                <a:ea typeface="Gobold Thin Light"/>
                <a:cs typeface="Gobold Thin Light"/>
                <a:sym typeface="Gobold Thin Light"/>
              </a:rPr>
              <a:t>Any organization considering a raffle must contact Student Engagement in advance for guidance and approvals. </a:t>
            </a:r>
          </a:p>
        </p:txBody>
      </p:sp>
      <p:sp>
        <p:nvSpPr>
          <p:cNvPr id="3" name="Freeform 3"/>
          <p:cNvSpPr/>
          <p:nvPr/>
        </p:nvSpPr>
        <p:spPr>
          <a:xfrm>
            <a:off x="10377914" y="995313"/>
            <a:ext cx="1099309" cy="1099309"/>
          </a:xfrm>
          <a:custGeom>
            <a:avLst/>
            <a:gdLst/>
            <a:ahLst/>
            <a:cxnLst/>
            <a:rect l="l" t="t" r="r" b="b"/>
            <a:pathLst>
              <a:path w="1099309" h="1099309">
                <a:moveTo>
                  <a:pt x="0" y="0"/>
                </a:moveTo>
                <a:lnTo>
                  <a:pt x="1099309" y="0"/>
                </a:lnTo>
                <a:lnTo>
                  <a:pt x="1099309" y="1099309"/>
                </a:lnTo>
                <a:lnTo>
                  <a:pt x="0" y="10993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AutoShape 4"/>
          <p:cNvSpPr/>
          <p:nvPr/>
        </p:nvSpPr>
        <p:spPr>
          <a:xfrm>
            <a:off x="2650069" y="1137802"/>
            <a:ext cx="7128251" cy="0"/>
          </a:xfrm>
          <a:prstGeom prst="line">
            <a:avLst/>
          </a:prstGeom>
          <a:ln w="47625" cap="flat">
            <a:solidFill>
              <a:srgbClr val="000000"/>
            </a:solidFill>
            <a:prstDash val="solid"/>
            <a:headEnd type="none" w="sm" len="sm"/>
            <a:tailEnd type="none" w="sm" len="sm"/>
          </a:ln>
        </p:spPr>
      </p:sp>
      <p:sp>
        <p:nvSpPr>
          <p:cNvPr id="5" name="TextBox 5"/>
          <p:cNvSpPr txBox="1"/>
          <p:nvPr/>
        </p:nvSpPr>
        <p:spPr>
          <a:xfrm>
            <a:off x="2604180" y="1191431"/>
            <a:ext cx="7174140" cy="630872"/>
          </a:xfrm>
          <a:prstGeom prst="rect">
            <a:avLst/>
          </a:prstGeom>
        </p:spPr>
        <p:txBody>
          <a:bodyPr lIns="0" tIns="0" rIns="0" bIns="0" rtlCol="0" anchor="t">
            <a:spAutoFit/>
          </a:bodyPr>
          <a:lstStyle/>
          <a:p>
            <a:pPr marL="0" lvl="0" indent="0" algn="ctr">
              <a:lnSpc>
                <a:spcPts val="5127"/>
              </a:lnSpc>
              <a:spcBef>
                <a:spcPct val="0"/>
              </a:spcBef>
            </a:pPr>
            <a:r>
              <a:rPr lang="en-US" sz="3662" spc="1098">
                <a:solidFill>
                  <a:srgbClr val="1F2932"/>
                </a:solidFill>
                <a:latin typeface="League Spartan"/>
                <a:ea typeface="League Spartan"/>
                <a:cs typeface="League Spartan"/>
                <a:sym typeface="League Spartan"/>
              </a:rPr>
              <a:t>THINGS NOT TO DO</a:t>
            </a:r>
          </a:p>
        </p:txBody>
      </p:sp>
      <p:sp>
        <p:nvSpPr>
          <p:cNvPr id="6" name="TextBox 6"/>
          <p:cNvSpPr txBox="1"/>
          <p:nvPr/>
        </p:nvSpPr>
        <p:spPr>
          <a:xfrm>
            <a:off x="510668" y="530971"/>
            <a:ext cx="11361164" cy="606831"/>
          </a:xfrm>
          <a:prstGeom prst="rect">
            <a:avLst/>
          </a:prstGeom>
        </p:spPr>
        <p:txBody>
          <a:bodyPr lIns="0" tIns="0" rIns="0" bIns="0" rtlCol="0" anchor="t">
            <a:spAutoFit/>
          </a:bodyPr>
          <a:lstStyle/>
          <a:p>
            <a:pPr marL="0" lvl="0" indent="0" algn="ctr">
              <a:lnSpc>
                <a:spcPts val="4497"/>
              </a:lnSpc>
            </a:pPr>
            <a:r>
              <a:rPr lang="en-US" sz="5229" spc="690">
                <a:solidFill>
                  <a:srgbClr val="1F2932"/>
                </a:solidFill>
                <a:latin typeface="League Spartan"/>
                <a:ea typeface="League Spartan"/>
                <a:cs typeface="League Spartan"/>
                <a:sym typeface="League Spartan"/>
              </a:rPr>
              <a:t>NOT ALLOWED EXPENSES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7B96D4"/>
        </a:solidFill>
        <a:effectLst/>
      </p:bgPr>
    </p:bg>
    <p:spTree>
      <p:nvGrpSpPr>
        <p:cNvPr id="1" name=""/>
        <p:cNvGrpSpPr/>
        <p:nvPr/>
      </p:nvGrpSpPr>
      <p:grpSpPr>
        <a:xfrm>
          <a:off x="0" y="0"/>
          <a:ext cx="0" cy="0"/>
          <a:chOff x="0" y="0"/>
          <a:chExt cx="0" cy="0"/>
        </a:xfrm>
      </p:grpSpPr>
      <p:sp>
        <p:nvSpPr>
          <p:cNvPr id="2" name="TextBox 2"/>
          <p:cNvSpPr txBox="1"/>
          <p:nvPr/>
        </p:nvSpPr>
        <p:spPr>
          <a:xfrm>
            <a:off x="213608" y="1601422"/>
            <a:ext cx="11955284" cy="5499983"/>
          </a:xfrm>
          <a:prstGeom prst="rect">
            <a:avLst/>
          </a:prstGeom>
        </p:spPr>
        <p:txBody>
          <a:bodyPr lIns="0" tIns="0" rIns="0" bIns="0" rtlCol="0" anchor="t">
            <a:spAutoFit/>
          </a:bodyPr>
          <a:lstStyle/>
          <a:p>
            <a:pPr marL="436670" lvl="1" indent="-218335" algn="l">
              <a:lnSpc>
                <a:spcPts val="4045"/>
              </a:lnSpc>
              <a:buFont typeface="Arial"/>
              <a:buChar char="•"/>
            </a:pPr>
            <a:r>
              <a:rPr lang="en-US" sz="2022">
                <a:solidFill>
                  <a:srgbClr val="1F2932"/>
                </a:solidFill>
                <a:latin typeface="Gobold Thin Light"/>
                <a:ea typeface="Gobold Thin Light"/>
                <a:cs typeface="Gobold Thin Light"/>
                <a:sym typeface="Gobold Thin Light"/>
              </a:rPr>
              <a:t>Traveling FHSU Policy for </a:t>
            </a:r>
            <a:r>
              <a:rPr lang="en-US" sz="2022" u="sng">
                <a:solidFill>
                  <a:srgbClr val="1F2932"/>
                </a:solidFill>
                <a:latin typeface="Gobold Thin Light"/>
                <a:ea typeface="Gobold Thin Light"/>
                <a:cs typeface="Gobold Thin Light"/>
                <a:sym typeface="Gobold Thin Light"/>
                <a:hlinkClick r:id="rId2" tooltip="https://fhsu.edu/policies/documents/educational-travel1/index.pdf"/>
              </a:rPr>
              <a:t>Educational Travel</a:t>
            </a:r>
            <a:r>
              <a:rPr lang="en-US" sz="2022">
                <a:solidFill>
                  <a:srgbClr val="1F2932"/>
                </a:solidFill>
                <a:latin typeface="Gobold Thin Light"/>
                <a:ea typeface="Gobold Thin Light"/>
                <a:cs typeface="Gobold Thin Light"/>
                <a:sym typeface="Gobold Thin Light"/>
              </a:rPr>
              <a:t>:</a:t>
            </a:r>
          </a:p>
          <a:p>
            <a:pPr marL="436670" lvl="1" indent="-218335" algn="l">
              <a:lnSpc>
                <a:spcPts val="4045"/>
              </a:lnSpc>
              <a:buFont typeface="Arial"/>
              <a:buChar char="•"/>
            </a:pPr>
            <a:r>
              <a:rPr lang="en-US" sz="2022">
                <a:solidFill>
                  <a:srgbClr val="1F2932"/>
                </a:solidFill>
                <a:latin typeface="Gobold Thin Light"/>
                <a:ea typeface="Gobold Thin Light"/>
                <a:cs typeface="Gobold Thin Light"/>
                <a:sym typeface="Gobold Thin Light"/>
              </a:rPr>
              <a:t>Print, complete, and sign the appropriate Student Waiver, Release, and Indemnification Agreement form (#1 or #2). This form can be hand delivered to the General Counsel Office in Sheridan Hall #314 or emailed to hlkaiser@fhsu.edu. </a:t>
            </a:r>
          </a:p>
          <a:p>
            <a:pPr marL="436670" lvl="1" indent="-218335" algn="l">
              <a:lnSpc>
                <a:spcPts val="4045"/>
              </a:lnSpc>
              <a:buFont typeface="Arial"/>
              <a:buChar char="•"/>
            </a:pPr>
            <a:r>
              <a:rPr lang="en-US" sz="2022">
                <a:solidFill>
                  <a:srgbClr val="1F2932"/>
                </a:solidFill>
                <a:latin typeface="Gobold Thin Light"/>
                <a:ea typeface="Gobold Thin Light"/>
                <a:cs typeface="Gobold Thin Light"/>
                <a:sym typeface="Gobold Thin Light"/>
              </a:rPr>
              <a:t>Please allow 6-8 weeks prior to the departure date when using SA or SGA allocations, including; airfare, lodging (cannot be prepaid), and registrations. </a:t>
            </a:r>
          </a:p>
          <a:p>
            <a:pPr marL="436670" lvl="1" indent="-218335" algn="l">
              <a:lnSpc>
                <a:spcPts val="4045"/>
              </a:lnSpc>
              <a:buFont typeface="Arial"/>
              <a:buChar char="•"/>
            </a:pPr>
            <a:r>
              <a:rPr lang="en-US" sz="2022">
                <a:solidFill>
                  <a:srgbClr val="1F2932"/>
                </a:solidFill>
                <a:latin typeface="Gobold Thin Light"/>
                <a:ea typeface="Gobold Thin Light"/>
                <a:cs typeface="Gobold Thin Light"/>
                <a:sym typeface="Gobold Thin Light"/>
              </a:rPr>
              <a:t>SGA appropriations contact the Purchasing Office for reimbursement – copies of itemized receipts will be required!</a:t>
            </a:r>
          </a:p>
          <a:p>
            <a:pPr marL="436670" lvl="1" indent="-218335" algn="l">
              <a:lnSpc>
                <a:spcPts val="4045"/>
              </a:lnSpc>
              <a:buFont typeface="Arial"/>
              <a:buChar char="•"/>
            </a:pPr>
            <a:r>
              <a:rPr lang="en-US" sz="2022">
                <a:solidFill>
                  <a:srgbClr val="1F2932"/>
                </a:solidFill>
                <a:latin typeface="Gobold Thin Light"/>
                <a:ea typeface="Gobold Thin Light"/>
                <a:cs typeface="Gobold Thin Light"/>
                <a:sym typeface="Gobold Thin Light"/>
              </a:rPr>
              <a:t>ALL travel requires trip approval! Submit a Spend Authorization for Worker in Workday.</a:t>
            </a:r>
          </a:p>
          <a:p>
            <a:pPr marL="873339" lvl="2" indent="-291113" algn="l">
              <a:lnSpc>
                <a:spcPts val="4045"/>
              </a:lnSpc>
              <a:buFont typeface="Arial"/>
              <a:buChar char="⚬"/>
            </a:pPr>
            <a:r>
              <a:rPr lang="en-US" sz="2022">
                <a:solidFill>
                  <a:srgbClr val="1F2932"/>
                </a:solidFill>
                <a:latin typeface="Gobold Thin Light"/>
                <a:ea typeface="Gobold Thin Light"/>
                <a:cs typeface="Gobold Thin Light"/>
                <a:sym typeface="Gobold Thin Light"/>
              </a:rPr>
              <a:t>'Worker’ would be the student employee, faculty/staff traveling, or advisor.</a:t>
            </a:r>
          </a:p>
          <a:p>
            <a:pPr marL="873339" lvl="2" indent="-291113" algn="l">
              <a:lnSpc>
                <a:spcPts val="4045"/>
              </a:lnSpc>
              <a:buFont typeface="Arial"/>
              <a:buChar char="⚬"/>
            </a:pPr>
            <a:r>
              <a:rPr lang="en-US" sz="2022">
                <a:solidFill>
                  <a:srgbClr val="1F2932"/>
                </a:solidFill>
                <a:latin typeface="Gobold Thin Light"/>
                <a:ea typeface="Gobold Thin Light"/>
                <a:cs typeface="Gobold Thin Light"/>
                <a:sym typeface="Gobold Thin Light"/>
              </a:rPr>
              <a:t>Groups will submit under either faculty/staff traveling or advisor.</a:t>
            </a:r>
          </a:p>
        </p:txBody>
      </p:sp>
      <p:grpSp>
        <p:nvGrpSpPr>
          <p:cNvPr id="3" name="Group 3"/>
          <p:cNvGrpSpPr/>
          <p:nvPr/>
        </p:nvGrpSpPr>
        <p:grpSpPr>
          <a:xfrm>
            <a:off x="510668" y="196955"/>
            <a:ext cx="11361164" cy="1556868"/>
            <a:chOff x="0" y="0"/>
            <a:chExt cx="15148219" cy="2075824"/>
          </a:xfrm>
        </p:grpSpPr>
        <p:sp>
          <p:nvSpPr>
            <p:cNvPr id="4" name="AutoShape 4"/>
            <p:cNvSpPr/>
            <p:nvPr/>
          </p:nvSpPr>
          <p:spPr>
            <a:xfrm>
              <a:off x="2821942" y="1196458"/>
              <a:ext cx="9504335" cy="0"/>
            </a:xfrm>
            <a:prstGeom prst="line">
              <a:avLst/>
            </a:prstGeom>
            <a:ln w="63500" cap="flat">
              <a:solidFill>
                <a:srgbClr val="000000"/>
              </a:solidFill>
              <a:prstDash val="solid"/>
              <a:headEnd type="none" w="sm" len="sm"/>
              <a:tailEnd type="none" w="sm" len="sm"/>
            </a:ln>
          </p:spPr>
        </p:sp>
        <p:sp>
          <p:nvSpPr>
            <p:cNvPr id="5" name="TextBox 5"/>
            <p:cNvSpPr txBox="1"/>
            <p:nvPr/>
          </p:nvSpPr>
          <p:spPr>
            <a:xfrm>
              <a:off x="202443" y="1260061"/>
              <a:ext cx="14743333" cy="815763"/>
            </a:xfrm>
            <a:prstGeom prst="rect">
              <a:avLst/>
            </a:prstGeom>
          </p:spPr>
          <p:txBody>
            <a:bodyPr lIns="0" tIns="0" rIns="0" bIns="0" rtlCol="0" anchor="t">
              <a:spAutoFit/>
            </a:bodyPr>
            <a:lstStyle/>
            <a:p>
              <a:pPr marL="0" lvl="0" indent="0" algn="ctr">
                <a:lnSpc>
                  <a:spcPts val="5127"/>
                </a:lnSpc>
                <a:spcBef>
                  <a:spcPct val="0"/>
                </a:spcBef>
              </a:pPr>
              <a:r>
                <a:rPr lang="en-US" sz="3662" spc="1098">
                  <a:solidFill>
                    <a:srgbClr val="1F2932"/>
                  </a:solidFill>
                  <a:latin typeface="League Spartan"/>
                  <a:ea typeface="League Spartan"/>
                  <a:cs typeface="League Spartan"/>
                  <a:sym typeface="League Spartan"/>
                </a:rPr>
                <a:t>PRIOR TO TRAVEL</a:t>
              </a:r>
            </a:p>
          </p:txBody>
        </p:sp>
        <p:sp>
          <p:nvSpPr>
            <p:cNvPr id="6" name="TextBox 6"/>
            <p:cNvSpPr txBox="1"/>
            <p:nvPr/>
          </p:nvSpPr>
          <p:spPr>
            <a:xfrm>
              <a:off x="0" y="180975"/>
              <a:ext cx="15148219" cy="869433"/>
            </a:xfrm>
            <a:prstGeom prst="rect">
              <a:avLst/>
            </a:prstGeom>
          </p:spPr>
          <p:txBody>
            <a:bodyPr lIns="0" tIns="0" rIns="0" bIns="0" rtlCol="0" anchor="t">
              <a:spAutoFit/>
            </a:bodyPr>
            <a:lstStyle/>
            <a:p>
              <a:pPr marL="0" lvl="0" indent="0" algn="ctr">
                <a:lnSpc>
                  <a:spcPts val="4497"/>
                </a:lnSpc>
              </a:pPr>
              <a:r>
                <a:rPr lang="en-US" sz="5229" spc="690">
                  <a:solidFill>
                    <a:srgbClr val="1F2932"/>
                  </a:solidFill>
                  <a:latin typeface="League Spartan"/>
                  <a:ea typeface="League Spartan"/>
                  <a:cs typeface="League Spartan"/>
                  <a:sym typeface="League Spartan"/>
                </a:rPr>
                <a:t>TRAVEL 101</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B96D4"/>
        </a:solidFill>
        <a:effectLst/>
      </p:bgPr>
    </p:bg>
    <p:spTree>
      <p:nvGrpSpPr>
        <p:cNvPr id="1" name=""/>
        <p:cNvGrpSpPr/>
        <p:nvPr/>
      </p:nvGrpSpPr>
      <p:grpSpPr>
        <a:xfrm>
          <a:off x="0" y="0"/>
          <a:ext cx="0" cy="0"/>
          <a:chOff x="0" y="0"/>
          <a:chExt cx="0" cy="0"/>
        </a:xfrm>
      </p:grpSpPr>
      <p:sp>
        <p:nvSpPr>
          <p:cNvPr id="2" name="TextBox 2"/>
          <p:cNvSpPr txBox="1"/>
          <p:nvPr/>
        </p:nvSpPr>
        <p:spPr>
          <a:xfrm>
            <a:off x="2237105" y="-68705"/>
            <a:ext cx="7908290" cy="977261"/>
          </a:xfrm>
          <a:prstGeom prst="rect">
            <a:avLst/>
          </a:prstGeom>
        </p:spPr>
        <p:txBody>
          <a:bodyPr lIns="0" tIns="0" rIns="0" bIns="0" rtlCol="0" anchor="t">
            <a:spAutoFit/>
          </a:bodyPr>
          <a:lstStyle/>
          <a:p>
            <a:pPr marL="0" lvl="0" indent="0" algn="ctr">
              <a:lnSpc>
                <a:spcPts val="8085"/>
              </a:lnSpc>
              <a:spcBef>
                <a:spcPct val="0"/>
              </a:spcBef>
            </a:pPr>
            <a:r>
              <a:rPr lang="en-US" sz="5775" spc="600">
                <a:solidFill>
                  <a:srgbClr val="1F2932"/>
                </a:solidFill>
                <a:latin typeface="League Spartan"/>
                <a:ea typeface="League Spartan"/>
                <a:cs typeface="League Spartan"/>
                <a:sym typeface="League Spartan"/>
              </a:rPr>
              <a:t>WORKDAY </a:t>
            </a:r>
          </a:p>
        </p:txBody>
      </p:sp>
      <p:sp>
        <p:nvSpPr>
          <p:cNvPr id="3" name="AutoShape 3"/>
          <p:cNvSpPr/>
          <p:nvPr/>
        </p:nvSpPr>
        <p:spPr>
          <a:xfrm>
            <a:off x="2359371" y="766762"/>
            <a:ext cx="7663757" cy="0"/>
          </a:xfrm>
          <a:prstGeom prst="line">
            <a:avLst/>
          </a:prstGeom>
          <a:ln w="47625" cap="flat">
            <a:solidFill>
              <a:srgbClr val="000000"/>
            </a:solidFill>
            <a:prstDash val="solid"/>
            <a:headEnd type="none" w="sm" len="sm"/>
            <a:tailEnd type="none" w="sm" len="sm"/>
          </a:ln>
        </p:spPr>
      </p:sp>
      <p:sp>
        <p:nvSpPr>
          <p:cNvPr id="4" name="Freeform 4"/>
          <p:cNvSpPr/>
          <p:nvPr/>
        </p:nvSpPr>
        <p:spPr>
          <a:xfrm>
            <a:off x="1891245" y="908555"/>
            <a:ext cx="8600011" cy="6268420"/>
          </a:xfrm>
          <a:custGeom>
            <a:avLst/>
            <a:gdLst/>
            <a:ahLst/>
            <a:cxnLst/>
            <a:rect l="l" t="t" r="r" b="b"/>
            <a:pathLst>
              <a:path w="8600011" h="6268420">
                <a:moveTo>
                  <a:pt x="0" y="0"/>
                </a:moveTo>
                <a:lnTo>
                  <a:pt x="8600010" y="0"/>
                </a:lnTo>
                <a:lnTo>
                  <a:pt x="8600010" y="6268420"/>
                </a:lnTo>
                <a:lnTo>
                  <a:pt x="0" y="6268420"/>
                </a:lnTo>
                <a:lnTo>
                  <a:pt x="0" y="0"/>
                </a:lnTo>
                <a:close/>
              </a:path>
            </a:pathLst>
          </a:custGeom>
          <a:blipFill>
            <a:blip r:embed="rId2"/>
            <a:stretch>
              <a:fillRect/>
            </a:stretch>
          </a:blipFill>
        </p:spPr>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7B96D4"/>
        </a:solidFill>
        <a:effectLst/>
      </p:bgPr>
    </p:bg>
    <p:spTree>
      <p:nvGrpSpPr>
        <p:cNvPr id="1" name=""/>
        <p:cNvGrpSpPr/>
        <p:nvPr/>
      </p:nvGrpSpPr>
      <p:grpSpPr>
        <a:xfrm>
          <a:off x="0" y="0"/>
          <a:ext cx="0" cy="0"/>
          <a:chOff x="0" y="0"/>
          <a:chExt cx="0" cy="0"/>
        </a:xfrm>
      </p:grpSpPr>
      <p:sp>
        <p:nvSpPr>
          <p:cNvPr id="2" name="TextBox 2"/>
          <p:cNvSpPr txBox="1"/>
          <p:nvPr/>
        </p:nvSpPr>
        <p:spPr>
          <a:xfrm>
            <a:off x="348776" y="1721116"/>
            <a:ext cx="11684947" cy="5553075"/>
          </a:xfrm>
          <a:prstGeom prst="rect">
            <a:avLst/>
          </a:prstGeom>
        </p:spPr>
        <p:txBody>
          <a:bodyPr lIns="0" tIns="0" rIns="0" bIns="0" rtlCol="0" anchor="t">
            <a:spAutoFit/>
          </a:bodyPr>
          <a:lstStyle/>
          <a:p>
            <a:pPr marL="561339" lvl="1" indent="-280669" algn="just">
              <a:lnSpc>
                <a:spcPts val="3119"/>
              </a:lnSpc>
              <a:buFont typeface="Arial"/>
              <a:buChar char="•"/>
            </a:pPr>
            <a:r>
              <a:rPr lang="en-US" sz="2599">
                <a:solidFill>
                  <a:srgbClr val="1F2932"/>
                </a:solidFill>
                <a:latin typeface="Gobold Thin Light"/>
                <a:ea typeface="Gobold Thin Light"/>
                <a:cs typeface="Gobold Thin Light"/>
                <a:sym typeface="Gobold Thin Light"/>
              </a:rPr>
              <a:t>Student Activity funds: a Student Activity credit card should be checked out from SFS to pay for expenses.</a:t>
            </a:r>
          </a:p>
          <a:p>
            <a:pPr algn="just">
              <a:lnSpc>
                <a:spcPts val="1715"/>
              </a:lnSpc>
            </a:pPr>
            <a:endParaRPr lang="en-US" sz="2599">
              <a:solidFill>
                <a:srgbClr val="1F2932"/>
              </a:solidFill>
              <a:latin typeface="Gobold Thin Light"/>
              <a:ea typeface="Gobold Thin Light"/>
              <a:cs typeface="Gobold Thin Light"/>
              <a:sym typeface="Gobold Thin Light"/>
            </a:endParaRPr>
          </a:p>
          <a:p>
            <a:pPr marL="561339" lvl="1" indent="-280669" algn="just">
              <a:lnSpc>
                <a:spcPts val="3119"/>
              </a:lnSpc>
              <a:buFont typeface="Arial"/>
              <a:buChar char="•"/>
            </a:pPr>
            <a:r>
              <a:rPr lang="en-US" sz="2599">
                <a:solidFill>
                  <a:srgbClr val="1F2932"/>
                </a:solidFill>
                <a:latin typeface="Gobold Thin Light"/>
                <a:ea typeface="Gobold Thin Light"/>
                <a:cs typeface="Gobold Thin Light"/>
                <a:sym typeface="Gobold Thin Light"/>
              </a:rPr>
              <a:t>SGA Allocations: a state p-card should be used to pay for expenses. </a:t>
            </a:r>
          </a:p>
          <a:p>
            <a:pPr marL="1036320" lvl="2" indent="-345440" algn="just">
              <a:lnSpc>
                <a:spcPts val="2879"/>
              </a:lnSpc>
              <a:buFont typeface="Arial"/>
              <a:buChar char="⚬"/>
            </a:pPr>
            <a:r>
              <a:rPr lang="en-US" sz="2400">
                <a:solidFill>
                  <a:srgbClr val="1F2932"/>
                </a:solidFill>
                <a:latin typeface="Gobold Thin Light"/>
                <a:ea typeface="Gobold Thin Light"/>
                <a:cs typeface="Gobold Thin Light"/>
                <a:sym typeface="Gobold Thin Light"/>
              </a:rPr>
              <a:t>If the student organization doesn’t have access to a state p-card, contact the Purchasing Office, an administrative employee in a department, or the on-campus advisor for the group. If you are an Ag-related group, please contact the Ag Department. </a:t>
            </a:r>
          </a:p>
          <a:p>
            <a:pPr algn="just">
              <a:lnSpc>
                <a:spcPts val="1299"/>
              </a:lnSpc>
            </a:pPr>
            <a:endParaRPr lang="en-US" sz="2400">
              <a:solidFill>
                <a:srgbClr val="1F2932"/>
              </a:solidFill>
              <a:latin typeface="Gobold Thin Light"/>
              <a:ea typeface="Gobold Thin Light"/>
              <a:cs typeface="Gobold Thin Light"/>
              <a:sym typeface="Gobold Thin Light"/>
            </a:endParaRPr>
          </a:p>
          <a:p>
            <a:pPr marL="561339" lvl="1" indent="-280669" algn="just">
              <a:lnSpc>
                <a:spcPts val="3119"/>
              </a:lnSpc>
              <a:buFont typeface="Arial"/>
              <a:buChar char="•"/>
            </a:pPr>
            <a:r>
              <a:rPr lang="en-US" sz="2599">
                <a:solidFill>
                  <a:srgbClr val="1F2932"/>
                </a:solidFill>
                <a:latin typeface="Gobold Thin Light"/>
                <a:ea typeface="Gobold Thin Light"/>
                <a:cs typeface="Gobold Thin Light"/>
                <a:sym typeface="Gobold Thin Light"/>
              </a:rPr>
              <a:t>Need Assistance with travel?</a:t>
            </a:r>
          </a:p>
          <a:p>
            <a:pPr marL="1036320" lvl="2" indent="-345440" algn="just">
              <a:lnSpc>
                <a:spcPts val="2879"/>
              </a:lnSpc>
              <a:buFont typeface="Arial"/>
              <a:buChar char="⚬"/>
            </a:pPr>
            <a:r>
              <a:rPr lang="en-US" sz="2400">
                <a:solidFill>
                  <a:srgbClr val="1F2932"/>
                </a:solidFill>
                <a:latin typeface="Gobold Thin Light"/>
                <a:ea typeface="Gobold Thin Light"/>
                <a:cs typeface="Gobold Thin Light"/>
                <a:sym typeface="Gobold Thin Light"/>
              </a:rPr>
              <a:t>For questions on the logistics of travel and compliance with policies and procedures, contact the </a:t>
            </a:r>
            <a:r>
              <a:rPr lang="en-US" sz="2400" i="1">
                <a:solidFill>
                  <a:srgbClr val="1F2932"/>
                </a:solidFill>
                <a:latin typeface="Gobold Thin Light"/>
                <a:ea typeface="Gobold Thin Light"/>
                <a:cs typeface="Gobold Thin Light"/>
                <a:sym typeface="Gobold Thin Light"/>
              </a:rPr>
              <a:t>Business Office</a:t>
            </a:r>
            <a:r>
              <a:rPr lang="en-US" sz="2400">
                <a:solidFill>
                  <a:srgbClr val="1F2932"/>
                </a:solidFill>
                <a:latin typeface="Gobold Thin Light"/>
                <a:ea typeface="Gobold Thin Light"/>
                <a:cs typeface="Gobold Thin Light"/>
                <a:sym typeface="Gobold Thin Light"/>
              </a:rPr>
              <a:t>.</a:t>
            </a:r>
          </a:p>
          <a:p>
            <a:pPr marL="1036320" lvl="2" indent="-345440" algn="just">
              <a:lnSpc>
                <a:spcPts val="2879"/>
              </a:lnSpc>
              <a:buFont typeface="Arial"/>
              <a:buChar char="⚬"/>
            </a:pPr>
            <a:r>
              <a:rPr lang="en-US" sz="2400">
                <a:solidFill>
                  <a:srgbClr val="1F2932"/>
                </a:solidFill>
                <a:latin typeface="Gobold Thin Light"/>
                <a:ea typeface="Gobold Thin Light"/>
                <a:cs typeface="Gobold Thin Light"/>
                <a:sym typeface="Gobold Thin Light"/>
              </a:rPr>
              <a:t>For assistance with making arrangements and/or submitting forms, contact the </a:t>
            </a:r>
            <a:r>
              <a:rPr lang="en-US" sz="2400" i="1">
                <a:solidFill>
                  <a:srgbClr val="1F2932"/>
                </a:solidFill>
                <a:latin typeface="Gobold Thin Light"/>
                <a:ea typeface="Gobold Thin Light"/>
                <a:cs typeface="Gobold Thin Light"/>
                <a:sym typeface="Gobold Thin Light"/>
              </a:rPr>
              <a:t>Purchasing Office</a:t>
            </a:r>
            <a:r>
              <a:rPr lang="en-US" sz="2400">
                <a:solidFill>
                  <a:srgbClr val="1F2932"/>
                </a:solidFill>
                <a:latin typeface="Gobold Thin Light"/>
                <a:ea typeface="Gobold Thin Light"/>
                <a:cs typeface="Gobold Thin Light"/>
                <a:sym typeface="Gobold Thin Light"/>
              </a:rPr>
              <a:t>.</a:t>
            </a:r>
          </a:p>
          <a:p>
            <a:pPr marL="1036320" lvl="2" indent="-345440" algn="just">
              <a:lnSpc>
                <a:spcPts val="2879"/>
              </a:lnSpc>
              <a:buFont typeface="Arial"/>
              <a:buChar char="⚬"/>
            </a:pPr>
            <a:r>
              <a:rPr lang="en-US" sz="2400">
                <a:solidFill>
                  <a:srgbClr val="1F2932"/>
                </a:solidFill>
                <a:latin typeface="Gobold Thin Light"/>
                <a:ea typeface="Gobold Thin Light"/>
                <a:cs typeface="Gobold Thin Light"/>
                <a:sym typeface="Gobold Thin Light"/>
              </a:rPr>
              <a:t>For a complete list of University travel policies and procedures go to</a:t>
            </a:r>
            <a:r>
              <a:rPr lang="en-US" sz="2400">
                <a:solidFill>
                  <a:srgbClr val="F7A800"/>
                </a:solidFill>
                <a:latin typeface="Gobold Thin Light"/>
                <a:ea typeface="Gobold Thin Light"/>
                <a:cs typeface="Gobold Thin Light"/>
                <a:sym typeface="Gobold Thin Light"/>
              </a:rPr>
              <a:t> </a:t>
            </a:r>
            <a:r>
              <a:rPr lang="en-US" sz="2400" u="sng">
                <a:solidFill>
                  <a:srgbClr val="F7A800"/>
                </a:solidFill>
                <a:latin typeface="Gobold Thin Light"/>
                <a:ea typeface="Gobold Thin Light"/>
                <a:cs typeface="Gobold Thin Light"/>
                <a:sym typeface="Gobold Thin Light"/>
                <a:hlinkClick r:id="rId2" tooltip="https://www.fhsu.edu/bus-off/Expenses%20and%20Travel/"/>
              </a:rPr>
              <a:t>FHSU Travel Policy Manual</a:t>
            </a:r>
            <a:r>
              <a:rPr lang="en-US" sz="2400">
                <a:solidFill>
                  <a:srgbClr val="F7A800"/>
                </a:solidFill>
                <a:latin typeface="Gobold Thin Light"/>
                <a:ea typeface="Gobold Thin Light"/>
                <a:cs typeface="Gobold Thin Light"/>
                <a:sym typeface="Gobold Thin Light"/>
              </a:rPr>
              <a:t>.</a:t>
            </a:r>
          </a:p>
        </p:txBody>
      </p:sp>
      <p:sp>
        <p:nvSpPr>
          <p:cNvPr id="3" name="Freeform 3"/>
          <p:cNvSpPr/>
          <p:nvPr/>
        </p:nvSpPr>
        <p:spPr>
          <a:xfrm rot="512411">
            <a:off x="10175184" y="260611"/>
            <a:ext cx="1385158" cy="1170181"/>
          </a:xfrm>
          <a:custGeom>
            <a:avLst/>
            <a:gdLst/>
            <a:ahLst/>
            <a:cxnLst/>
            <a:rect l="l" t="t" r="r" b="b"/>
            <a:pathLst>
              <a:path w="1385158" h="1170181">
                <a:moveTo>
                  <a:pt x="0" y="0"/>
                </a:moveTo>
                <a:lnTo>
                  <a:pt x="1385158" y="0"/>
                </a:lnTo>
                <a:lnTo>
                  <a:pt x="1385158" y="1170182"/>
                </a:lnTo>
                <a:lnTo>
                  <a:pt x="0" y="11701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a:off x="387837" y="164249"/>
            <a:ext cx="11361164" cy="1556868"/>
            <a:chOff x="0" y="0"/>
            <a:chExt cx="15148219" cy="2075824"/>
          </a:xfrm>
        </p:grpSpPr>
        <p:sp>
          <p:nvSpPr>
            <p:cNvPr id="5" name="AutoShape 5"/>
            <p:cNvSpPr/>
            <p:nvPr/>
          </p:nvSpPr>
          <p:spPr>
            <a:xfrm>
              <a:off x="2821942" y="1196458"/>
              <a:ext cx="9504335" cy="0"/>
            </a:xfrm>
            <a:prstGeom prst="line">
              <a:avLst/>
            </a:prstGeom>
            <a:ln w="63500" cap="flat">
              <a:solidFill>
                <a:srgbClr val="000000"/>
              </a:solidFill>
              <a:prstDash val="solid"/>
              <a:headEnd type="none" w="sm" len="sm"/>
              <a:tailEnd type="none" w="sm" len="sm"/>
            </a:ln>
          </p:spPr>
        </p:sp>
        <p:sp>
          <p:nvSpPr>
            <p:cNvPr id="6" name="TextBox 6"/>
            <p:cNvSpPr txBox="1"/>
            <p:nvPr/>
          </p:nvSpPr>
          <p:spPr>
            <a:xfrm>
              <a:off x="4049466" y="1260061"/>
              <a:ext cx="7284619" cy="815763"/>
            </a:xfrm>
            <a:prstGeom prst="rect">
              <a:avLst/>
            </a:prstGeom>
          </p:spPr>
          <p:txBody>
            <a:bodyPr lIns="0" tIns="0" rIns="0" bIns="0" rtlCol="0" anchor="t">
              <a:spAutoFit/>
            </a:bodyPr>
            <a:lstStyle/>
            <a:p>
              <a:pPr marL="0" lvl="0" indent="0" algn="ctr">
                <a:lnSpc>
                  <a:spcPts val="5127"/>
                </a:lnSpc>
                <a:spcBef>
                  <a:spcPct val="0"/>
                </a:spcBef>
              </a:pPr>
              <a:r>
                <a:rPr lang="en-US" sz="3662" spc="1098">
                  <a:solidFill>
                    <a:srgbClr val="1F2932"/>
                  </a:solidFill>
                  <a:latin typeface="League Spartan"/>
                  <a:ea typeface="League Spartan"/>
                  <a:cs typeface="League Spartan"/>
                  <a:sym typeface="League Spartan"/>
                </a:rPr>
                <a:t>PAYMENT</a:t>
              </a:r>
            </a:p>
          </p:txBody>
        </p:sp>
        <p:sp>
          <p:nvSpPr>
            <p:cNvPr id="7" name="TextBox 7"/>
            <p:cNvSpPr txBox="1"/>
            <p:nvPr/>
          </p:nvSpPr>
          <p:spPr>
            <a:xfrm>
              <a:off x="0" y="180975"/>
              <a:ext cx="15148219" cy="869433"/>
            </a:xfrm>
            <a:prstGeom prst="rect">
              <a:avLst/>
            </a:prstGeom>
          </p:spPr>
          <p:txBody>
            <a:bodyPr lIns="0" tIns="0" rIns="0" bIns="0" rtlCol="0" anchor="t">
              <a:spAutoFit/>
            </a:bodyPr>
            <a:lstStyle/>
            <a:p>
              <a:pPr marL="0" lvl="0" indent="0" algn="ctr">
                <a:lnSpc>
                  <a:spcPts val="4497"/>
                </a:lnSpc>
              </a:pPr>
              <a:r>
                <a:rPr lang="en-US" sz="5229" spc="690">
                  <a:solidFill>
                    <a:srgbClr val="1F2932"/>
                  </a:solidFill>
                  <a:latin typeface="League Spartan"/>
                  <a:ea typeface="League Spartan"/>
                  <a:cs typeface="League Spartan"/>
                  <a:sym typeface="League Spartan"/>
                </a:rPr>
                <a:t>TRAVEL 101</a:t>
              </a: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7B96D4"/>
        </a:solidFill>
        <a:effectLst/>
      </p:bgPr>
    </p:bg>
    <p:spTree>
      <p:nvGrpSpPr>
        <p:cNvPr id="1" name=""/>
        <p:cNvGrpSpPr/>
        <p:nvPr/>
      </p:nvGrpSpPr>
      <p:grpSpPr>
        <a:xfrm>
          <a:off x="0" y="0"/>
          <a:ext cx="0" cy="0"/>
          <a:chOff x="0" y="0"/>
          <a:chExt cx="0" cy="0"/>
        </a:xfrm>
      </p:grpSpPr>
      <p:sp>
        <p:nvSpPr>
          <p:cNvPr id="2" name="Freeform 2"/>
          <p:cNvSpPr/>
          <p:nvPr/>
        </p:nvSpPr>
        <p:spPr>
          <a:xfrm>
            <a:off x="10117991" y="158754"/>
            <a:ext cx="1521559" cy="1510494"/>
          </a:xfrm>
          <a:custGeom>
            <a:avLst/>
            <a:gdLst/>
            <a:ahLst/>
            <a:cxnLst/>
            <a:rect l="l" t="t" r="r" b="b"/>
            <a:pathLst>
              <a:path w="1521559" h="1510494">
                <a:moveTo>
                  <a:pt x="0" y="0"/>
                </a:moveTo>
                <a:lnTo>
                  <a:pt x="1521559" y="0"/>
                </a:lnTo>
                <a:lnTo>
                  <a:pt x="1521559" y="1510494"/>
                </a:lnTo>
                <a:lnTo>
                  <a:pt x="0" y="15104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510668" y="1854983"/>
            <a:ext cx="5315584" cy="5393468"/>
            <a:chOff x="0" y="0"/>
            <a:chExt cx="1938446" cy="1966849"/>
          </a:xfrm>
        </p:grpSpPr>
        <p:sp>
          <p:nvSpPr>
            <p:cNvPr id="4" name="Freeform 4"/>
            <p:cNvSpPr/>
            <p:nvPr/>
          </p:nvSpPr>
          <p:spPr>
            <a:xfrm>
              <a:off x="0" y="0"/>
              <a:ext cx="1938446" cy="1966849"/>
            </a:xfrm>
            <a:custGeom>
              <a:avLst/>
              <a:gdLst/>
              <a:ahLst/>
              <a:cxnLst/>
              <a:rect l="l" t="t" r="r" b="b"/>
              <a:pathLst>
                <a:path w="1938446" h="1966849">
                  <a:moveTo>
                    <a:pt x="0" y="0"/>
                  </a:moveTo>
                  <a:lnTo>
                    <a:pt x="1938446" y="0"/>
                  </a:lnTo>
                  <a:lnTo>
                    <a:pt x="1938446" y="1966849"/>
                  </a:lnTo>
                  <a:lnTo>
                    <a:pt x="0" y="1966849"/>
                  </a:lnTo>
                  <a:close/>
                </a:path>
              </a:pathLst>
            </a:custGeom>
            <a:solidFill>
              <a:srgbClr val="000000">
                <a:alpha val="0"/>
              </a:srgbClr>
            </a:solidFill>
            <a:ln w="19050" cap="sq">
              <a:solidFill>
                <a:srgbClr val="000000"/>
              </a:solidFill>
              <a:prstDash val="solid"/>
              <a:miter/>
            </a:ln>
          </p:spPr>
        </p:sp>
        <p:sp>
          <p:nvSpPr>
            <p:cNvPr id="5" name="TextBox 5"/>
            <p:cNvSpPr txBox="1"/>
            <p:nvPr/>
          </p:nvSpPr>
          <p:spPr>
            <a:xfrm>
              <a:off x="0" y="-38100"/>
              <a:ext cx="1938446" cy="2004949"/>
            </a:xfrm>
            <a:prstGeom prst="rect">
              <a:avLst/>
            </a:prstGeom>
          </p:spPr>
          <p:txBody>
            <a:bodyPr lIns="50800" tIns="50800" rIns="50800" bIns="50800" rtlCol="0" anchor="ctr"/>
            <a:lstStyle/>
            <a:p>
              <a:pPr algn="ctr">
                <a:lnSpc>
                  <a:spcPts val="2574"/>
                </a:lnSpc>
              </a:pPr>
              <a:endParaRPr/>
            </a:p>
          </p:txBody>
        </p:sp>
      </p:grpSp>
      <p:sp>
        <p:nvSpPr>
          <p:cNvPr id="6" name="TextBox 6"/>
          <p:cNvSpPr txBox="1"/>
          <p:nvPr/>
        </p:nvSpPr>
        <p:spPr>
          <a:xfrm>
            <a:off x="643638" y="1991307"/>
            <a:ext cx="5049644" cy="4720590"/>
          </a:xfrm>
          <a:prstGeom prst="rect">
            <a:avLst/>
          </a:prstGeom>
        </p:spPr>
        <p:txBody>
          <a:bodyPr lIns="0" tIns="0" rIns="0" bIns="0" rtlCol="0" anchor="t">
            <a:spAutoFit/>
          </a:bodyPr>
          <a:lstStyle/>
          <a:p>
            <a:pPr algn="ctr">
              <a:lnSpc>
                <a:spcPts val="2832"/>
              </a:lnSpc>
            </a:pPr>
            <a:r>
              <a:rPr lang="en-US" sz="2400" u="sng">
                <a:solidFill>
                  <a:srgbClr val="1F2932"/>
                </a:solidFill>
                <a:latin typeface="Gobold Thin Light"/>
                <a:ea typeface="Gobold Thin Light"/>
                <a:cs typeface="Gobold Thin Light"/>
                <a:sym typeface="Gobold Thin Light"/>
              </a:rPr>
              <a:t>Student Activity Accounts</a:t>
            </a:r>
          </a:p>
          <a:p>
            <a:pPr algn="l">
              <a:lnSpc>
                <a:spcPts val="2242"/>
              </a:lnSpc>
            </a:pPr>
            <a:endParaRPr lang="en-US" sz="2400" u="sng">
              <a:solidFill>
                <a:srgbClr val="1F2932"/>
              </a:solidFill>
              <a:latin typeface="Gobold Thin Light"/>
              <a:ea typeface="Gobold Thin Light"/>
              <a:cs typeface="Gobold Thin Light"/>
              <a:sym typeface="Gobold Thin Light"/>
            </a:endParaRPr>
          </a:p>
          <a:p>
            <a:pPr marL="453390" lvl="1" indent="-226695" algn="l">
              <a:lnSpc>
                <a:spcPts val="2477"/>
              </a:lnSpc>
              <a:buFont typeface="Arial"/>
              <a:buChar char="•"/>
            </a:pPr>
            <a:r>
              <a:rPr lang="en-US" sz="2100">
                <a:solidFill>
                  <a:srgbClr val="1F2932"/>
                </a:solidFill>
                <a:latin typeface="Gobold Thin Light"/>
                <a:ea typeface="Gobold Thin Light"/>
                <a:cs typeface="Gobold Thin Light"/>
                <a:sym typeface="Gobold Thin Light"/>
              </a:rPr>
              <a:t>Student Activity credit card can be checked out and taken on trips to cover student meals.</a:t>
            </a:r>
          </a:p>
          <a:p>
            <a:pPr algn="l">
              <a:lnSpc>
                <a:spcPts val="1297"/>
              </a:lnSpc>
            </a:pPr>
            <a:endParaRPr lang="en-US" sz="2100">
              <a:solidFill>
                <a:srgbClr val="1F2932"/>
              </a:solidFill>
              <a:latin typeface="Gobold Thin Light"/>
              <a:ea typeface="Gobold Thin Light"/>
              <a:cs typeface="Gobold Thin Light"/>
              <a:sym typeface="Gobold Thin Light"/>
            </a:endParaRPr>
          </a:p>
          <a:p>
            <a:pPr marL="453390" lvl="1" indent="-226695" algn="l">
              <a:lnSpc>
                <a:spcPts val="2477"/>
              </a:lnSpc>
              <a:buFont typeface="Arial"/>
              <a:buChar char="•"/>
            </a:pPr>
            <a:r>
              <a:rPr lang="en-US" sz="2100">
                <a:solidFill>
                  <a:srgbClr val="1F2932"/>
                </a:solidFill>
                <a:latin typeface="Gobold Thin Light"/>
                <a:ea typeface="Gobold Thin Light"/>
                <a:cs typeface="Gobold Thin Light"/>
                <a:sym typeface="Gobold Thin Light"/>
              </a:rPr>
              <a:t>Students can pay personally and be reimbursed after the trip.</a:t>
            </a:r>
          </a:p>
          <a:p>
            <a:pPr algn="l">
              <a:lnSpc>
                <a:spcPts val="1297"/>
              </a:lnSpc>
            </a:pPr>
            <a:endParaRPr lang="en-US" sz="2100">
              <a:solidFill>
                <a:srgbClr val="1F2932"/>
              </a:solidFill>
              <a:latin typeface="Gobold Thin Light"/>
              <a:ea typeface="Gobold Thin Light"/>
              <a:cs typeface="Gobold Thin Light"/>
              <a:sym typeface="Gobold Thin Light"/>
            </a:endParaRPr>
          </a:p>
          <a:p>
            <a:pPr marL="453390" lvl="1" indent="-226695" algn="l">
              <a:lnSpc>
                <a:spcPts val="2477"/>
              </a:lnSpc>
              <a:buFont typeface="Arial"/>
              <a:buChar char="•"/>
            </a:pPr>
            <a:r>
              <a:rPr lang="en-US" sz="2100">
                <a:solidFill>
                  <a:srgbClr val="1F2932"/>
                </a:solidFill>
                <a:latin typeface="Gobold Thin Light"/>
                <a:ea typeface="Gobold Thin Light"/>
                <a:cs typeface="Gobold Thin Light"/>
                <a:sym typeface="Gobold Thin Light"/>
              </a:rPr>
              <a:t>Advisor can pay personally for student meals and get reimbursed; however, a certification of expense form will have to be completed and signed by each student. </a:t>
            </a:r>
          </a:p>
          <a:p>
            <a:pPr marL="906780" lvl="2" indent="-302260" algn="l">
              <a:lnSpc>
                <a:spcPts val="2477"/>
              </a:lnSpc>
              <a:buFont typeface="Arial"/>
              <a:buChar char="⚬"/>
            </a:pPr>
            <a:r>
              <a:rPr lang="en-US" sz="2100">
                <a:solidFill>
                  <a:srgbClr val="1F2932"/>
                </a:solidFill>
                <a:latin typeface="Gobold Thin Light"/>
                <a:ea typeface="Gobold Thin Light"/>
                <a:cs typeface="Gobold Thin Light"/>
                <a:sym typeface="Gobold Thin Light"/>
              </a:rPr>
              <a:t>Advisors with a p-card MUST NOT use them for meals!!!</a:t>
            </a:r>
          </a:p>
        </p:txBody>
      </p:sp>
      <p:grpSp>
        <p:nvGrpSpPr>
          <p:cNvPr id="7" name="Group 7"/>
          <p:cNvGrpSpPr/>
          <p:nvPr/>
        </p:nvGrpSpPr>
        <p:grpSpPr>
          <a:xfrm>
            <a:off x="6191250" y="1854983"/>
            <a:ext cx="5762464" cy="5393468"/>
            <a:chOff x="0" y="0"/>
            <a:chExt cx="2101411" cy="1966849"/>
          </a:xfrm>
        </p:grpSpPr>
        <p:sp>
          <p:nvSpPr>
            <p:cNvPr id="8" name="Freeform 8"/>
            <p:cNvSpPr/>
            <p:nvPr/>
          </p:nvSpPr>
          <p:spPr>
            <a:xfrm>
              <a:off x="0" y="0"/>
              <a:ext cx="2101411" cy="1966849"/>
            </a:xfrm>
            <a:custGeom>
              <a:avLst/>
              <a:gdLst/>
              <a:ahLst/>
              <a:cxnLst/>
              <a:rect l="l" t="t" r="r" b="b"/>
              <a:pathLst>
                <a:path w="2101411" h="1966849">
                  <a:moveTo>
                    <a:pt x="0" y="0"/>
                  </a:moveTo>
                  <a:lnTo>
                    <a:pt x="2101411" y="0"/>
                  </a:lnTo>
                  <a:lnTo>
                    <a:pt x="2101411" y="1966849"/>
                  </a:lnTo>
                  <a:lnTo>
                    <a:pt x="0" y="1966849"/>
                  </a:lnTo>
                  <a:close/>
                </a:path>
              </a:pathLst>
            </a:custGeom>
            <a:solidFill>
              <a:srgbClr val="000000">
                <a:alpha val="0"/>
              </a:srgbClr>
            </a:solidFill>
            <a:ln w="19050" cap="sq">
              <a:solidFill>
                <a:srgbClr val="000000"/>
              </a:solidFill>
              <a:prstDash val="solid"/>
              <a:miter/>
            </a:ln>
          </p:spPr>
        </p:sp>
        <p:sp>
          <p:nvSpPr>
            <p:cNvPr id="9" name="TextBox 9"/>
            <p:cNvSpPr txBox="1"/>
            <p:nvPr/>
          </p:nvSpPr>
          <p:spPr>
            <a:xfrm>
              <a:off x="0" y="-38100"/>
              <a:ext cx="2101411" cy="2004949"/>
            </a:xfrm>
            <a:prstGeom prst="rect">
              <a:avLst/>
            </a:prstGeom>
          </p:spPr>
          <p:txBody>
            <a:bodyPr lIns="50800" tIns="50800" rIns="50800" bIns="50800" rtlCol="0" anchor="ctr"/>
            <a:lstStyle/>
            <a:p>
              <a:pPr algn="ctr">
                <a:lnSpc>
                  <a:spcPts val="2520"/>
                </a:lnSpc>
              </a:pPr>
              <a:endParaRPr/>
            </a:p>
          </p:txBody>
        </p:sp>
      </p:grpSp>
      <p:sp>
        <p:nvSpPr>
          <p:cNvPr id="10" name="TextBox 10"/>
          <p:cNvSpPr txBox="1"/>
          <p:nvPr/>
        </p:nvSpPr>
        <p:spPr>
          <a:xfrm>
            <a:off x="6452495" y="1991307"/>
            <a:ext cx="5187055" cy="5082540"/>
          </a:xfrm>
          <a:prstGeom prst="rect">
            <a:avLst/>
          </a:prstGeom>
        </p:spPr>
        <p:txBody>
          <a:bodyPr lIns="0" tIns="0" rIns="0" bIns="0" rtlCol="0" anchor="t">
            <a:spAutoFit/>
          </a:bodyPr>
          <a:lstStyle/>
          <a:p>
            <a:pPr algn="ctr">
              <a:lnSpc>
                <a:spcPts val="2832"/>
              </a:lnSpc>
            </a:pPr>
            <a:r>
              <a:rPr lang="en-US" sz="2400" u="sng">
                <a:solidFill>
                  <a:srgbClr val="1F2932"/>
                </a:solidFill>
                <a:latin typeface="Gobold Thin Light"/>
                <a:ea typeface="Gobold Thin Light"/>
                <a:cs typeface="Gobold Thin Light"/>
                <a:sym typeface="Gobold Thin Light"/>
              </a:rPr>
              <a:t>SGA Allocations/Appropriations</a:t>
            </a:r>
          </a:p>
          <a:p>
            <a:pPr algn="l">
              <a:lnSpc>
                <a:spcPts val="3068"/>
              </a:lnSpc>
            </a:pPr>
            <a:endParaRPr lang="en-US" sz="2400" u="sng">
              <a:solidFill>
                <a:srgbClr val="1F2932"/>
              </a:solidFill>
              <a:latin typeface="Gobold Thin Light"/>
              <a:ea typeface="Gobold Thin Light"/>
              <a:cs typeface="Gobold Thin Light"/>
              <a:sym typeface="Gobold Thin Light"/>
            </a:endParaRPr>
          </a:p>
          <a:p>
            <a:pPr marL="453390" lvl="1" indent="-226695" algn="l">
              <a:lnSpc>
                <a:spcPts val="2477"/>
              </a:lnSpc>
              <a:buFont typeface="Arial"/>
              <a:buChar char="•"/>
            </a:pPr>
            <a:r>
              <a:rPr lang="en-US" sz="2100">
                <a:solidFill>
                  <a:srgbClr val="1F2932"/>
                </a:solidFill>
                <a:latin typeface="Gobold Extra2"/>
                <a:ea typeface="Gobold Extra2"/>
                <a:cs typeface="Gobold Extra2"/>
                <a:sym typeface="Gobold Extra2"/>
              </a:rPr>
              <a:t>Student groups typically are not allocated funds for meals</a:t>
            </a:r>
          </a:p>
          <a:p>
            <a:pPr marL="453390" lvl="1" indent="-226695" algn="l">
              <a:lnSpc>
                <a:spcPts val="2477"/>
              </a:lnSpc>
              <a:buFont typeface="Arial"/>
              <a:buChar char="•"/>
            </a:pPr>
            <a:r>
              <a:rPr lang="en-US" sz="2100">
                <a:solidFill>
                  <a:srgbClr val="1F2932"/>
                </a:solidFill>
                <a:latin typeface="Gobold Thin Light"/>
                <a:ea typeface="Gobold Thin Light"/>
                <a:cs typeface="Gobold Thin Light"/>
                <a:sym typeface="Gobold Thin Light"/>
              </a:rPr>
              <a:t>Meals are reimbursed to the traveler (after the trip) based on the daily M&amp;IE rate. Meal allowance is determined by the destination, departure times and arrival times of travel.</a:t>
            </a:r>
          </a:p>
          <a:p>
            <a:pPr algn="l">
              <a:lnSpc>
                <a:spcPts val="1062"/>
              </a:lnSpc>
            </a:pPr>
            <a:endParaRPr lang="en-US" sz="2100">
              <a:solidFill>
                <a:srgbClr val="1F2932"/>
              </a:solidFill>
              <a:latin typeface="Gobold Thin Light"/>
              <a:ea typeface="Gobold Thin Light"/>
              <a:cs typeface="Gobold Thin Light"/>
              <a:sym typeface="Gobold Thin Light"/>
            </a:endParaRPr>
          </a:p>
          <a:p>
            <a:pPr marL="453390" lvl="1" indent="-226695" algn="l">
              <a:lnSpc>
                <a:spcPts val="2477"/>
              </a:lnSpc>
              <a:buFont typeface="Arial"/>
              <a:buChar char="•"/>
            </a:pPr>
            <a:r>
              <a:rPr lang="en-US" sz="2100">
                <a:solidFill>
                  <a:srgbClr val="1F2932"/>
                </a:solidFill>
                <a:latin typeface="Gobold Thin Light"/>
                <a:ea typeface="Gobold Thin Light"/>
                <a:cs typeface="Gobold Thin Light"/>
                <a:sym typeface="Gobold Thin Light"/>
              </a:rPr>
              <a:t>Some situations may warrant a cash advance being distributed to students for meals.</a:t>
            </a:r>
          </a:p>
          <a:p>
            <a:pPr algn="l">
              <a:lnSpc>
                <a:spcPts val="1062"/>
              </a:lnSpc>
            </a:pPr>
            <a:endParaRPr lang="en-US" sz="2100">
              <a:solidFill>
                <a:srgbClr val="1F2932"/>
              </a:solidFill>
              <a:latin typeface="Gobold Thin Light"/>
              <a:ea typeface="Gobold Thin Light"/>
              <a:cs typeface="Gobold Thin Light"/>
              <a:sym typeface="Gobold Thin Light"/>
            </a:endParaRPr>
          </a:p>
          <a:p>
            <a:pPr marL="453390" lvl="1" indent="-226695" algn="l">
              <a:lnSpc>
                <a:spcPts val="2477"/>
              </a:lnSpc>
              <a:buFont typeface="Arial"/>
              <a:buChar char="•"/>
            </a:pPr>
            <a:r>
              <a:rPr lang="en-US" sz="2100">
                <a:solidFill>
                  <a:srgbClr val="1F2932"/>
                </a:solidFill>
                <a:latin typeface="Gobold Thin Light"/>
                <a:ea typeface="Gobold Thin Light"/>
                <a:cs typeface="Gobold Thin Light"/>
                <a:sym typeface="Gobold Thin Light"/>
              </a:rPr>
              <a:t>Advisors MUST NOT use their state p-card or personal funds to pay for student meals!</a:t>
            </a:r>
          </a:p>
        </p:txBody>
      </p:sp>
      <p:grpSp>
        <p:nvGrpSpPr>
          <p:cNvPr id="11" name="Group 11"/>
          <p:cNvGrpSpPr/>
          <p:nvPr/>
        </p:nvGrpSpPr>
        <p:grpSpPr>
          <a:xfrm>
            <a:off x="510668" y="112380"/>
            <a:ext cx="11361164" cy="1556868"/>
            <a:chOff x="0" y="0"/>
            <a:chExt cx="15148219" cy="2075824"/>
          </a:xfrm>
        </p:grpSpPr>
        <p:sp>
          <p:nvSpPr>
            <p:cNvPr id="12" name="AutoShape 12"/>
            <p:cNvSpPr/>
            <p:nvPr/>
          </p:nvSpPr>
          <p:spPr>
            <a:xfrm>
              <a:off x="2821942" y="1196458"/>
              <a:ext cx="9504335" cy="0"/>
            </a:xfrm>
            <a:prstGeom prst="line">
              <a:avLst/>
            </a:prstGeom>
            <a:ln w="63500" cap="flat">
              <a:solidFill>
                <a:srgbClr val="000000"/>
              </a:solidFill>
              <a:prstDash val="solid"/>
              <a:headEnd type="none" w="sm" len="sm"/>
              <a:tailEnd type="none" w="sm" len="sm"/>
            </a:ln>
          </p:spPr>
        </p:sp>
        <p:sp>
          <p:nvSpPr>
            <p:cNvPr id="13" name="TextBox 13"/>
            <p:cNvSpPr txBox="1"/>
            <p:nvPr/>
          </p:nvSpPr>
          <p:spPr>
            <a:xfrm>
              <a:off x="4049466" y="1260061"/>
              <a:ext cx="7284619" cy="815763"/>
            </a:xfrm>
            <a:prstGeom prst="rect">
              <a:avLst/>
            </a:prstGeom>
          </p:spPr>
          <p:txBody>
            <a:bodyPr lIns="0" tIns="0" rIns="0" bIns="0" rtlCol="0" anchor="t">
              <a:spAutoFit/>
            </a:bodyPr>
            <a:lstStyle/>
            <a:p>
              <a:pPr marL="0" lvl="0" indent="0" algn="ctr">
                <a:lnSpc>
                  <a:spcPts val="5127"/>
                </a:lnSpc>
                <a:spcBef>
                  <a:spcPct val="0"/>
                </a:spcBef>
              </a:pPr>
              <a:r>
                <a:rPr lang="en-US" sz="3662" spc="1098">
                  <a:solidFill>
                    <a:srgbClr val="1F2932"/>
                  </a:solidFill>
                  <a:latin typeface="League Spartan"/>
                  <a:ea typeface="League Spartan"/>
                  <a:cs typeface="League Spartan"/>
                  <a:sym typeface="League Spartan"/>
                </a:rPr>
                <a:t>MEALS</a:t>
              </a:r>
            </a:p>
          </p:txBody>
        </p:sp>
        <p:sp>
          <p:nvSpPr>
            <p:cNvPr id="14" name="TextBox 14"/>
            <p:cNvSpPr txBox="1"/>
            <p:nvPr/>
          </p:nvSpPr>
          <p:spPr>
            <a:xfrm>
              <a:off x="0" y="180975"/>
              <a:ext cx="15148219" cy="869433"/>
            </a:xfrm>
            <a:prstGeom prst="rect">
              <a:avLst/>
            </a:prstGeom>
          </p:spPr>
          <p:txBody>
            <a:bodyPr lIns="0" tIns="0" rIns="0" bIns="0" rtlCol="0" anchor="t">
              <a:spAutoFit/>
            </a:bodyPr>
            <a:lstStyle/>
            <a:p>
              <a:pPr marL="0" lvl="0" indent="0" algn="ctr">
                <a:lnSpc>
                  <a:spcPts val="4497"/>
                </a:lnSpc>
              </a:pPr>
              <a:r>
                <a:rPr lang="en-US" sz="5229" spc="690">
                  <a:solidFill>
                    <a:srgbClr val="1F2932"/>
                  </a:solidFill>
                  <a:latin typeface="League Spartan"/>
                  <a:ea typeface="League Spartan"/>
                  <a:cs typeface="League Spartan"/>
                  <a:sym typeface="League Spartan"/>
                </a:rPr>
                <a:t>TRAVEL 101</a:t>
              </a: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7B96D4"/>
        </a:solidFill>
        <a:effectLst/>
      </p:bgPr>
    </p:bg>
    <p:spTree>
      <p:nvGrpSpPr>
        <p:cNvPr id="1" name=""/>
        <p:cNvGrpSpPr/>
        <p:nvPr/>
      </p:nvGrpSpPr>
      <p:grpSpPr>
        <a:xfrm>
          <a:off x="0" y="0"/>
          <a:ext cx="0" cy="0"/>
          <a:chOff x="0" y="0"/>
          <a:chExt cx="0" cy="0"/>
        </a:xfrm>
      </p:grpSpPr>
      <p:sp>
        <p:nvSpPr>
          <p:cNvPr id="2" name="TextBox 2"/>
          <p:cNvSpPr txBox="1"/>
          <p:nvPr/>
        </p:nvSpPr>
        <p:spPr>
          <a:xfrm>
            <a:off x="248279" y="1857628"/>
            <a:ext cx="11885942" cy="5205896"/>
          </a:xfrm>
          <a:prstGeom prst="rect">
            <a:avLst/>
          </a:prstGeom>
        </p:spPr>
        <p:txBody>
          <a:bodyPr lIns="0" tIns="0" rIns="0" bIns="0" rtlCol="0" anchor="t">
            <a:spAutoFit/>
          </a:bodyPr>
          <a:lstStyle/>
          <a:p>
            <a:pPr marL="558510" lvl="1" indent="-279255" algn="just">
              <a:lnSpc>
                <a:spcPts val="3362"/>
              </a:lnSpc>
              <a:buFont typeface="Arial"/>
              <a:buChar char="•"/>
            </a:pPr>
            <a:r>
              <a:rPr lang="en-US" sz="2586">
                <a:solidFill>
                  <a:srgbClr val="1F2932"/>
                </a:solidFill>
                <a:latin typeface="Gobold Thin Light"/>
                <a:ea typeface="Gobold Thin Light"/>
                <a:cs typeface="Gobold Thin Light"/>
                <a:sym typeface="Gobold Thin Light"/>
              </a:rPr>
              <a:t>LODGING CANNOT BE PREPAID. </a:t>
            </a:r>
          </a:p>
          <a:p>
            <a:pPr marL="1117020" lvl="2" indent="-372340" algn="just">
              <a:lnSpc>
                <a:spcPts val="3362"/>
              </a:lnSpc>
              <a:buFont typeface="Arial"/>
              <a:buChar char="⚬"/>
            </a:pPr>
            <a:r>
              <a:rPr lang="en-US" sz="2586">
                <a:solidFill>
                  <a:srgbClr val="1F2932"/>
                </a:solidFill>
                <a:latin typeface="Gobold Thin Light"/>
                <a:ea typeface="Gobold Thin Light"/>
                <a:cs typeface="Gobold Thin Light"/>
                <a:sym typeface="Gobold Thin Light"/>
              </a:rPr>
              <a:t>Reservations can be made to hold rooms and under certain circumstances a one night’s deposit may be required, but the full stay cannot be paid in advance.</a:t>
            </a:r>
          </a:p>
          <a:p>
            <a:pPr marL="1351688" lvl="3" indent="-337922" algn="just">
              <a:lnSpc>
                <a:spcPts val="2712"/>
              </a:lnSpc>
              <a:buFont typeface="Arial"/>
              <a:buChar char="￭"/>
            </a:pPr>
            <a:r>
              <a:rPr lang="en-US" sz="2086" i="1">
                <a:solidFill>
                  <a:srgbClr val="1F2932"/>
                </a:solidFill>
                <a:latin typeface="Gobold Thin Light"/>
                <a:ea typeface="Gobold Thin Light"/>
                <a:cs typeface="Gobold Thin Light"/>
                <a:sym typeface="Gobold Thin Light"/>
              </a:rPr>
              <a:t>Airbnb’s only option is to pay in full when making the reservation. As long as this is a more economical option vs. a hotel, the prepayment is allowed.</a:t>
            </a:r>
          </a:p>
          <a:p>
            <a:pPr algn="just">
              <a:lnSpc>
                <a:spcPts val="1423"/>
              </a:lnSpc>
            </a:pPr>
            <a:endParaRPr lang="en-US" sz="2086" i="1">
              <a:solidFill>
                <a:srgbClr val="1F2932"/>
              </a:solidFill>
              <a:latin typeface="Gobold Thin Light"/>
              <a:ea typeface="Gobold Thin Light"/>
              <a:cs typeface="Gobold Thin Light"/>
              <a:sym typeface="Gobold Thin Light"/>
            </a:endParaRPr>
          </a:p>
          <a:p>
            <a:pPr marL="558510" lvl="1" indent="-279255" algn="just">
              <a:lnSpc>
                <a:spcPts val="3362"/>
              </a:lnSpc>
              <a:buFont typeface="Arial"/>
              <a:buChar char="•"/>
            </a:pPr>
            <a:r>
              <a:rPr lang="en-US" sz="2586">
                <a:solidFill>
                  <a:srgbClr val="1F2932"/>
                </a:solidFill>
                <a:latin typeface="Gobold Thin Light"/>
                <a:ea typeface="Gobold Thin Light"/>
                <a:cs typeface="Gobold Thin Light"/>
                <a:sym typeface="Gobold Thin Light"/>
              </a:rPr>
              <a:t>Lodging rates are established by the State of Kansas and are determined by the destination of travel and the month that the travel occurs in. Rates can be found  on the Business Office webpage, </a:t>
            </a:r>
            <a:r>
              <a:rPr lang="en-US" sz="2586" u="sng">
                <a:solidFill>
                  <a:srgbClr val="F7A800"/>
                </a:solidFill>
                <a:latin typeface="Gobold Thin Light"/>
                <a:ea typeface="Gobold Thin Light"/>
                <a:cs typeface="Gobold Thin Light"/>
                <a:sym typeface="Gobold Thin Light"/>
                <a:hlinkClick r:id="rId2" tooltip="https://www.fhsu.edu/bus-off/Expenses%20and%20Travel/"/>
              </a:rPr>
              <a:t>Expenses/Travel</a:t>
            </a:r>
            <a:r>
              <a:rPr lang="en-US" sz="2586">
                <a:solidFill>
                  <a:srgbClr val="1F2932"/>
                </a:solidFill>
                <a:latin typeface="Gobold Thin Light"/>
                <a:ea typeface="Gobold Thin Light"/>
                <a:cs typeface="Gobold Thin Light"/>
                <a:sym typeface="Gobold Thin Light"/>
              </a:rPr>
              <a:t> section.</a:t>
            </a:r>
          </a:p>
          <a:p>
            <a:pPr algn="just">
              <a:lnSpc>
                <a:spcPts val="1423"/>
              </a:lnSpc>
            </a:pPr>
            <a:endParaRPr lang="en-US" sz="2586">
              <a:solidFill>
                <a:srgbClr val="1F2932"/>
              </a:solidFill>
              <a:latin typeface="Gobold Thin Light"/>
              <a:ea typeface="Gobold Thin Light"/>
              <a:cs typeface="Gobold Thin Light"/>
              <a:sym typeface="Gobold Thin Light"/>
            </a:endParaRPr>
          </a:p>
          <a:p>
            <a:pPr marL="558510" lvl="1" indent="-279255" algn="just">
              <a:lnSpc>
                <a:spcPts val="3362"/>
              </a:lnSpc>
              <a:buFont typeface="Arial"/>
              <a:buChar char="•"/>
            </a:pPr>
            <a:r>
              <a:rPr lang="en-US" sz="2586">
                <a:solidFill>
                  <a:srgbClr val="1F2932"/>
                </a:solidFill>
                <a:latin typeface="Gobold Thin Light"/>
                <a:ea typeface="Gobold Thin Light"/>
                <a:cs typeface="Gobold Thin Light"/>
                <a:sym typeface="Gobold Thin Light"/>
              </a:rPr>
              <a:t>Itemized receipts are required and must show the room rate, miscellaneous costs and taxes charged. </a:t>
            </a:r>
          </a:p>
          <a:p>
            <a:pPr marL="1117020" lvl="2" indent="-372340" algn="just">
              <a:lnSpc>
                <a:spcPts val="3362"/>
              </a:lnSpc>
              <a:buFont typeface="Arial"/>
              <a:buChar char="⚬"/>
            </a:pPr>
            <a:r>
              <a:rPr lang="en-US" sz="2586">
                <a:solidFill>
                  <a:srgbClr val="1F2932"/>
                </a:solidFill>
                <a:latin typeface="Gobold Thin Light"/>
                <a:ea typeface="Gobold Thin Light"/>
                <a:cs typeface="Gobold Thin Light"/>
                <a:sym typeface="Gobold Thin Light"/>
              </a:rPr>
              <a:t>Note: If travel is paid from state funds and travel is in the State of Kansas, tax should not be paid to the lodging establishment.</a:t>
            </a:r>
          </a:p>
        </p:txBody>
      </p:sp>
      <p:sp>
        <p:nvSpPr>
          <p:cNvPr id="3" name="Freeform 3"/>
          <p:cNvSpPr/>
          <p:nvPr/>
        </p:nvSpPr>
        <p:spPr>
          <a:xfrm rot="687889">
            <a:off x="10051678" y="3328"/>
            <a:ext cx="1147024" cy="1147024"/>
          </a:xfrm>
          <a:custGeom>
            <a:avLst/>
            <a:gdLst/>
            <a:ahLst/>
            <a:cxnLst/>
            <a:rect l="l" t="t" r="r" b="b"/>
            <a:pathLst>
              <a:path w="1147024" h="1147024">
                <a:moveTo>
                  <a:pt x="0" y="0"/>
                </a:moveTo>
                <a:lnTo>
                  <a:pt x="1147024" y="0"/>
                </a:lnTo>
                <a:lnTo>
                  <a:pt x="1147024" y="1147024"/>
                </a:lnTo>
                <a:lnTo>
                  <a:pt x="0" y="11470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a:off x="510668" y="182937"/>
            <a:ext cx="11361164" cy="1556868"/>
            <a:chOff x="0" y="0"/>
            <a:chExt cx="15148219" cy="2075824"/>
          </a:xfrm>
        </p:grpSpPr>
        <p:sp>
          <p:nvSpPr>
            <p:cNvPr id="5" name="AutoShape 5"/>
            <p:cNvSpPr/>
            <p:nvPr/>
          </p:nvSpPr>
          <p:spPr>
            <a:xfrm>
              <a:off x="2821942" y="1196458"/>
              <a:ext cx="9504335" cy="0"/>
            </a:xfrm>
            <a:prstGeom prst="line">
              <a:avLst/>
            </a:prstGeom>
            <a:ln w="63500" cap="flat">
              <a:solidFill>
                <a:srgbClr val="000000"/>
              </a:solidFill>
              <a:prstDash val="solid"/>
              <a:headEnd type="none" w="sm" len="sm"/>
              <a:tailEnd type="none" w="sm" len="sm"/>
            </a:ln>
          </p:spPr>
        </p:sp>
        <p:sp>
          <p:nvSpPr>
            <p:cNvPr id="6" name="TextBox 6"/>
            <p:cNvSpPr txBox="1"/>
            <p:nvPr/>
          </p:nvSpPr>
          <p:spPr>
            <a:xfrm>
              <a:off x="202443" y="1260061"/>
              <a:ext cx="14743333" cy="815763"/>
            </a:xfrm>
            <a:prstGeom prst="rect">
              <a:avLst/>
            </a:prstGeom>
          </p:spPr>
          <p:txBody>
            <a:bodyPr lIns="0" tIns="0" rIns="0" bIns="0" rtlCol="0" anchor="t">
              <a:spAutoFit/>
            </a:bodyPr>
            <a:lstStyle/>
            <a:p>
              <a:pPr marL="0" lvl="0" indent="0" algn="ctr">
                <a:lnSpc>
                  <a:spcPts val="5127"/>
                </a:lnSpc>
                <a:spcBef>
                  <a:spcPct val="0"/>
                </a:spcBef>
              </a:pPr>
              <a:r>
                <a:rPr lang="en-US" sz="3662" spc="1098">
                  <a:solidFill>
                    <a:srgbClr val="1F2932"/>
                  </a:solidFill>
                  <a:latin typeface="League Spartan"/>
                  <a:ea typeface="League Spartan"/>
                  <a:cs typeface="League Spartan"/>
                  <a:sym typeface="League Spartan"/>
                </a:rPr>
                <a:t>LODGING/STAY</a:t>
              </a:r>
            </a:p>
          </p:txBody>
        </p:sp>
        <p:sp>
          <p:nvSpPr>
            <p:cNvPr id="7" name="TextBox 7"/>
            <p:cNvSpPr txBox="1"/>
            <p:nvPr/>
          </p:nvSpPr>
          <p:spPr>
            <a:xfrm>
              <a:off x="0" y="180975"/>
              <a:ext cx="15148219" cy="869433"/>
            </a:xfrm>
            <a:prstGeom prst="rect">
              <a:avLst/>
            </a:prstGeom>
          </p:spPr>
          <p:txBody>
            <a:bodyPr lIns="0" tIns="0" rIns="0" bIns="0" rtlCol="0" anchor="t">
              <a:spAutoFit/>
            </a:bodyPr>
            <a:lstStyle/>
            <a:p>
              <a:pPr marL="0" lvl="0" indent="0" algn="ctr">
                <a:lnSpc>
                  <a:spcPts val="4497"/>
                </a:lnSpc>
              </a:pPr>
              <a:r>
                <a:rPr lang="en-US" sz="5229" spc="690">
                  <a:solidFill>
                    <a:srgbClr val="1F2932"/>
                  </a:solidFill>
                  <a:latin typeface="League Spartan"/>
                  <a:ea typeface="League Spartan"/>
                  <a:cs typeface="League Spartan"/>
                  <a:sym typeface="League Spartan"/>
                </a:rPr>
                <a:t>TRAVEL 101</a:t>
              </a: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7B96D4"/>
        </a:solidFill>
        <a:effectLst/>
      </p:bgPr>
    </p:bg>
    <p:spTree>
      <p:nvGrpSpPr>
        <p:cNvPr id="1" name=""/>
        <p:cNvGrpSpPr/>
        <p:nvPr/>
      </p:nvGrpSpPr>
      <p:grpSpPr>
        <a:xfrm>
          <a:off x="0" y="0"/>
          <a:ext cx="0" cy="0"/>
          <a:chOff x="0" y="0"/>
          <a:chExt cx="0" cy="0"/>
        </a:xfrm>
      </p:grpSpPr>
      <p:sp>
        <p:nvSpPr>
          <p:cNvPr id="2" name="Freeform 2"/>
          <p:cNvSpPr/>
          <p:nvPr/>
        </p:nvSpPr>
        <p:spPr>
          <a:xfrm>
            <a:off x="9722232" y="742950"/>
            <a:ext cx="2188661" cy="954803"/>
          </a:xfrm>
          <a:custGeom>
            <a:avLst/>
            <a:gdLst/>
            <a:ahLst/>
            <a:cxnLst/>
            <a:rect l="l" t="t" r="r" b="b"/>
            <a:pathLst>
              <a:path w="2188661" h="954803">
                <a:moveTo>
                  <a:pt x="0" y="0"/>
                </a:moveTo>
                <a:lnTo>
                  <a:pt x="2188661" y="0"/>
                </a:lnTo>
                <a:lnTo>
                  <a:pt x="2188661" y="954803"/>
                </a:lnTo>
                <a:lnTo>
                  <a:pt x="0" y="954803"/>
                </a:lnTo>
                <a:lnTo>
                  <a:pt x="0" y="0"/>
                </a:lnTo>
                <a:close/>
              </a:path>
            </a:pathLst>
          </a:custGeom>
          <a:blipFill>
            <a:blip r:embed="rId2"/>
            <a:stretch>
              <a:fillRect/>
            </a:stretch>
          </a:blipFill>
        </p:spPr>
      </p:sp>
      <p:sp>
        <p:nvSpPr>
          <p:cNvPr id="3" name="TextBox 3"/>
          <p:cNvSpPr txBox="1"/>
          <p:nvPr/>
        </p:nvSpPr>
        <p:spPr>
          <a:xfrm>
            <a:off x="549729" y="4315732"/>
            <a:ext cx="10978002" cy="1925962"/>
          </a:xfrm>
          <a:prstGeom prst="rect">
            <a:avLst/>
          </a:prstGeom>
        </p:spPr>
        <p:txBody>
          <a:bodyPr lIns="0" tIns="0" rIns="0" bIns="0" rtlCol="0" anchor="t">
            <a:spAutoFit/>
          </a:bodyPr>
          <a:lstStyle/>
          <a:p>
            <a:pPr algn="just">
              <a:lnSpc>
                <a:spcPts val="2745"/>
              </a:lnSpc>
            </a:pPr>
            <a:r>
              <a:rPr lang="en-US" sz="2495" u="sng">
                <a:solidFill>
                  <a:srgbClr val="1F2932"/>
                </a:solidFill>
                <a:latin typeface="Gobold Thin Light"/>
                <a:ea typeface="Gobold Thin Light"/>
                <a:cs typeface="Gobold Thin Light"/>
                <a:sym typeface="Gobold Thin Light"/>
              </a:rPr>
              <a:t>POSSIBLE COMPLICATIONS</a:t>
            </a:r>
          </a:p>
          <a:p>
            <a:pPr marL="1077635" lvl="2" indent="-359212" algn="just">
              <a:lnSpc>
                <a:spcPts val="2745"/>
              </a:lnSpc>
              <a:buFont typeface="Arial"/>
              <a:buChar char="⚬"/>
            </a:pPr>
            <a:r>
              <a:rPr lang="en-US" sz="2495">
                <a:solidFill>
                  <a:srgbClr val="1F2932"/>
                </a:solidFill>
                <a:latin typeface="Gobold Thin Light"/>
                <a:ea typeface="Gobold Thin Light"/>
                <a:cs typeface="Gobold Thin Light"/>
                <a:sym typeface="Gobold Thin Light"/>
              </a:rPr>
              <a:t>Are you traveling separate from other travelers for personal reasons?</a:t>
            </a:r>
          </a:p>
          <a:p>
            <a:pPr algn="just">
              <a:lnSpc>
                <a:spcPts val="549"/>
              </a:lnSpc>
            </a:pPr>
            <a:endParaRPr lang="en-US" sz="2495">
              <a:solidFill>
                <a:srgbClr val="1F2932"/>
              </a:solidFill>
              <a:latin typeface="Gobold Thin Light"/>
              <a:ea typeface="Gobold Thin Light"/>
              <a:cs typeface="Gobold Thin Light"/>
              <a:sym typeface="Gobold Thin Light"/>
            </a:endParaRPr>
          </a:p>
          <a:p>
            <a:pPr marL="1077635" lvl="2" indent="-359212" algn="just">
              <a:lnSpc>
                <a:spcPts val="2745"/>
              </a:lnSpc>
              <a:buFont typeface="Arial"/>
              <a:buChar char="⚬"/>
            </a:pPr>
            <a:r>
              <a:rPr lang="en-US" sz="2495">
                <a:solidFill>
                  <a:srgbClr val="1F2932"/>
                </a:solidFill>
                <a:latin typeface="Gobold Thin Light"/>
                <a:ea typeface="Gobold Thin Light"/>
                <a:cs typeface="Gobold Thin Light"/>
                <a:sym typeface="Gobold Thin Light"/>
              </a:rPr>
              <a:t>Are you leaving or returning somewhere other than your official station?</a:t>
            </a:r>
          </a:p>
          <a:p>
            <a:pPr algn="just">
              <a:lnSpc>
                <a:spcPts val="549"/>
              </a:lnSpc>
            </a:pPr>
            <a:endParaRPr lang="en-US" sz="2495">
              <a:solidFill>
                <a:srgbClr val="1F2932"/>
              </a:solidFill>
              <a:latin typeface="Gobold Thin Light"/>
              <a:ea typeface="Gobold Thin Light"/>
              <a:cs typeface="Gobold Thin Light"/>
              <a:sym typeface="Gobold Thin Light"/>
            </a:endParaRPr>
          </a:p>
          <a:p>
            <a:pPr marL="1077635" lvl="2" indent="-359212" algn="just">
              <a:lnSpc>
                <a:spcPts val="2745"/>
              </a:lnSpc>
              <a:buFont typeface="Arial"/>
              <a:buChar char="⚬"/>
            </a:pPr>
            <a:r>
              <a:rPr lang="en-US" sz="2495">
                <a:solidFill>
                  <a:srgbClr val="1F2932"/>
                </a:solidFill>
                <a:latin typeface="Gobold Thin Light"/>
                <a:ea typeface="Gobold Thin Light"/>
                <a:cs typeface="Gobold Thin Light"/>
                <a:sym typeface="Gobold Thin Light"/>
              </a:rPr>
              <a:t>Is someone going with you that isn’t on state business?</a:t>
            </a:r>
          </a:p>
          <a:p>
            <a:pPr algn="just">
              <a:lnSpc>
                <a:spcPts val="549"/>
              </a:lnSpc>
            </a:pPr>
            <a:endParaRPr lang="en-US" sz="2495">
              <a:solidFill>
                <a:srgbClr val="1F2932"/>
              </a:solidFill>
              <a:latin typeface="Gobold Thin Light"/>
              <a:ea typeface="Gobold Thin Light"/>
              <a:cs typeface="Gobold Thin Light"/>
              <a:sym typeface="Gobold Thin Light"/>
            </a:endParaRPr>
          </a:p>
          <a:p>
            <a:pPr marL="1077635" lvl="2" indent="-359212" algn="just">
              <a:lnSpc>
                <a:spcPts val="2745"/>
              </a:lnSpc>
              <a:buFont typeface="Arial"/>
              <a:buChar char="⚬"/>
            </a:pPr>
            <a:r>
              <a:rPr lang="en-US" sz="2495">
                <a:solidFill>
                  <a:srgbClr val="1F2932"/>
                </a:solidFill>
                <a:latin typeface="Gobold Thin Light"/>
                <a:ea typeface="Gobold Thin Light"/>
                <a:cs typeface="Gobold Thin Light"/>
                <a:sym typeface="Gobold Thin Light"/>
              </a:rPr>
              <a:t>Are you extending your trip for personal time?</a:t>
            </a:r>
          </a:p>
        </p:txBody>
      </p:sp>
      <p:sp>
        <p:nvSpPr>
          <p:cNvPr id="4" name="TextBox 4"/>
          <p:cNvSpPr txBox="1"/>
          <p:nvPr/>
        </p:nvSpPr>
        <p:spPr>
          <a:xfrm>
            <a:off x="432206" y="2043895"/>
            <a:ext cx="11596209" cy="1876664"/>
          </a:xfrm>
          <a:prstGeom prst="rect">
            <a:avLst/>
          </a:prstGeom>
        </p:spPr>
        <p:txBody>
          <a:bodyPr lIns="0" tIns="0" rIns="0" bIns="0" rtlCol="0" anchor="t">
            <a:spAutoFit/>
          </a:bodyPr>
          <a:lstStyle/>
          <a:p>
            <a:pPr algn="ctr">
              <a:lnSpc>
                <a:spcPts val="2773"/>
              </a:lnSpc>
            </a:pPr>
            <a:r>
              <a:rPr lang="en-US" sz="1981" u="sng">
                <a:solidFill>
                  <a:srgbClr val="1F2932"/>
                </a:solidFill>
                <a:latin typeface="Gobold Thin Light"/>
                <a:ea typeface="Gobold Thin Light"/>
                <a:cs typeface="Gobold Thin Light"/>
                <a:sym typeface="Gobold Thin Light"/>
                <a:hlinkClick r:id="rId3" tooltip="https://www.fhsu.edu/bus-off/Expenses%20and%20Travel/"/>
              </a:rPr>
              <a:t>Employees and students traveling on university business are required to use the most economical and advantageous modes of transportation. </a:t>
            </a:r>
          </a:p>
          <a:p>
            <a:pPr algn="ctr">
              <a:lnSpc>
                <a:spcPts val="2773"/>
              </a:lnSpc>
            </a:pPr>
            <a:endParaRPr lang="en-US" sz="1981" u="sng">
              <a:solidFill>
                <a:srgbClr val="1F2932"/>
              </a:solidFill>
              <a:latin typeface="Gobold Thin Light"/>
              <a:ea typeface="Gobold Thin Light"/>
              <a:cs typeface="Gobold Thin Light"/>
              <a:sym typeface="Gobold Thin Light"/>
              <a:hlinkClick r:id="rId3" tooltip="https://www.fhsu.edu/bus-off/Expenses%20and%20Travel/"/>
            </a:endParaRPr>
          </a:p>
          <a:p>
            <a:pPr marL="539751" lvl="1" indent="-269876" algn="l">
              <a:lnSpc>
                <a:spcPts val="3500"/>
              </a:lnSpc>
              <a:buFont typeface="Arial"/>
              <a:buChar char="•"/>
            </a:pPr>
            <a:r>
              <a:rPr lang="en-US" sz="2500" u="sng">
                <a:solidFill>
                  <a:srgbClr val="1F2932"/>
                </a:solidFill>
                <a:latin typeface="Gobold Thin Light"/>
                <a:ea typeface="Gobold Thin Light"/>
                <a:cs typeface="Gobold Thin Light"/>
                <a:sym typeface="Gobold Thin Light"/>
                <a:hlinkClick r:id="rId3" tooltip="https://www.fhsu.edu/bus-off/Expenses%20and%20Travel/"/>
              </a:rPr>
              <a:t>Detailed information regarding transportation policies can be found in the </a:t>
            </a:r>
            <a:r>
              <a:rPr lang="en-US" sz="2500" u="sng">
                <a:solidFill>
                  <a:srgbClr val="F7A800"/>
                </a:solidFill>
                <a:latin typeface="Gobold Thin Light"/>
                <a:ea typeface="Gobold Thin Light"/>
                <a:cs typeface="Gobold Thin Light"/>
                <a:sym typeface="Gobold Thin Light"/>
                <a:hlinkClick r:id="rId3" tooltip="https://www.fhsu.edu/bus-off/Expenses%20and%20Travel/"/>
              </a:rPr>
              <a:t>FHSU Travel Policy Manual</a:t>
            </a:r>
          </a:p>
        </p:txBody>
      </p:sp>
      <p:grpSp>
        <p:nvGrpSpPr>
          <p:cNvPr id="5" name="Group 5"/>
          <p:cNvGrpSpPr/>
          <p:nvPr/>
        </p:nvGrpSpPr>
        <p:grpSpPr>
          <a:xfrm>
            <a:off x="549729" y="149004"/>
            <a:ext cx="11361164" cy="1556868"/>
            <a:chOff x="0" y="0"/>
            <a:chExt cx="15148219" cy="2075824"/>
          </a:xfrm>
        </p:grpSpPr>
        <p:sp>
          <p:nvSpPr>
            <p:cNvPr id="6" name="AutoShape 6"/>
            <p:cNvSpPr/>
            <p:nvPr/>
          </p:nvSpPr>
          <p:spPr>
            <a:xfrm>
              <a:off x="2821942" y="1196458"/>
              <a:ext cx="9504335" cy="0"/>
            </a:xfrm>
            <a:prstGeom prst="line">
              <a:avLst/>
            </a:prstGeom>
            <a:ln w="63500" cap="flat">
              <a:solidFill>
                <a:srgbClr val="000000"/>
              </a:solidFill>
              <a:prstDash val="solid"/>
              <a:headEnd type="none" w="sm" len="sm"/>
              <a:tailEnd type="none" w="sm" len="sm"/>
            </a:ln>
          </p:spPr>
        </p:sp>
        <p:sp>
          <p:nvSpPr>
            <p:cNvPr id="7" name="TextBox 7"/>
            <p:cNvSpPr txBox="1"/>
            <p:nvPr/>
          </p:nvSpPr>
          <p:spPr>
            <a:xfrm>
              <a:off x="202443" y="1260061"/>
              <a:ext cx="14743333" cy="815763"/>
            </a:xfrm>
            <a:prstGeom prst="rect">
              <a:avLst/>
            </a:prstGeom>
          </p:spPr>
          <p:txBody>
            <a:bodyPr lIns="0" tIns="0" rIns="0" bIns="0" rtlCol="0" anchor="t">
              <a:spAutoFit/>
            </a:bodyPr>
            <a:lstStyle/>
            <a:p>
              <a:pPr marL="0" lvl="0" indent="0" algn="ctr">
                <a:lnSpc>
                  <a:spcPts val="5127"/>
                </a:lnSpc>
                <a:spcBef>
                  <a:spcPct val="0"/>
                </a:spcBef>
              </a:pPr>
              <a:r>
                <a:rPr lang="en-US" sz="3662" spc="1098">
                  <a:solidFill>
                    <a:srgbClr val="1F2932"/>
                  </a:solidFill>
                  <a:latin typeface="League Spartan"/>
                  <a:ea typeface="League Spartan"/>
                  <a:cs typeface="League Spartan"/>
                  <a:sym typeface="League Spartan"/>
                </a:rPr>
                <a:t>TRANSPORTATION</a:t>
              </a:r>
            </a:p>
          </p:txBody>
        </p:sp>
        <p:sp>
          <p:nvSpPr>
            <p:cNvPr id="8" name="TextBox 8"/>
            <p:cNvSpPr txBox="1"/>
            <p:nvPr/>
          </p:nvSpPr>
          <p:spPr>
            <a:xfrm>
              <a:off x="0" y="180975"/>
              <a:ext cx="15148219" cy="869433"/>
            </a:xfrm>
            <a:prstGeom prst="rect">
              <a:avLst/>
            </a:prstGeom>
          </p:spPr>
          <p:txBody>
            <a:bodyPr lIns="0" tIns="0" rIns="0" bIns="0" rtlCol="0" anchor="t">
              <a:spAutoFit/>
            </a:bodyPr>
            <a:lstStyle/>
            <a:p>
              <a:pPr marL="0" lvl="0" indent="0" algn="ctr">
                <a:lnSpc>
                  <a:spcPts val="4497"/>
                </a:lnSpc>
              </a:pPr>
              <a:r>
                <a:rPr lang="en-US" sz="5229" spc="690">
                  <a:solidFill>
                    <a:srgbClr val="1F2932"/>
                  </a:solidFill>
                  <a:latin typeface="League Spartan"/>
                  <a:ea typeface="League Spartan"/>
                  <a:cs typeface="League Spartan"/>
                  <a:sym typeface="League Spartan"/>
                </a:rPr>
                <a:t>TRAVEL 101</a:t>
              </a: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7B96D4"/>
        </a:solidFill>
        <a:effectLst/>
      </p:bgPr>
    </p:bg>
    <p:spTree>
      <p:nvGrpSpPr>
        <p:cNvPr id="1" name=""/>
        <p:cNvGrpSpPr/>
        <p:nvPr/>
      </p:nvGrpSpPr>
      <p:grpSpPr>
        <a:xfrm>
          <a:off x="0" y="0"/>
          <a:ext cx="0" cy="0"/>
          <a:chOff x="0" y="0"/>
          <a:chExt cx="0" cy="0"/>
        </a:xfrm>
      </p:grpSpPr>
      <p:sp>
        <p:nvSpPr>
          <p:cNvPr id="2" name="TextBox 2"/>
          <p:cNvSpPr txBox="1"/>
          <p:nvPr/>
        </p:nvSpPr>
        <p:spPr>
          <a:xfrm>
            <a:off x="213608" y="1766071"/>
            <a:ext cx="11955284" cy="3097779"/>
          </a:xfrm>
          <a:prstGeom prst="rect">
            <a:avLst/>
          </a:prstGeom>
        </p:spPr>
        <p:txBody>
          <a:bodyPr lIns="0" tIns="0" rIns="0" bIns="0" rtlCol="0" anchor="t">
            <a:spAutoFit/>
          </a:bodyPr>
          <a:lstStyle/>
          <a:p>
            <a:pPr marL="566206" lvl="1" indent="-283103" algn="l">
              <a:lnSpc>
                <a:spcPts val="5245"/>
              </a:lnSpc>
              <a:buFont typeface="Arial"/>
              <a:buChar char="•"/>
            </a:pPr>
            <a:r>
              <a:rPr lang="en-US" sz="2622">
                <a:solidFill>
                  <a:srgbClr val="1F2932"/>
                </a:solidFill>
                <a:latin typeface="Gobold Thin Light"/>
                <a:ea typeface="Gobold Thin Light"/>
                <a:cs typeface="Gobold Thin Light"/>
                <a:sym typeface="Gobold Thin Light"/>
              </a:rPr>
              <a:t>SGA appropriations contact the Purchasing Office, an administrative employee in a department, or the on-campus advisor for the group. If you are an Ag-related group, please contact the Ag Department for reimbursement – copies of itemized receipts will be required!</a:t>
            </a:r>
          </a:p>
          <a:p>
            <a:pPr algn="l">
              <a:lnSpc>
                <a:spcPts val="4045"/>
              </a:lnSpc>
            </a:pPr>
            <a:endParaRPr lang="en-US" sz="2622">
              <a:solidFill>
                <a:srgbClr val="1F2932"/>
              </a:solidFill>
              <a:latin typeface="Gobold Thin Light"/>
              <a:ea typeface="Gobold Thin Light"/>
              <a:cs typeface="Gobold Thin Light"/>
              <a:sym typeface="Gobold Thin Light"/>
            </a:endParaRPr>
          </a:p>
        </p:txBody>
      </p:sp>
      <p:grpSp>
        <p:nvGrpSpPr>
          <p:cNvPr id="3" name="Group 3"/>
          <p:cNvGrpSpPr/>
          <p:nvPr/>
        </p:nvGrpSpPr>
        <p:grpSpPr>
          <a:xfrm>
            <a:off x="510668" y="196955"/>
            <a:ext cx="11361164" cy="1556868"/>
            <a:chOff x="0" y="0"/>
            <a:chExt cx="15148219" cy="2075824"/>
          </a:xfrm>
        </p:grpSpPr>
        <p:sp>
          <p:nvSpPr>
            <p:cNvPr id="4" name="AutoShape 4"/>
            <p:cNvSpPr/>
            <p:nvPr/>
          </p:nvSpPr>
          <p:spPr>
            <a:xfrm>
              <a:off x="2821942" y="1196458"/>
              <a:ext cx="9504335" cy="0"/>
            </a:xfrm>
            <a:prstGeom prst="line">
              <a:avLst/>
            </a:prstGeom>
            <a:ln w="63500" cap="flat">
              <a:solidFill>
                <a:srgbClr val="000000"/>
              </a:solidFill>
              <a:prstDash val="solid"/>
              <a:headEnd type="none" w="sm" len="sm"/>
              <a:tailEnd type="none" w="sm" len="sm"/>
            </a:ln>
          </p:spPr>
        </p:sp>
        <p:sp>
          <p:nvSpPr>
            <p:cNvPr id="5" name="TextBox 5"/>
            <p:cNvSpPr txBox="1"/>
            <p:nvPr/>
          </p:nvSpPr>
          <p:spPr>
            <a:xfrm>
              <a:off x="202443" y="1260061"/>
              <a:ext cx="14743333" cy="815763"/>
            </a:xfrm>
            <a:prstGeom prst="rect">
              <a:avLst/>
            </a:prstGeom>
          </p:spPr>
          <p:txBody>
            <a:bodyPr lIns="0" tIns="0" rIns="0" bIns="0" rtlCol="0" anchor="t">
              <a:spAutoFit/>
            </a:bodyPr>
            <a:lstStyle/>
            <a:p>
              <a:pPr marL="0" lvl="0" indent="0" algn="ctr">
                <a:lnSpc>
                  <a:spcPts val="5127"/>
                </a:lnSpc>
                <a:spcBef>
                  <a:spcPct val="0"/>
                </a:spcBef>
              </a:pPr>
              <a:r>
                <a:rPr lang="en-US" sz="3662" spc="1098">
                  <a:solidFill>
                    <a:srgbClr val="1F2932"/>
                  </a:solidFill>
                  <a:latin typeface="League Spartan"/>
                  <a:ea typeface="League Spartan"/>
                  <a:cs typeface="League Spartan"/>
                  <a:sym typeface="League Spartan"/>
                </a:rPr>
                <a:t>AFTER TRAVEL TO-DOS</a:t>
              </a:r>
            </a:p>
          </p:txBody>
        </p:sp>
        <p:sp>
          <p:nvSpPr>
            <p:cNvPr id="6" name="TextBox 6"/>
            <p:cNvSpPr txBox="1"/>
            <p:nvPr/>
          </p:nvSpPr>
          <p:spPr>
            <a:xfrm>
              <a:off x="0" y="180975"/>
              <a:ext cx="15148219" cy="869433"/>
            </a:xfrm>
            <a:prstGeom prst="rect">
              <a:avLst/>
            </a:prstGeom>
          </p:spPr>
          <p:txBody>
            <a:bodyPr lIns="0" tIns="0" rIns="0" bIns="0" rtlCol="0" anchor="t">
              <a:spAutoFit/>
            </a:bodyPr>
            <a:lstStyle/>
            <a:p>
              <a:pPr marL="0" lvl="0" indent="0" algn="ctr">
                <a:lnSpc>
                  <a:spcPts val="4497"/>
                </a:lnSpc>
              </a:pPr>
              <a:r>
                <a:rPr lang="en-US" sz="5229" spc="690">
                  <a:solidFill>
                    <a:srgbClr val="1F2932"/>
                  </a:solidFill>
                  <a:latin typeface="League Spartan"/>
                  <a:ea typeface="League Spartan"/>
                  <a:cs typeface="League Spartan"/>
                  <a:sym typeface="League Spartan"/>
                </a:rPr>
                <a:t>TRAVEL 101</a:t>
              </a: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7B96D4"/>
        </a:solidFill>
        <a:effectLst/>
      </p:bgPr>
    </p:bg>
    <p:spTree>
      <p:nvGrpSpPr>
        <p:cNvPr id="1" name=""/>
        <p:cNvGrpSpPr/>
        <p:nvPr/>
      </p:nvGrpSpPr>
      <p:grpSpPr>
        <a:xfrm>
          <a:off x="0" y="0"/>
          <a:ext cx="0" cy="0"/>
          <a:chOff x="0" y="0"/>
          <a:chExt cx="0" cy="0"/>
        </a:xfrm>
      </p:grpSpPr>
      <p:sp>
        <p:nvSpPr>
          <p:cNvPr id="2" name="TextBox 2"/>
          <p:cNvSpPr txBox="1"/>
          <p:nvPr/>
        </p:nvSpPr>
        <p:spPr>
          <a:xfrm>
            <a:off x="6163340" y="1596505"/>
            <a:ext cx="4800005" cy="2306955"/>
          </a:xfrm>
          <a:prstGeom prst="rect">
            <a:avLst/>
          </a:prstGeom>
        </p:spPr>
        <p:txBody>
          <a:bodyPr lIns="0" tIns="0" rIns="0" bIns="0" rtlCol="0" anchor="t">
            <a:spAutoFit/>
          </a:bodyPr>
          <a:lstStyle/>
          <a:p>
            <a:pPr algn="ctr">
              <a:lnSpc>
                <a:spcPts val="4620"/>
              </a:lnSpc>
            </a:pPr>
            <a:r>
              <a:rPr lang="en-US" sz="3300">
                <a:solidFill>
                  <a:srgbClr val="1F2932"/>
                </a:solidFill>
                <a:latin typeface="Gobold Thin Light"/>
                <a:ea typeface="Gobold Thin Light"/>
                <a:cs typeface="Gobold Thin Light"/>
                <a:sym typeface="Gobold Thin Light"/>
              </a:rPr>
              <a:t>Email: purchasing@fhsu.edu</a:t>
            </a:r>
          </a:p>
          <a:p>
            <a:pPr algn="ctr">
              <a:lnSpc>
                <a:spcPts val="4620"/>
              </a:lnSpc>
            </a:pPr>
            <a:r>
              <a:rPr lang="en-US" sz="3300">
                <a:solidFill>
                  <a:srgbClr val="1F2932"/>
                </a:solidFill>
                <a:latin typeface="Gobold Thin Light"/>
                <a:ea typeface="Gobold Thin Light"/>
                <a:cs typeface="Gobold Thin Light"/>
                <a:sym typeface="Gobold Thin Light"/>
              </a:rPr>
              <a:t>Phone: 785.628.4250 </a:t>
            </a:r>
          </a:p>
          <a:p>
            <a:pPr algn="ctr">
              <a:lnSpc>
                <a:spcPts val="4620"/>
              </a:lnSpc>
            </a:pPr>
            <a:r>
              <a:rPr lang="en-US" sz="3300" u="sng">
                <a:solidFill>
                  <a:srgbClr val="F7A800"/>
                </a:solidFill>
                <a:latin typeface="Gobold Thin Light"/>
                <a:ea typeface="Gobold Thin Light"/>
                <a:cs typeface="Gobold Thin Light"/>
                <a:sym typeface="Gobold Thin Light"/>
                <a:hlinkClick r:id="rId2" tooltip="https://www.fhsu.edu/purchasing/student-organizations/"/>
              </a:rPr>
              <a:t>Webpage</a:t>
            </a:r>
          </a:p>
          <a:p>
            <a:pPr algn="ctr">
              <a:lnSpc>
                <a:spcPts val="4620"/>
              </a:lnSpc>
            </a:pPr>
            <a:r>
              <a:rPr lang="en-US" sz="3300">
                <a:solidFill>
                  <a:srgbClr val="1F2932"/>
                </a:solidFill>
                <a:latin typeface="Gobold Thin Light"/>
                <a:ea typeface="Gobold Thin Light"/>
                <a:cs typeface="Gobold Thin Light"/>
                <a:sym typeface="Gobold Thin Light"/>
              </a:rPr>
              <a:t>Sheridan Hall 318</a:t>
            </a:r>
          </a:p>
        </p:txBody>
      </p:sp>
      <p:sp>
        <p:nvSpPr>
          <p:cNvPr id="3" name="AutoShape 3"/>
          <p:cNvSpPr/>
          <p:nvPr/>
        </p:nvSpPr>
        <p:spPr>
          <a:xfrm>
            <a:off x="1190435" y="1113447"/>
            <a:ext cx="10001629" cy="0"/>
          </a:xfrm>
          <a:prstGeom prst="line">
            <a:avLst/>
          </a:prstGeom>
          <a:ln w="47625" cap="flat">
            <a:solidFill>
              <a:srgbClr val="000000"/>
            </a:solidFill>
            <a:prstDash val="solid"/>
            <a:headEnd type="none" w="sm" len="sm"/>
            <a:tailEnd type="none" w="sm" len="sm"/>
          </a:ln>
        </p:spPr>
      </p:sp>
      <p:sp>
        <p:nvSpPr>
          <p:cNvPr id="4" name="TextBox 4"/>
          <p:cNvSpPr txBox="1"/>
          <p:nvPr/>
        </p:nvSpPr>
        <p:spPr>
          <a:xfrm>
            <a:off x="487976" y="437401"/>
            <a:ext cx="11361164" cy="676046"/>
          </a:xfrm>
          <a:prstGeom prst="rect">
            <a:avLst/>
          </a:prstGeom>
        </p:spPr>
        <p:txBody>
          <a:bodyPr lIns="0" tIns="0" rIns="0" bIns="0" rtlCol="0" anchor="t">
            <a:spAutoFit/>
          </a:bodyPr>
          <a:lstStyle/>
          <a:p>
            <a:pPr marL="0" lvl="0" indent="0" algn="ctr">
              <a:lnSpc>
                <a:spcPts val="4927"/>
              </a:lnSpc>
            </a:pPr>
            <a:r>
              <a:rPr lang="en-US" sz="5729" spc="756">
                <a:solidFill>
                  <a:srgbClr val="1F2932"/>
                </a:solidFill>
                <a:latin typeface="League Spartan"/>
                <a:ea typeface="League Spartan"/>
                <a:cs typeface="League Spartan"/>
                <a:sym typeface="League Spartan"/>
              </a:rPr>
              <a:t>CONTACT INFORMATION</a:t>
            </a:r>
          </a:p>
        </p:txBody>
      </p:sp>
      <p:sp>
        <p:nvSpPr>
          <p:cNvPr id="5" name="TextBox 5"/>
          <p:cNvSpPr txBox="1"/>
          <p:nvPr/>
        </p:nvSpPr>
        <p:spPr>
          <a:xfrm>
            <a:off x="4761117" y="4360660"/>
            <a:ext cx="7604451" cy="2306955"/>
          </a:xfrm>
          <a:prstGeom prst="rect">
            <a:avLst/>
          </a:prstGeom>
        </p:spPr>
        <p:txBody>
          <a:bodyPr lIns="0" tIns="0" rIns="0" bIns="0" rtlCol="0" anchor="t">
            <a:spAutoFit/>
          </a:bodyPr>
          <a:lstStyle/>
          <a:p>
            <a:pPr algn="ctr">
              <a:lnSpc>
                <a:spcPts val="4620"/>
              </a:lnSpc>
            </a:pPr>
            <a:r>
              <a:rPr lang="en-US" sz="3300">
                <a:solidFill>
                  <a:srgbClr val="1F2932"/>
                </a:solidFill>
                <a:latin typeface="Gobold Thin Light"/>
                <a:ea typeface="Gobold Thin Light"/>
                <a:cs typeface="Gobold Thin Light"/>
                <a:sym typeface="Gobold Thin Light"/>
              </a:rPr>
              <a:t>Email: apayable@fhsu.edu</a:t>
            </a:r>
          </a:p>
          <a:p>
            <a:pPr algn="ctr">
              <a:lnSpc>
                <a:spcPts val="4620"/>
              </a:lnSpc>
            </a:pPr>
            <a:r>
              <a:rPr lang="en-US" sz="3300">
                <a:solidFill>
                  <a:srgbClr val="1F2932"/>
                </a:solidFill>
                <a:latin typeface="Gobold Thin Light"/>
                <a:ea typeface="Gobold Thin Light"/>
                <a:cs typeface="Gobold Thin Light"/>
                <a:sym typeface="Gobold Thin Light"/>
              </a:rPr>
              <a:t>Phone: 785.628.5948</a:t>
            </a:r>
          </a:p>
          <a:p>
            <a:pPr algn="ctr">
              <a:lnSpc>
                <a:spcPts val="4620"/>
              </a:lnSpc>
            </a:pPr>
            <a:r>
              <a:rPr lang="en-US" sz="3300" u="sng">
                <a:solidFill>
                  <a:srgbClr val="F7A800"/>
                </a:solidFill>
                <a:latin typeface="Gobold Thin Light"/>
                <a:ea typeface="Gobold Thin Light"/>
                <a:cs typeface="Gobold Thin Light"/>
                <a:sym typeface="Gobold Thin Light"/>
                <a:hlinkClick r:id="rId3" tooltip="https://www.fhsu.edu/bus-off/"/>
              </a:rPr>
              <a:t>Webpage</a:t>
            </a:r>
          </a:p>
          <a:p>
            <a:pPr algn="ctr">
              <a:lnSpc>
                <a:spcPts val="4620"/>
              </a:lnSpc>
            </a:pPr>
            <a:r>
              <a:rPr lang="en-US" sz="3300">
                <a:solidFill>
                  <a:srgbClr val="1F2932"/>
                </a:solidFill>
                <a:latin typeface="Gobold Thin Light"/>
                <a:ea typeface="Gobold Thin Light"/>
                <a:cs typeface="Gobold Thin Light"/>
                <a:sym typeface="Gobold Thin Light"/>
              </a:rPr>
              <a:t>Sheridan Hall 106</a:t>
            </a:r>
          </a:p>
        </p:txBody>
      </p:sp>
      <p:sp>
        <p:nvSpPr>
          <p:cNvPr id="6" name="TextBox 6"/>
          <p:cNvSpPr txBox="1"/>
          <p:nvPr/>
        </p:nvSpPr>
        <p:spPr>
          <a:xfrm>
            <a:off x="124440" y="2169008"/>
            <a:ext cx="5042901" cy="1327036"/>
          </a:xfrm>
          <a:prstGeom prst="rect">
            <a:avLst/>
          </a:prstGeom>
        </p:spPr>
        <p:txBody>
          <a:bodyPr lIns="0" tIns="0" rIns="0" bIns="0" rtlCol="0" anchor="t">
            <a:spAutoFit/>
          </a:bodyPr>
          <a:lstStyle/>
          <a:p>
            <a:pPr algn="ctr">
              <a:lnSpc>
                <a:spcPts val="5231"/>
              </a:lnSpc>
            </a:pPr>
            <a:r>
              <a:rPr lang="en-US" sz="4630" spc="611">
                <a:solidFill>
                  <a:srgbClr val="1F2932"/>
                </a:solidFill>
                <a:latin typeface="League Spartan"/>
                <a:ea typeface="League Spartan"/>
                <a:cs typeface="League Spartan"/>
                <a:sym typeface="League Spartan"/>
              </a:rPr>
              <a:t>PURCHASING</a:t>
            </a:r>
          </a:p>
          <a:p>
            <a:pPr marL="0" lvl="0" indent="0" algn="ctr">
              <a:lnSpc>
                <a:spcPts val="5231"/>
              </a:lnSpc>
            </a:pPr>
            <a:r>
              <a:rPr lang="en-US" sz="4630" spc="611">
                <a:solidFill>
                  <a:srgbClr val="1F2932"/>
                </a:solidFill>
                <a:latin typeface="League Spartan"/>
                <a:ea typeface="League Spartan"/>
                <a:cs typeface="League Spartan"/>
                <a:sym typeface="League Spartan"/>
              </a:rPr>
              <a:t>OFFICE</a:t>
            </a:r>
          </a:p>
        </p:txBody>
      </p:sp>
      <p:sp>
        <p:nvSpPr>
          <p:cNvPr id="7" name="TextBox 7"/>
          <p:cNvSpPr txBox="1"/>
          <p:nvPr/>
        </p:nvSpPr>
        <p:spPr>
          <a:xfrm>
            <a:off x="355641" y="4696059"/>
            <a:ext cx="5042901" cy="1327036"/>
          </a:xfrm>
          <a:prstGeom prst="rect">
            <a:avLst/>
          </a:prstGeom>
        </p:spPr>
        <p:txBody>
          <a:bodyPr lIns="0" tIns="0" rIns="0" bIns="0" rtlCol="0" anchor="t">
            <a:spAutoFit/>
          </a:bodyPr>
          <a:lstStyle/>
          <a:p>
            <a:pPr algn="ctr">
              <a:lnSpc>
                <a:spcPts val="5231"/>
              </a:lnSpc>
            </a:pPr>
            <a:r>
              <a:rPr lang="en-US" sz="4630" spc="736">
                <a:solidFill>
                  <a:srgbClr val="1F2932"/>
                </a:solidFill>
                <a:latin typeface="League Spartan"/>
                <a:ea typeface="League Spartan"/>
                <a:cs typeface="League Spartan"/>
                <a:sym typeface="League Spartan"/>
              </a:rPr>
              <a:t>BUSINESS</a:t>
            </a:r>
          </a:p>
          <a:p>
            <a:pPr marL="0" lvl="0" indent="0" algn="ctr">
              <a:lnSpc>
                <a:spcPts val="5231"/>
              </a:lnSpc>
            </a:pPr>
            <a:r>
              <a:rPr lang="en-US" sz="4630" spc="736">
                <a:solidFill>
                  <a:srgbClr val="1F2932"/>
                </a:solidFill>
                <a:latin typeface="League Spartan"/>
                <a:ea typeface="League Spartan"/>
                <a:cs typeface="League Spartan"/>
                <a:sym typeface="League Spartan"/>
              </a:rPr>
              <a:t>OFFICE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B96D4"/>
        </a:solidFill>
        <a:effectLst/>
      </p:bgPr>
    </p:bg>
    <p:spTree>
      <p:nvGrpSpPr>
        <p:cNvPr id="1" name=""/>
        <p:cNvGrpSpPr/>
        <p:nvPr/>
      </p:nvGrpSpPr>
      <p:grpSpPr>
        <a:xfrm>
          <a:off x="0" y="0"/>
          <a:ext cx="0" cy="0"/>
          <a:chOff x="0" y="0"/>
          <a:chExt cx="0" cy="0"/>
        </a:xfrm>
      </p:grpSpPr>
      <p:sp>
        <p:nvSpPr>
          <p:cNvPr id="2" name="AutoShape 2"/>
          <p:cNvSpPr/>
          <p:nvPr/>
        </p:nvSpPr>
        <p:spPr>
          <a:xfrm>
            <a:off x="475619" y="1154143"/>
            <a:ext cx="11009864" cy="0"/>
          </a:xfrm>
          <a:prstGeom prst="line">
            <a:avLst/>
          </a:prstGeom>
          <a:ln w="76200" cap="flat">
            <a:solidFill>
              <a:srgbClr val="000000"/>
            </a:solidFill>
            <a:prstDash val="solid"/>
            <a:headEnd type="none" w="sm" len="sm"/>
            <a:tailEnd type="none" w="sm" len="sm"/>
          </a:ln>
        </p:spPr>
      </p:sp>
      <p:sp>
        <p:nvSpPr>
          <p:cNvPr id="3" name="TextBox 3"/>
          <p:cNvSpPr txBox="1"/>
          <p:nvPr/>
        </p:nvSpPr>
        <p:spPr>
          <a:xfrm>
            <a:off x="3394695" y="4748438"/>
            <a:ext cx="5593110" cy="1691657"/>
          </a:xfrm>
          <a:prstGeom prst="rect">
            <a:avLst/>
          </a:prstGeom>
        </p:spPr>
        <p:txBody>
          <a:bodyPr lIns="0" tIns="0" rIns="0" bIns="0" rtlCol="0" anchor="t">
            <a:spAutoFit/>
          </a:bodyPr>
          <a:lstStyle/>
          <a:p>
            <a:pPr algn="ctr">
              <a:lnSpc>
                <a:spcPts val="13859"/>
              </a:lnSpc>
            </a:pPr>
            <a:r>
              <a:rPr lang="en-US" sz="9899">
                <a:solidFill>
                  <a:srgbClr val="1F2932"/>
                </a:solidFill>
                <a:latin typeface="Gobold Thin Light"/>
                <a:ea typeface="Gobold Thin Light"/>
                <a:cs typeface="Gobold Thin Light"/>
                <a:sym typeface="Gobold Thin Light"/>
              </a:rPr>
              <a:t>Cash Boxes</a:t>
            </a:r>
          </a:p>
        </p:txBody>
      </p:sp>
      <p:sp>
        <p:nvSpPr>
          <p:cNvPr id="4" name="Freeform 4"/>
          <p:cNvSpPr/>
          <p:nvPr/>
        </p:nvSpPr>
        <p:spPr>
          <a:xfrm>
            <a:off x="4611755" y="1503723"/>
            <a:ext cx="3158991" cy="3158991"/>
          </a:xfrm>
          <a:custGeom>
            <a:avLst/>
            <a:gdLst/>
            <a:ahLst/>
            <a:cxnLst/>
            <a:rect l="l" t="t" r="r" b="b"/>
            <a:pathLst>
              <a:path w="3158991" h="3158991">
                <a:moveTo>
                  <a:pt x="0" y="0"/>
                </a:moveTo>
                <a:lnTo>
                  <a:pt x="3158990" y="0"/>
                </a:lnTo>
                <a:lnTo>
                  <a:pt x="3158990" y="3158990"/>
                </a:lnTo>
                <a:lnTo>
                  <a:pt x="0" y="31589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a:off x="475619" y="590174"/>
            <a:ext cx="11361164" cy="606795"/>
          </a:xfrm>
          <a:prstGeom prst="rect">
            <a:avLst/>
          </a:prstGeom>
        </p:spPr>
        <p:txBody>
          <a:bodyPr lIns="0" tIns="0" rIns="0" bIns="0" rtlCol="0" anchor="t">
            <a:spAutoFit/>
          </a:bodyPr>
          <a:lstStyle/>
          <a:p>
            <a:pPr marL="0" lvl="0" indent="0" algn="ctr">
              <a:lnSpc>
                <a:spcPts val="4497"/>
              </a:lnSpc>
            </a:pPr>
            <a:r>
              <a:rPr lang="en-US" sz="5229" spc="690">
                <a:solidFill>
                  <a:srgbClr val="1F2932"/>
                </a:solidFill>
                <a:latin typeface="League Spartan"/>
                <a:ea typeface="League Spartan"/>
                <a:cs typeface="League Spartan"/>
                <a:sym typeface="League Spartan"/>
              </a:rPr>
              <a:t>STUDENT FISCAL SERVICES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B96D4"/>
        </a:solidFill>
        <a:effectLst/>
      </p:bgPr>
    </p:bg>
    <p:spTree>
      <p:nvGrpSpPr>
        <p:cNvPr id="1" name=""/>
        <p:cNvGrpSpPr/>
        <p:nvPr/>
      </p:nvGrpSpPr>
      <p:grpSpPr>
        <a:xfrm>
          <a:off x="0" y="0"/>
          <a:ext cx="0" cy="0"/>
          <a:chOff x="0" y="0"/>
          <a:chExt cx="0" cy="0"/>
        </a:xfrm>
      </p:grpSpPr>
      <p:sp>
        <p:nvSpPr>
          <p:cNvPr id="2" name="TextBox 2"/>
          <p:cNvSpPr txBox="1"/>
          <p:nvPr/>
        </p:nvSpPr>
        <p:spPr>
          <a:xfrm>
            <a:off x="510668" y="318869"/>
            <a:ext cx="11361164" cy="606831"/>
          </a:xfrm>
          <a:prstGeom prst="rect">
            <a:avLst/>
          </a:prstGeom>
        </p:spPr>
        <p:txBody>
          <a:bodyPr lIns="0" tIns="0" rIns="0" bIns="0" rtlCol="0" anchor="t">
            <a:spAutoFit/>
          </a:bodyPr>
          <a:lstStyle/>
          <a:p>
            <a:pPr marL="0" lvl="0" indent="0" algn="ctr">
              <a:lnSpc>
                <a:spcPts val="4497"/>
              </a:lnSpc>
            </a:pPr>
            <a:r>
              <a:rPr lang="en-US" sz="5229" spc="690">
                <a:solidFill>
                  <a:srgbClr val="1F2932"/>
                </a:solidFill>
                <a:latin typeface="League Spartan"/>
                <a:ea typeface="League Spartan"/>
                <a:cs typeface="League Spartan"/>
                <a:sym typeface="League Spartan"/>
              </a:rPr>
              <a:t>STUDENT FISCAL SERVICES</a:t>
            </a:r>
          </a:p>
        </p:txBody>
      </p:sp>
      <p:sp>
        <p:nvSpPr>
          <p:cNvPr id="3" name="AutoShape 3"/>
          <p:cNvSpPr/>
          <p:nvPr/>
        </p:nvSpPr>
        <p:spPr>
          <a:xfrm>
            <a:off x="686318" y="925700"/>
            <a:ext cx="11009864" cy="0"/>
          </a:xfrm>
          <a:prstGeom prst="line">
            <a:avLst/>
          </a:prstGeom>
          <a:ln w="76200" cap="flat">
            <a:solidFill>
              <a:srgbClr val="000000"/>
            </a:solidFill>
            <a:prstDash val="solid"/>
            <a:headEnd type="none" w="sm" len="sm"/>
            <a:tailEnd type="none" w="sm" len="sm"/>
          </a:ln>
        </p:spPr>
      </p:sp>
      <p:sp>
        <p:nvSpPr>
          <p:cNvPr id="4" name="TextBox 4"/>
          <p:cNvSpPr txBox="1"/>
          <p:nvPr/>
        </p:nvSpPr>
        <p:spPr>
          <a:xfrm>
            <a:off x="817652" y="1038601"/>
            <a:ext cx="10747196" cy="545782"/>
          </a:xfrm>
          <a:prstGeom prst="rect">
            <a:avLst/>
          </a:prstGeom>
        </p:spPr>
        <p:txBody>
          <a:bodyPr lIns="0" tIns="0" rIns="0" bIns="0" rtlCol="0" anchor="t">
            <a:spAutoFit/>
          </a:bodyPr>
          <a:lstStyle/>
          <a:p>
            <a:pPr marL="0" lvl="0" indent="0" algn="ctr">
              <a:lnSpc>
                <a:spcPts val="4567"/>
              </a:lnSpc>
              <a:spcBef>
                <a:spcPct val="0"/>
              </a:spcBef>
            </a:pPr>
            <a:r>
              <a:rPr lang="en-US" sz="3262" spc="518">
                <a:solidFill>
                  <a:srgbClr val="1F2932"/>
                </a:solidFill>
                <a:latin typeface="League Spartan"/>
                <a:ea typeface="League Spartan"/>
                <a:cs typeface="League Spartan"/>
                <a:sym typeface="League Spartan"/>
              </a:rPr>
              <a:t>CASH BOX POLICIES/GUIDLINES</a:t>
            </a:r>
          </a:p>
        </p:txBody>
      </p:sp>
      <p:sp>
        <p:nvSpPr>
          <p:cNvPr id="5" name="TextBox 5"/>
          <p:cNvSpPr txBox="1"/>
          <p:nvPr/>
        </p:nvSpPr>
        <p:spPr>
          <a:xfrm>
            <a:off x="585230" y="1708208"/>
            <a:ext cx="11212041" cy="5263627"/>
          </a:xfrm>
          <a:prstGeom prst="rect">
            <a:avLst/>
          </a:prstGeom>
        </p:spPr>
        <p:txBody>
          <a:bodyPr lIns="0" tIns="0" rIns="0" bIns="0" rtlCol="0" anchor="t">
            <a:spAutoFit/>
          </a:bodyPr>
          <a:lstStyle/>
          <a:p>
            <a:pPr algn="just">
              <a:lnSpc>
                <a:spcPts val="3523"/>
              </a:lnSpc>
            </a:pPr>
            <a:r>
              <a:rPr lang="en-US" sz="2911">
                <a:solidFill>
                  <a:srgbClr val="1F2932"/>
                </a:solidFill>
                <a:latin typeface="Gobold Thin Light"/>
                <a:ea typeface="Gobold Thin Light"/>
                <a:cs typeface="Gobold Thin Light"/>
                <a:sym typeface="Gobold Thin Light"/>
              </a:rPr>
              <a:t> - Step-by-Step procedures are found on the SFS website at:</a:t>
            </a:r>
          </a:p>
          <a:p>
            <a:pPr algn="l">
              <a:lnSpc>
                <a:spcPts val="3523"/>
              </a:lnSpc>
            </a:pPr>
            <a:r>
              <a:rPr lang="en-US" sz="2911">
                <a:solidFill>
                  <a:srgbClr val="1F2932"/>
                </a:solidFill>
                <a:latin typeface="Gobold Thin Light"/>
                <a:ea typeface="Gobold Thin Light"/>
                <a:cs typeface="Gobold Thin Light"/>
                <a:sym typeface="Gobold Thin Light"/>
              </a:rPr>
              <a:t>      </a:t>
            </a:r>
            <a:r>
              <a:rPr lang="en-US" sz="2911">
                <a:solidFill>
                  <a:srgbClr val="F7A800"/>
                </a:solidFill>
                <a:latin typeface="Gobold Thin Light"/>
                <a:ea typeface="Gobold Thin Light"/>
                <a:cs typeface="Gobold Thin Light"/>
                <a:sym typeface="Gobold Thin Light"/>
              </a:rPr>
              <a:t>  </a:t>
            </a:r>
            <a:r>
              <a:rPr lang="en-US" sz="2911" u="sng">
                <a:solidFill>
                  <a:srgbClr val="F7A800"/>
                </a:solidFill>
                <a:latin typeface="Gobold Thin Light"/>
                <a:ea typeface="Gobold Thin Light"/>
                <a:cs typeface="Gobold Thin Light"/>
                <a:sym typeface="Gobold Thin Light"/>
                <a:hlinkClick r:id="rId2" tooltip="https://www.fhsu.edu/workday/student-fiscal-services/"/>
              </a:rPr>
              <a:t>https://www.fhsu.edu/workday/student-fiscal-services/</a:t>
            </a:r>
          </a:p>
          <a:p>
            <a:pPr algn="l">
              <a:lnSpc>
                <a:spcPts val="3523"/>
              </a:lnSpc>
            </a:pPr>
            <a:endParaRPr lang="en-US" sz="2911" u="sng">
              <a:solidFill>
                <a:srgbClr val="F7A800"/>
              </a:solidFill>
              <a:latin typeface="Gobold Thin Light"/>
              <a:ea typeface="Gobold Thin Light"/>
              <a:cs typeface="Gobold Thin Light"/>
              <a:sym typeface="Gobold Thin Light"/>
              <a:hlinkClick r:id="rId2" tooltip="https://www.fhsu.edu/workday/student-fiscal-services/"/>
            </a:endParaRPr>
          </a:p>
          <a:p>
            <a:pPr algn="just">
              <a:lnSpc>
                <a:spcPts val="3523"/>
              </a:lnSpc>
            </a:pPr>
            <a:r>
              <a:rPr lang="en-US" sz="2911">
                <a:solidFill>
                  <a:srgbClr val="1F2932"/>
                </a:solidFill>
                <a:latin typeface="Gobold Thin Light"/>
                <a:ea typeface="Gobold Thin Light"/>
                <a:cs typeface="Gobold Thin Light"/>
                <a:sym typeface="Gobold Thin Light"/>
              </a:rPr>
              <a:t> - Cash Boxes are for the purpose of making change.</a:t>
            </a:r>
          </a:p>
          <a:p>
            <a:pPr algn="just">
              <a:lnSpc>
                <a:spcPts val="3523"/>
              </a:lnSpc>
            </a:pPr>
            <a:r>
              <a:rPr lang="en-US" sz="2911">
                <a:solidFill>
                  <a:srgbClr val="1F2932"/>
                </a:solidFill>
                <a:latin typeface="Gobold Thin Light"/>
                <a:ea typeface="Gobold Thin Light"/>
                <a:cs typeface="Gobold Thin Light"/>
                <a:sym typeface="Gobold Thin Light"/>
              </a:rPr>
              <a:t> </a:t>
            </a:r>
          </a:p>
          <a:p>
            <a:pPr algn="just">
              <a:lnSpc>
                <a:spcPts val="3523"/>
              </a:lnSpc>
            </a:pPr>
            <a:r>
              <a:rPr lang="en-US" sz="2911">
                <a:solidFill>
                  <a:srgbClr val="1F2932"/>
                </a:solidFill>
                <a:latin typeface="Gobold Thin Light"/>
                <a:ea typeface="Gobold Thin Light"/>
                <a:cs typeface="Gobold Thin Light"/>
                <a:sym typeface="Gobold Thin Light"/>
              </a:rPr>
              <a:t> - A maximum of $100 can be requested (or less if the cost center does not have adequate funds).</a:t>
            </a:r>
          </a:p>
          <a:p>
            <a:pPr algn="just">
              <a:lnSpc>
                <a:spcPts val="3523"/>
              </a:lnSpc>
            </a:pPr>
            <a:endParaRPr lang="en-US" sz="2911">
              <a:solidFill>
                <a:srgbClr val="1F2932"/>
              </a:solidFill>
              <a:latin typeface="Gobold Thin Light"/>
              <a:ea typeface="Gobold Thin Light"/>
              <a:cs typeface="Gobold Thin Light"/>
              <a:sym typeface="Gobold Thin Light"/>
            </a:endParaRPr>
          </a:p>
          <a:p>
            <a:pPr algn="just">
              <a:lnSpc>
                <a:spcPts val="3523"/>
              </a:lnSpc>
            </a:pPr>
            <a:r>
              <a:rPr lang="en-US" sz="2911">
                <a:solidFill>
                  <a:srgbClr val="1F2932"/>
                </a:solidFill>
                <a:latin typeface="Gobold Thin Light"/>
                <a:ea typeface="Gobold Thin Light"/>
                <a:cs typeface="Gobold Thin Light"/>
                <a:sym typeface="Gobold Thin Light"/>
              </a:rPr>
              <a:t> - Submit the request at least two business days in advance of the event. </a:t>
            </a:r>
          </a:p>
          <a:p>
            <a:pPr algn="just">
              <a:lnSpc>
                <a:spcPts val="3523"/>
              </a:lnSpc>
            </a:pPr>
            <a:endParaRPr lang="en-US" sz="2911">
              <a:solidFill>
                <a:srgbClr val="1F2932"/>
              </a:solidFill>
              <a:latin typeface="Gobold Thin Light"/>
              <a:ea typeface="Gobold Thin Light"/>
              <a:cs typeface="Gobold Thin Light"/>
              <a:sym typeface="Gobold Thin Light"/>
            </a:endParaRPr>
          </a:p>
          <a:p>
            <a:pPr algn="just">
              <a:lnSpc>
                <a:spcPts val="3523"/>
              </a:lnSpc>
            </a:pPr>
            <a:r>
              <a:rPr lang="en-US" sz="2911">
                <a:solidFill>
                  <a:srgbClr val="1F2932"/>
                </a:solidFill>
                <a:latin typeface="Gobold Thin Light"/>
                <a:ea typeface="Gobold Thin Light"/>
                <a:cs typeface="Gobold Thin Light"/>
                <a:sym typeface="Gobold Thin Light"/>
              </a:rPr>
              <a:t> - Cash Boxes are limited, so requests will be honored on a first-come, first--serve basis.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B96D4"/>
        </a:solidFill>
        <a:effectLst/>
      </p:bgPr>
    </p:bg>
    <p:spTree>
      <p:nvGrpSpPr>
        <p:cNvPr id="1" name=""/>
        <p:cNvGrpSpPr/>
        <p:nvPr/>
      </p:nvGrpSpPr>
      <p:grpSpPr>
        <a:xfrm>
          <a:off x="0" y="0"/>
          <a:ext cx="0" cy="0"/>
          <a:chOff x="0" y="0"/>
          <a:chExt cx="0" cy="0"/>
        </a:xfrm>
      </p:grpSpPr>
      <p:sp>
        <p:nvSpPr>
          <p:cNvPr id="2" name="AutoShape 2"/>
          <p:cNvSpPr/>
          <p:nvPr/>
        </p:nvSpPr>
        <p:spPr>
          <a:xfrm>
            <a:off x="686318" y="1190922"/>
            <a:ext cx="11009864" cy="0"/>
          </a:xfrm>
          <a:prstGeom prst="line">
            <a:avLst/>
          </a:prstGeom>
          <a:ln w="76200" cap="flat">
            <a:solidFill>
              <a:srgbClr val="000000"/>
            </a:solidFill>
            <a:prstDash val="solid"/>
            <a:headEnd type="none" w="sm" len="sm"/>
            <a:tailEnd type="none" w="sm" len="sm"/>
          </a:ln>
        </p:spPr>
      </p:sp>
      <p:sp>
        <p:nvSpPr>
          <p:cNvPr id="3" name="TextBox 3"/>
          <p:cNvSpPr txBox="1"/>
          <p:nvPr/>
        </p:nvSpPr>
        <p:spPr>
          <a:xfrm>
            <a:off x="817652" y="1265843"/>
            <a:ext cx="10747196" cy="545782"/>
          </a:xfrm>
          <a:prstGeom prst="rect">
            <a:avLst/>
          </a:prstGeom>
        </p:spPr>
        <p:txBody>
          <a:bodyPr lIns="0" tIns="0" rIns="0" bIns="0" rtlCol="0" anchor="t">
            <a:spAutoFit/>
          </a:bodyPr>
          <a:lstStyle/>
          <a:p>
            <a:pPr marL="0" lvl="0" indent="0" algn="ctr">
              <a:lnSpc>
                <a:spcPts val="4567"/>
              </a:lnSpc>
              <a:spcBef>
                <a:spcPct val="0"/>
              </a:spcBef>
            </a:pPr>
            <a:r>
              <a:rPr lang="en-US" sz="3262" spc="978">
                <a:solidFill>
                  <a:srgbClr val="1F2932"/>
                </a:solidFill>
                <a:latin typeface="League Spartan"/>
                <a:ea typeface="League Spartan"/>
                <a:cs typeface="League Spartan"/>
                <a:sym typeface="League Spartan"/>
              </a:rPr>
              <a:t>CASH BOX POLICIES/GUIDELINES</a:t>
            </a:r>
          </a:p>
        </p:txBody>
      </p:sp>
      <p:sp>
        <p:nvSpPr>
          <p:cNvPr id="4" name="TextBox 4"/>
          <p:cNvSpPr txBox="1"/>
          <p:nvPr/>
        </p:nvSpPr>
        <p:spPr>
          <a:xfrm>
            <a:off x="475619" y="2162630"/>
            <a:ext cx="11009864" cy="4110975"/>
          </a:xfrm>
          <a:prstGeom prst="rect">
            <a:avLst/>
          </a:prstGeom>
        </p:spPr>
        <p:txBody>
          <a:bodyPr lIns="0" tIns="0" rIns="0" bIns="0" rtlCol="0" anchor="t">
            <a:spAutoFit/>
          </a:bodyPr>
          <a:lstStyle/>
          <a:p>
            <a:pPr algn="just">
              <a:lnSpc>
                <a:spcPts val="3644"/>
              </a:lnSpc>
            </a:pPr>
            <a:r>
              <a:rPr lang="en-US" sz="3011">
                <a:solidFill>
                  <a:srgbClr val="1F2932"/>
                </a:solidFill>
                <a:latin typeface="Gobold Thin Light"/>
                <a:ea typeface="Gobold Thin Light"/>
                <a:cs typeface="Gobold Thin Light"/>
                <a:sym typeface="Gobold Thin Light"/>
              </a:rPr>
              <a:t> - Must be picked-up from SFS by 4:00 p.m. on scheduled work days. </a:t>
            </a:r>
          </a:p>
          <a:p>
            <a:pPr algn="just">
              <a:lnSpc>
                <a:spcPts val="3644"/>
              </a:lnSpc>
            </a:pPr>
            <a:r>
              <a:rPr lang="en-US" sz="3011">
                <a:solidFill>
                  <a:srgbClr val="1F2932"/>
                </a:solidFill>
                <a:latin typeface="Gobold Thin Light"/>
                <a:ea typeface="Gobold Thin Light"/>
                <a:cs typeface="Gobold Thin Light"/>
                <a:sym typeface="Gobold Thin Light"/>
              </a:rPr>
              <a:t> </a:t>
            </a:r>
          </a:p>
          <a:p>
            <a:pPr algn="just">
              <a:lnSpc>
                <a:spcPts val="3644"/>
              </a:lnSpc>
            </a:pPr>
            <a:r>
              <a:rPr lang="en-US" sz="3011">
                <a:solidFill>
                  <a:srgbClr val="1F2932"/>
                </a:solidFill>
                <a:latin typeface="Gobold Thin Light"/>
                <a:ea typeface="Gobold Thin Light"/>
                <a:cs typeface="Gobold Thin Light"/>
                <a:sym typeface="Gobold Thin Light"/>
              </a:rPr>
              <a:t> - Only authorized individual(s) listed on the spend authorization can pick up the cash box with a photo ID. Funds may be automatically deducted from the cost center if not returned at the time specified.  </a:t>
            </a:r>
          </a:p>
          <a:p>
            <a:pPr algn="just">
              <a:lnSpc>
                <a:spcPts val="3644"/>
              </a:lnSpc>
            </a:pPr>
            <a:r>
              <a:rPr lang="en-US" sz="3011">
                <a:solidFill>
                  <a:srgbClr val="1F2932"/>
                </a:solidFill>
                <a:latin typeface="Gobold Thin Light"/>
                <a:ea typeface="Gobold Thin Light"/>
                <a:cs typeface="Gobold Thin Light"/>
                <a:sym typeface="Gobold Thin Light"/>
              </a:rPr>
              <a:t> </a:t>
            </a:r>
          </a:p>
          <a:p>
            <a:pPr algn="just">
              <a:lnSpc>
                <a:spcPts val="3644"/>
              </a:lnSpc>
            </a:pPr>
            <a:r>
              <a:rPr lang="en-US" sz="3011">
                <a:solidFill>
                  <a:srgbClr val="1F2932"/>
                </a:solidFill>
                <a:latin typeface="Gobold Thin Light"/>
                <a:ea typeface="Gobold Thin Light"/>
                <a:cs typeface="Gobold Thin Light"/>
                <a:sym typeface="Gobold Thin Light"/>
              </a:rPr>
              <a:t> - Return exact amount of cash as issued (in any denomination);  your sales will be deposited as a cash sale.  </a:t>
            </a:r>
          </a:p>
          <a:p>
            <a:pPr algn="just">
              <a:lnSpc>
                <a:spcPts val="3644"/>
              </a:lnSpc>
            </a:pPr>
            <a:r>
              <a:rPr lang="en-US" sz="3011">
                <a:solidFill>
                  <a:srgbClr val="1F2932"/>
                </a:solidFill>
                <a:latin typeface="Gobold Thin Light"/>
                <a:ea typeface="Gobold Thin Light"/>
                <a:cs typeface="Gobold Thin Light"/>
                <a:sym typeface="Gobold Thin Light"/>
              </a:rPr>
              <a:t> </a:t>
            </a:r>
          </a:p>
        </p:txBody>
      </p:sp>
      <p:sp>
        <p:nvSpPr>
          <p:cNvPr id="5" name="TextBox 5"/>
          <p:cNvSpPr txBox="1"/>
          <p:nvPr/>
        </p:nvSpPr>
        <p:spPr>
          <a:xfrm>
            <a:off x="510668" y="530022"/>
            <a:ext cx="11361164" cy="606831"/>
          </a:xfrm>
          <a:prstGeom prst="rect">
            <a:avLst/>
          </a:prstGeom>
        </p:spPr>
        <p:txBody>
          <a:bodyPr lIns="0" tIns="0" rIns="0" bIns="0" rtlCol="0" anchor="t">
            <a:spAutoFit/>
          </a:bodyPr>
          <a:lstStyle/>
          <a:p>
            <a:pPr marL="0" lvl="0" indent="0" algn="ctr">
              <a:lnSpc>
                <a:spcPts val="4497"/>
              </a:lnSpc>
            </a:pPr>
            <a:r>
              <a:rPr lang="en-US" sz="5229" spc="690">
                <a:solidFill>
                  <a:srgbClr val="1F2932"/>
                </a:solidFill>
                <a:latin typeface="League Spartan"/>
                <a:ea typeface="League Spartan"/>
                <a:cs typeface="League Spartan"/>
                <a:sym typeface="League Spartan"/>
              </a:rPr>
              <a:t>STUDENT FISCAL SERVICES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B96D4"/>
        </a:solidFill>
        <a:effectLst/>
      </p:bgPr>
    </p:bg>
    <p:spTree>
      <p:nvGrpSpPr>
        <p:cNvPr id="1" name=""/>
        <p:cNvGrpSpPr/>
        <p:nvPr/>
      </p:nvGrpSpPr>
      <p:grpSpPr>
        <a:xfrm>
          <a:off x="0" y="0"/>
          <a:ext cx="0" cy="0"/>
          <a:chOff x="0" y="0"/>
          <a:chExt cx="0" cy="0"/>
        </a:xfrm>
      </p:grpSpPr>
      <p:sp>
        <p:nvSpPr>
          <p:cNvPr id="2" name="AutoShape 2"/>
          <p:cNvSpPr/>
          <p:nvPr/>
        </p:nvSpPr>
        <p:spPr>
          <a:xfrm>
            <a:off x="686318" y="1190922"/>
            <a:ext cx="11009864" cy="0"/>
          </a:xfrm>
          <a:prstGeom prst="line">
            <a:avLst/>
          </a:prstGeom>
          <a:ln w="76200" cap="flat">
            <a:solidFill>
              <a:srgbClr val="000000"/>
            </a:solidFill>
            <a:prstDash val="solid"/>
            <a:headEnd type="none" w="sm" len="sm"/>
            <a:tailEnd type="none" w="sm" len="sm"/>
          </a:ln>
        </p:spPr>
      </p:sp>
      <p:sp>
        <p:nvSpPr>
          <p:cNvPr id="3" name="TextBox 3"/>
          <p:cNvSpPr txBox="1"/>
          <p:nvPr/>
        </p:nvSpPr>
        <p:spPr>
          <a:xfrm>
            <a:off x="1507778" y="4441486"/>
            <a:ext cx="9366945" cy="1061723"/>
          </a:xfrm>
          <a:prstGeom prst="rect">
            <a:avLst/>
          </a:prstGeom>
        </p:spPr>
        <p:txBody>
          <a:bodyPr lIns="0" tIns="0" rIns="0" bIns="0" rtlCol="0" anchor="t">
            <a:spAutoFit/>
          </a:bodyPr>
          <a:lstStyle/>
          <a:p>
            <a:pPr algn="ctr">
              <a:lnSpc>
                <a:spcPts val="8679"/>
              </a:lnSpc>
            </a:pPr>
            <a:r>
              <a:rPr lang="en-US" sz="6199">
                <a:solidFill>
                  <a:srgbClr val="1F2932"/>
                </a:solidFill>
                <a:latin typeface="Gobold Thin Light"/>
                <a:ea typeface="Gobold Thin Light"/>
                <a:cs typeface="Gobold Thin Light"/>
                <a:sym typeface="Gobold Thin Light"/>
              </a:rPr>
              <a:t>Student Activity Credit Cards</a:t>
            </a:r>
          </a:p>
        </p:txBody>
      </p:sp>
      <p:sp>
        <p:nvSpPr>
          <p:cNvPr id="4" name="Freeform 4"/>
          <p:cNvSpPr/>
          <p:nvPr/>
        </p:nvSpPr>
        <p:spPr>
          <a:xfrm rot="466092">
            <a:off x="4306235" y="1561881"/>
            <a:ext cx="3543908" cy="2489595"/>
          </a:xfrm>
          <a:custGeom>
            <a:avLst/>
            <a:gdLst/>
            <a:ahLst/>
            <a:cxnLst/>
            <a:rect l="l" t="t" r="r" b="b"/>
            <a:pathLst>
              <a:path w="3543908" h="2489595">
                <a:moveTo>
                  <a:pt x="0" y="0"/>
                </a:moveTo>
                <a:lnTo>
                  <a:pt x="3543908" y="0"/>
                </a:lnTo>
                <a:lnTo>
                  <a:pt x="3543908" y="2489596"/>
                </a:lnTo>
                <a:lnTo>
                  <a:pt x="0" y="2489596"/>
                </a:lnTo>
                <a:lnTo>
                  <a:pt x="0" y="0"/>
                </a:lnTo>
                <a:close/>
              </a:path>
            </a:pathLst>
          </a:custGeom>
          <a:blipFill>
            <a:blip r:embed="rId2"/>
            <a:stretch>
              <a:fillRect/>
            </a:stretch>
          </a:blipFill>
        </p:spPr>
      </p:sp>
      <p:sp>
        <p:nvSpPr>
          <p:cNvPr id="5" name="TextBox 5"/>
          <p:cNvSpPr txBox="1"/>
          <p:nvPr/>
        </p:nvSpPr>
        <p:spPr>
          <a:xfrm>
            <a:off x="475619" y="438145"/>
            <a:ext cx="11361164" cy="606831"/>
          </a:xfrm>
          <a:prstGeom prst="rect">
            <a:avLst/>
          </a:prstGeom>
        </p:spPr>
        <p:txBody>
          <a:bodyPr lIns="0" tIns="0" rIns="0" bIns="0" rtlCol="0" anchor="t">
            <a:spAutoFit/>
          </a:bodyPr>
          <a:lstStyle/>
          <a:p>
            <a:pPr marL="0" lvl="0" indent="0" algn="ctr">
              <a:lnSpc>
                <a:spcPts val="4497"/>
              </a:lnSpc>
            </a:pPr>
            <a:r>
              <a:rPr lang="en-US" sz="5229" spc="690">
                <a:solidFill>
                  <a:srgbClr val="1F2932"/>
                </a:solidFill>
                <a:latin typeface="League Spartan"/>
                <a:ea typeface="League Spartan"/>
                <a:cs typeface="League Spartan"/>
                <a:sym typeface="League Spartan"/>
              </a:rPr>
              <a:t>STUDENT FISCAL SERVICES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B96D4"/>
        </a:solidFill>
        <a:effectLst/>
      </p:bgPr>
    </p:bg>
    <p:spTree>
      <p:nvGrpSpPr>
        <p:cNvPr id="1" name=""/>
        <p:cNvGrpSpPr/>
        <p:nvPr/>
      </p:nvGrpSpPr>
      <p:grpSpPr>
        <a:xfrm>
          <a:off x="0" y="0"/>
          <a:ext cx="0" cy="0"/>
          <a:chOff x="0" y="0"/>
          <a:chExt cx="0" cy="0"/>
        </a:xfrm>
      </p:grpSpPr>
      <p:sp>
        <p:nvSpPr>
          <p:cNvPr id="2" name="AutoShape 2"/>
          <p:cNvSpPr/>
          <p:nvPr/>
        </p:nvSpPr>
        <p:spPr>
          <a:xfrm>
            <a:off x="686318" y="1190922"/>
            <a:ext cx="11009864" cy="0"/>
          </a:xfrm>
          <a:prstGeom prst="line">
            <a:avLst/>
          </a:prstGeom>
          <a:ln w="76200" cap="flat">
            <a:solidFill>
              <a:srgbClr val="000000"/>
            </a:solidFill>
            <a:prstDash val="solid"/>
            <a:headEnd type="none" w="sm" len="sm"/>
            <a:tailEnd type="none" w="sm" len="sm"/>
          </a:ln>
        </p:spPr>
      </p:sp>
      <p:sp>
        <p:nvSpPr>
          <p:cNvPr id="3" name="TextBox 3"/>
          <p:cNvSpPr txBox="1"/>
          <p:nvPr/>
        </p:nvSpPr>
        <p:spPr>
          <a:xfrm>
            <a:off x="0" y="1270535"/>
            <a:ext cx="12382500" cy="382270"/>
          </a:xfrm>
          <a:prstGeom prst="rect">
            <a:avLst/>
          </a:prstGeom>
        </p:spPr>
        <p:txBody>
          <a:bodyPr lIns="0" tIns="0" rIns="0" bIns="0" rtlCol="0" anchor="t">
            <a:spAutoFit/>
          </a:bodyPr>
          <a:lstStyle/>
          <a:p>
            <a:pPr marL="0" lvl="0" indent="0" algn="ctr">
              <a:lnSpc>
                <a:spcPts val="3079"/>
              </a:lnSpc>
              <a:spcBef>
                <a:spcPct val="0"/>
              </a:spcBef>
            </a:pPr>
            <a:r>
              <a:rPr lang="en-US" sz="2199" spc="659">
                <a:solidFill>
                  <a:srgbClr val="1F2932"/>
                </a:solidFill>
                <a:latin typeface="League Spartan"/>
                <a:ea typeface="League Spartan"/>
                <a:cs typeface="League Spartan"/>
                <a:sym typeface="League Spartan"/>
              </a:rPr>
              <a:t>STUDENT ACTIVITY CREDIT CARD POLICIES/GUIDELINES</a:t>
            </a:r>
          </a:p>
        </p:txBody>
      </p:sp>
      <p:sp>
        <p:nvSpPr>
          <p:cNvPr id="4" name="TextBox 4"/>
          <p:cNvSpPr txBox="1"/>
          <p:nvPr/>
        </p:nvSpPr>
        <p:spPr>
          <a:xfrm>
            <a:off x="418304" y="1824255"/>
            <a:ext cx="11545892" cy="5139605"/>
          </a:xfrm>
          <a:prstGeom prst="rect">
            <a:avLst/>
          </a:prstGeom>
        </p:spPr>
        <p:txBody>
          <a:bodyPr lIns="0" tIns="0" rIns="0" bIns="0" rtlCol="0" anchor="t">
            <a:spAutoFit/>
          </a:bodyPr>
          <a:lstStyle/>
          <a:p>
            <a:pPr algn="just">
              <a:lnSpc>
                <a:spcPts val="3711"/>
              </a:lnSpc>
            </a:pPr>
            <a:r>
              <a:rPr lang="en-US" sz="3067">
                <a:solidFill>
                  <a:srgbClr val="1F2932"/>
                </a:solidFill>
                <a:latin typeface="Gobold Thin Light"/>
                <a:ea typeface="Gobold Thin Light"/>
                <a:cs typeface="Gobold Thin Light"/>
                <a:sym typeface="Gobold Thin Light"/>
              </a:rPr>
              <a:t> - Step-by-Step procedures are found on the SFS website at:</a:t>
            </a:r>
          </a:p>
          <a:p>
            <a:pPr algn="l">
              <a:lnSpc>
                <a:spcPts val="3711"/>
              </a:lnSpc>
            </a:pPr>
            <a:r>
              <a:rPr lang="en-US" sz="3067">
                <a:solidFill>
                  <a:srgbClr val="1F2932"/>
                </a:solidFill>
                <a:latin typeface="Gobold Thin Light"/>
                <a:ea typeface="Gobold Thin Light"/>
                <a:cs typeface="Gobold Thin Light"/>
                <a:sym typeface="Gobold Thin Light"/>
              </a:rPr>
              <a:t>        </a:t>
            </a:r>
            <a:r>
              <a:rPr lang="en-US" sz="3067" u="sng">
                <a:solidFill>
                  <a:srgbClr val="1F2932"/>
                </a:solidFill>
                <a:latin typeface="Gobold Thin Light"/>
                <a:ea typeface="Gobold Thin Light"/>
                <a:cs typeface="Gobold Thin Light"/>
                <a:sym typeface="Gobold Thin Light"/>
                <a:hlinkClick r:id="rId2" tooltip="https://www.fhsu.edu/workday/student-fiscal-services/"/>
              </a:rPr>
              <a:t>https://www.fhsu.edu/workday/student-fiscal-services/</a:t>
            </a:r>
          </a:p>
          <a:p>
            <a:pPr algn="just">
              <a:lnSpc>
                <a:spcPts val="3711"/>
              </a:lnSpc>
            </a:pPr>
            <a:r>
              <a:rPr lang="en-US" sz="3067">
                <a:solidFill>
                  <a:srgbClr val="1F2932"/>
                </a:solidFill>
                <a:latin typeface="Gobold Thin Light"/>
                <a:ea typeface="Gobold Thin Light"/>
                <a:cs typeface="Gobold Thin Light"/>
                <a:sym typeface="Gobold Thin Light"/>
              </a:rPr>
              <a:t> </a:t>
            </a:r>
          </a:p>
          <a:p>
            <a:pPr algn="just">
              <a:lnSpc>
                <a:spcPts val="3711"/>
              </a:lnSpc>
            </a:pPr>
            <a:r>
              <a:rPr lang="en-US" sz="3067">
                <a:solidFill>
                  <a:srgbClr val="1F2932"/>
                </a:solidFill>
                <a:latin typeface="Gobold Thin Light"/>
                <a:ea typeface="Gobold Thin Light"/>
                <a:cs typeface="Gobold Thin Light"/>
                <a:sym typeface="Gobold Thin Light"/>
              </a:rPr>
              <a:t> - Submit the spend authorization at least two business days in advance.</a:t>
            </a:r>
          </a:p>
          <a:p>
            <a:pPr algn="just">
              <a:lnSpc>
                <a:spcPts val="3711"/>
              </a:lnSpc>
            </a:pPr>
            <a:r>
              <a:rPr lang="en-US" sz="3067">
                <a:solidFill>
                  <a:srgbClr val="1F2932"/>
                </a:solidFill>
                <a:latin typeface="Gobold Thin Light"/>
                <a:ea typeface="Gobold Thin Light"/>
                <a:cs typeface="Gobold Thin Light"/>
                <a:sym typeface="Gobold Thin Light"/>
              </a:rPr>
              <a:t> </a:t>
            </a:r>
          </a:p>
          <a:p>
            <a:pPr algn="just">
              <a:lnSpc>
                <a:spcPts val="3711"/>
              </a:lnSpc>
            </a:pPr>
            <a:r>
              <a:rPr lang="en-US" sz="3067">
                <a:solidFill>
                  <a:srgbClr val="1F2932"/>
                </a:solidFill>
                <a:latin typeface="Gobold Thin Light"/>
                <a:ea typeface="Gobold Thin Light"/>
                <a:cs typeface="Gobold Thin Light"/>
                <a:sym typeface="Gobold Thin Light"/>
              </a:rPr>
              <a:t> - Submitter is responsible for making sure that there is enough money in the cost center for the purchase prior to submitting the spend authorization. </a:t>
            </a:r>
          </a:p>
          <a:p>
            <a:pPr algn="just">
              <a:lnSpc>
                <a:spcPts val="3711"/>
              </a:lnSpc>
            </a:pPr>
            <a:endParaRPr lang="en-US" sz="3067">
              <a:solidFill>
                <a:srgbClr val="1F2932"/>
              </a:solidFill>
              <a:latin typeface="Gobold Thin Light"/>
              <a:ea typeface="Gobold Thin Light"/>
              <a:cs typeface="Gobold Thin Light"/>
              <a:sym typeface="Gobold Thin Light"/>
            </a:endParaRPr>
          </a:p>
          <a:p>
            <a:pPr algn="just">
              <a:lnSpc>
                <a:spcPts val="3711"/>
              </a:lnSpc>
            </a:pPr>
            <a:r>
              <a:rPr lang="en-US" sz="3067">
                <a:solidFill>
                  <a:srgbClr val="1F2932"/>
                </a:solidFill>
                <a:latin typeface="Gobold Thin Light"/>
                <a:ea typeface="Gobold Thin Light"/>
                <a:cs typeface="Gobold Thin Light"/>
                <a:sym typeface="Gobold Thin Light"/>
              </a:rPr>
              <a:t> - Only authorized individual(s) listed on the spend authorization can pick up the credit card, with a photo ID.   </a:t>
            </a:r>
          </a:p>
        </p:txBody>
      </p:sp>
      <p:sp>
        <p:nvSpPr>
          <p:cNvPr id="5" name="TextBox 5"/>
          <p:cNvSpPr txBox="1"/>
          <p:nvPr/>
        </p:nvSpPr>
        <p:spPr>
          <a:xfrm>
            <a:off x="510668" y="530022"/>
            <a:ext cx="11361164" cy="606831"/>
          </a:xfrm>
          <a:prstGeom prst="rect">
            <a:avLst/>
          </a:prstGeom>
        </p:spPr>
        <p:txBody>
          <a:bodyPr lIns="0" tIns="0" rIns="0" bIns="0" rtlCol="0" anchor="t">
            <a:spAutoFit/>
          </a:bodyPr>
          <a:lstStyle/>
          <a:p>
            <a:pPr marL="0" lvl="0" indent="0" algn="ctr">
              <a:lnSpc>
                <a:spcPts val="4497"/>
              </a:lnSpc>
            </a:pPr>
            <a:r>
              <a:rPr lang="en-US" sz="5229" spc="690">
                <a:solidFill>
                  <a:srgbClr val="1F2932"/>
                </a:solidFill>
                <a:latin typeface="League Spartan"/>
                <a:ea typeface="League Spartan"/>
                <a:cs typeface="League Spartan"/>
                <a:sym typeface="League Spartan"/>
              </a:rPr>
              <a:t>STUDENT FISCAL SERVICES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3757</Words>
  <Application>Microsoft Office PowerPoint</Application>
  <PresentationFormat>Custom</PresentationFormat>
  <Paragraphs>411</Paragraphs>
  <Slides>45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Gobold Extra2</vt:lpstr>
      <vt:lpstr>Gobold Thin Light</vt:lpstr>
      <vt:lpstr>League Spartan</vt:lpstr>
      <vt:lpstr>Calibri</vt:lpstr>
      <vt:lpstr>Code Pro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RSO 101 Training 2024 -Finances</dc:title>
  <dc:creator>Shelley Bryant</dc:creator>
  <cp:lastModifiedBy>Shelley Bryant</cp:lastModifiedBy>
  <cp:revision>2</cp:revision>
  <dcterms:created xsi:type="dcterms:W3CDTF">2006-08-16T00:00:00Z</dcterms:created>
  <dcterms:modified xsi:type="dcterms:W3CDTF">2024-09-11T15:51:45Z</dcterms:modified>
  <dc:identifier>DAE4dMpQIcI</dc:identifier>
</cp:coreProperties>
</file>