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25" r:id="rId5"/>
    <p:sldId id="316" r:id="rId6"/>
    <p:sldId id="312" r:id="rId7"/>
    <p:sldId id="317" r:id="rId8"/>
    <p:sldId id="322" r:id="rId9"/>
    <p:sldId id="321" r:id="rId10"/>
    <p:sldId id="314" r:id="rId11"/>
    <p:sldId id="313" r:id="rId12"/>
    <p:sldId id="315" r:id="rId13"/>
    <p:sldId id="320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05D14-C285-4EB3-96A8-8923A5FE9DFC}" v="2" dt="2023-01-08T20:04:07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kala Tuxhorn" userId="007ab9d0-894e-48e4-9d58-991253b640e0" providerId="ADAL" clId="{26405D14-C285-4EB3-96A8-8923A5FE9DFC}"/>
    <pc:docChg chg="undo custSel addSld delSld modSld">
      <pc:chgData name="Rekala Tuxhorn" userId="007ab9d0-894e-48e4-9d58-991253b640e0" providerId="ADAL" clId="{26405D14-C285-4EB3-96A8-8923A5FE9DFC}" dt="2023-01-09T01:59:36.372" v="1104" actId="207"/>
      <pc:docMkLst>
        <pc:docMk/>
      </pc:docMkLst>
      <pc:sldChg chg="del">
        <pc:chgData name="Rekala Tuxhorn" userId="007ab9d0-894e-48e4-9d58-991253b640e0" providerId="ADAL" clId="{26405D14-C285-4EB3-96A8-8923A5FE9DFC}" dt="2023-01-08T19:58:59.881" v="750" actId="47"/>
        <pc:sldMkLst>
          <pc:docMk/>
          <pc:sldMk cId="1946576508" sldId="305"/>
        </pc:sldMkLst>
      </pc:sldChg>
      <pc:sldChg chg="modSp mod">
        <pc:chgData name="Rekala Tuxhorn" userId="007ab9d0-894e-48e4-9d58-991253b640e0" providerId="ADAL" clId="{26405D14-C285-4EB3-96A8-8923A5FE9DFC}" dt="2023-01-08T20:02:24.250" v="924" actId="20577"/>
        <pc:sldMkLst>
          <pc:docMk/>
          <pc:sldMk cId="2466865028" sldId="312"/>
        </pc:sldMkLst>
        <pc:spChg chg="mod">
          <ac:chgData name="Rekala Tuxhorn" userId="007ab9d0-894e-48e4-9d58-991253b640e0" providerId="ADAL" clId="{26405D14-C285-4EB3-96A8-8923A5FE9DFC}" dt="2023-01-08T20:02:24.250" v="924" actId="20577"/>
          <ac:spMkLst>
            <pc:docMk/>
            <pc:sldMk cId="2466865028" sldId="312"/>
            <ac:spMk id="3" creationId="{497EEBAF-BAD6-4F5C-8304-DC54C4BF9091}"/>
          </ac:spMkLst>
        </pc:spChg>
      </pc:sldChg>
      <pc:sldChg chg="modSp mod">
        <pc:chgData name="Rekala Tuxhorn" userId="007ab9d0-894e-48e4-9d58-991253b640e0" providerId="ADAL" clId="{26405D14-C285-4EB3-96A8-8923A5FE9DFC}" dt="2023-01-08T20:04:08.829" v="970" actId="5793"/>
        <pc:sldMkLst>
          <pc:docMk/>
          <pc:sldMk cId="590540187" sldId="314"/>
        </pc:sldMkLst>
        <pc:spChg chg="mod">
          <ac:chgData name="Rekala Tuxhorn" userId="007ab9d0-894e-48e4-9d58-991253b640e0" providerId="ADAL" clId="{26405D14-C285-4EB3-96A8-8923A5FE9DFC}" dt="2023-01-08T20:04:08.829" v="970" actId="5793"/>
          <ac:spMkLst>
            <pc:docMk/>
            <pc:sldMk cId="590540187" sldId="314"/>
            <ac:spMk id="3" creationId="{7248AED9-E3DA-45CF-BA34-2401309F4969}"/>
          </ac:spMkLst>
        </pc:spChg>
      </pc:sldChg>
      <pc:sldChg chg="modSp mod">
        <pc:chgData name="Rekala Tuxhorn" userId="007ab9d0-894e-48e4-9d58-991253b640e0" providerId="ADAL" clId="{26405D14-C285-4EB3-96A8-8923A5FE9DFC}" dt="2023-01-08T20:04:41.993" v="1007" actId="20577"/>
        <pc:sldMkLst>
          <pc:docMk/>
          <pc:sldMk cId="3962937239" sldId="315"/>
        </pc:sldMkLst>
        <pc:spChg chg="mod">
          <ac:chgData name="Rekala Tuxhorn" userId="007ab9d0-894e-48e4-9d58-991253b640e0" providerId="ADAL" clId="{26405D14-C285-4EB3-96A8-8923A5FE9DFC}" dt="2023-01-08T20:04:41.993" v="1007" actId="20577"/>
          <ac:spMkLst>
            <pc:docMk/>
            <pc:sldMk cId="3962937239" sldId="315"/>
            <ac:spMk id="3" creationId="{99A7B3CA-A12C-48F8-BF5B-A8FA13E830B7}"/>
          </ac:spMkLst>
        </pc:spChg>
      </pc:sldChg>
      <pc:sldChg chg="modSp mod">
        <pc:chgData name="Rekala Tuxhorn" userId="007ab9d0-894e-48e4-9d58-991253b640e0" providerId="ADAL" clId="{26405D14-C285-4EB3-96A8-8923A5FE9DFC}" dt="2023-01-08T20:01:56.807" v="922" actId="20577"/>
        <pc:sldMkLst>
          <pc:docMk/>
          <pc:sldMk cId="1414153834" sldId="316"/>
        </pc:sldMkLst>
        <pc:spChg chg="mod">
          <ac:chgData name="Rekala Tuxhorn" userId="007ab9d0-894e-48e4-9d58-991253b640e0" providerId="ADAL" clId="{26405D14-C285-4EB3-96A8-8923A5FE9DFC}" dt="2023-01-08T20:01:56.807" v="922" actId="20577"/>
          <ac:spMkLst>
            <pc:docMk/>
            <pc:sldMk cId="1414153834" sldId="316"/>
            <ac:spMk id="3" creationId="{C90F965B-3049-45C2-9016-32B483C929AF}"/>
          </ac:spMkLst>
        </pc:spChg>
      </pc:sldChg>
      <pc:sldChg chg="addSp delSp mod">
        <pc:chgData name="Rekala Tuxhorn" userId="007ab9d0-894e-48e4-9d58-991253b640e0" providerId="ADAL" clId="{26405D14-C285-4EB3-96A8-8923A5FE9DFC}" dt="2023-01-08T20:06:00.660" v="1009" actId="478"/>
        <pc:sldMkLst>
          <pc:docMk/>
          <pc:sldMk cId="74923752" sldId="320"/>
        </pc:sldMkLst>
        <pc:spChg chg="add del">
          <ac:chgData name="Rekala Tuxhorn" userId="007ab9d0-894e-48e4-9d58-991253b640e0" providerId="ADAL" clId="{26405D14-C285-4EB3-96A8-8923A5FE9DFC}" dt="2023-01-08T20:06:00.660" v="1009" actId="478"/>
          <ac:spMkLst>
            <pc:docMk/>
            <pc:sldMk cId="74923752" sldId="320"/>
            <ac:spMk id="5" creationId="{D31FD327-61FE-934A-8A2E-46A9FB2C97DA}"/>
          </ac:spMkLst>
        </pc:spChg>
      </pc:sldChg>
      <pc:sldChg chg="modSp mod">
        <pc:chgData name="Rekala Tuxhorn" userId="007ab9d0-894e-48e4-9d58-991253b640e0" providerId="ADAL" clId="{26405D14-C285-4EB3-96A8-8923A5FE9DFC}" dt="2023-01-08T20:03:32.287" v="926" actId="20577"/>
        <pc:sldMkLst>
          <pc:docMk/>
          <pc:sldMk cId="205543331" sldId="321"/>
        </pc:sldMkLst>
        <pc:spChg chg="mod">
          <ac:chgData name="Rekala Tuxhorn" userId="007ab9d0-894e-48e4-9d58-991253b640e0" providerId="ADAL" clId="{26405D14-C285-4EB3-96A8-8923A5FE9DFC}" dt="2023-01-08T20:03:32.287" v="926" actId="20577"/>
          <ac:spMkLst>
            <pc:docMk/>
            <pc:sldMk cId="205543331" sldId="321"/>
            <ac:spMk id="3" creationId="{7BC4BA8C-2FF0-455C-8F88-58AA902B86A7}"/>
          </ac:spMkLst>
        </pc:spChg>
      </pc:sldChg>
      <pc:sldChg chg="modSp new mod">
        <pc:chgData name="Rekala Tuxhorn" userId="007ab9d0-894e-48e4-9d58-991253b640e0" providerId="ADAL" clId="{26405D14-C285-4EB3-96A8-8923A5FE9DFC}" dt="2023-01-09T01:59:36.372" v="1104" actId="207"/>
        <pc:sldMkLst>
          <pc:docMk/>
          <pc:sldMk cId="1281485000" sldId="323"/>
        </pc:sldMkLst>
        <pc:spChg chg="mod">
          <ac:chgData name="Rekala Tuxhorn" userId="007ab9d0-894e-48e4-9d58-991253b640e0" providerId="ADAL" clId="{26405D14-C285-4EB3-96A8-8923A5FE9DFC}" dt="2023-01-08T20:07:41.788" v="1080" actId="20577"/>
          <ac:spMkLst>
            <pc:docMk/>
            <pc:sldMk cId="1281485000" sldId="323"/>
            <ac:spMk id="2" creationId="{0D8C142E-7B09-A1E0-27AB-BAB7B9E45F08}"/>
          </ac:spMkLst>
        </pc:spChg>
        <pc:spChg chg="mod">
          <ac:chgData name="Rekala Tuxhorn" userId="007ab9d0-894e-48e4-9d58-991253b640e0" providerId="ADAL" clId="{26405D14-C285-4EB3-96A8-8923A5FE9DFC}" dt="2023-01-09T01:59:36.372" v="1104" actId="207"/>
          <ac:spMkLst>
            <pc:docMk/>
            <pc:sldMk cId="1281485000" sldId="323"/>
            <ac:spMk id="3" creationId="{271DACCD-D22F-83B8-E0AE-52EAE81BCEE7}"/>
          </ac:spMkLst>
        </pc:spChg>
      </pc:sldChg>
      <pc:sldChg chg="delSp modSp new del mod">
        <pc:chgData name="Rekala Tuxhorn" userId="007ab9d0-894e-48e4-9d58-991253b640e0" providerId="ADAL" clId="{26405D14-C285-4EB3-96A8-8923A5FE9DFC}" dt="2023-01-08T20:06:35.226" v="1016" actId="47"/>
        <pc:sldMkLst>
          <pc:docMk/>
          <pc:sldMk cId="1045577177" sldId="324"/>
        </pc:sldMkLst>
        <pc:spChg chg="del">
          <ac:chgData name="Rekala Tuxhorn" userId="007ab9d0-894e-48e4-9d58-991253b640e0" providerId="ADAL" clId="{26405D14-C285-4EB3-96A8-8923A5FE9DFC}" dt="2023-01-08T19:51:50.833" v="447" actId="478"/>
          <ac:spMkLst>
            <pc:docMk/>
            <pc:sldMk cId="1045577177" sldId="324"/>
            <ac:spMk id="2" creationId="{555EC52F-A454-9362-A904-3A1DB305A4FC}"/>
          </ac:spMkLst>
        </pc:spChg>
        <pc:spChg chg="mod">
          <ac:chgData name="Rekala Tuxhorn" userId="007ab9d0-894e-48e4-9d58-991253b640e0" providerId="ADAL" clId="{26405D14-C285-4EB3-96A8-8923A5FE9DFC}" dt="2023-01-08T20:06:29.223" v="1015" actId="20577"/>
          <ac:spMkLst>
            <pc:docMk/>
            <pc:sldMk cId="1045577177" sldId="324"/>
            <ac:spMk id="3" creationId="{5F081CA6-2171-BBE9-B2AB-F452F002793F}"/>
          </ac:spMkLst>
        </pc:spChg>
      </pc:sldChg>
      <pc:sldChg chg="addSp modSp new mod">
        <pc:chgData name="Rekala Tuxhorn" userId="007ab9d0-894e-48e4-9d58-991253b640e0" providerId="ADAL" clId="{26405D14-C285-4EB3-96A8-8923A5FE9DFC}" dt="2023-01-08T19:58:53.867" v="749" actId="962"/>
        <pc:sldMkLst>
          <pc:docMk/>
          <pc:sldMk cId="3411080760" sldId="325"/>
        </pc:sldMkLst>
        <pc:spChg chg="add mod">
          <ac:chgData name="Rekala Tuxhorn" userId="007ab9d0-894e-48e4-9d58-991253b640e0" providerId="ADAL" clId="{26405D14-C285-4EB3-96A8-8923A5FE9DFC}" dt="2023-01-08T19:58:24.366" v="743" actId="14100"/>
          <ac:spMkLst>
            <pc:docMk/>
            <pc:sldMk cId="3411080760" sldId="325"/>
            <ac:spMk id="7" creationId="{4F5A967C-EBA4-EF95-A1D2-8ED486C8F52E}"/>
          </ac:spMkLst>
        </pc:spChg>
        <pc:spChg chg="add mod">
          <ac:chgData name="Rekala Tuxhorn" userId="007ab9d0-894e-48e4-9d58-991253b640e0" providerId="ADAL" clId="{26405D14-C285-4EB3-96A8-8923A5FE9DFC}" dt="2023-01-08T19:58:48.774" v="747" actId="14100"/>
          <ac:spMkLst>
            <pc:docMk/>
            <pc:sldMk cId="3411080760" sldId="325"/>
            <ac:spMk id="9" creationId="{65369F33-12F0-41DA-1056-2BE3A6C2E4B4}"/>
          </ac:spMkLst>
        </pc:spChg>
        <pc:picChg chg="add mod">
          <ac:chgData name="Rekala Tuxhorn" userId="007ab9d0-894e-48e4-9d58-991253b640e0" providerId="ADAL" clId="{26405D14-C285-4EB3-96A8-8923A5FE9DFC}" dt="2023-01-08T19:58:53.867" v="749" actId="962"/>
          <ac:picMkLst>
            <pc:docMk/>
            <pc:sldMk cId="3411080760" sldId="325"/>
            <ac:picMk id="5" creationId="{8CEBA35B-11B5-A3A5-7074-BCB4263CF59D}"/>
          </ac:picMkLst>
        </pc:picChg>
      </pc:sldChg>
      <pc:sldChg chg="addSp delSp new del mod">
        <pc:chgData name="Rekala Tuxhorn" userId="007ab9d0-894e-48e4-9d58-991253b640e0" providerId="ADAL" clId="{26405D14-C285-4EB3-96A8-8923A5FE9DFC}" dt="2023-01-08T20:06:22.423" v="1013" actId="2696"/>
        <pc:sldMkLst>
          <pc:docMk/>
          <pc:sldMk cId="820787013" sldId="326"/>
        </pc:sldMkLst>
        <pc:picChg chg="add del">
          <ac:chgData name="Rekala Tuxhorn" userId="007ab9d0-894e-48e4-9d58-991253b640e0" providerId="ADAL" clId="{26405D14-C285-4EB3-96A8-8923A5FE9DFC}" dt="2023-01-08T20:06:18.833" v="1012" actId="478"/>
          <ac:picMkLst>
            <pc:docMk/>
            <pc:sldMk cId="820787013" sldId="326"/>
            <ac:picMk id="5" creationId="{0D696827-8ACE-3359-2E86-C16A48ED6B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su.edu/socialwork/field-resourc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jcarswell@fhsu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550A-BC1F-E9E1-23B3-4D28DF122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5015-25FC-8842-4B3A-D0A77FD51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outdoor object, honeycomb">
            <a:extLst>
              <a:ext uri="{FF2B5EF4-FFF2-40B4-BE49-F238E27FC236}">
                <a16:creationId xmlns:a16="http://schemas.microsoft.com/office/drawing/2014/main" id="{8CEBA35B-11B5-A3A5-7074-BCB4263C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A967C-EBA4-EF95-A1D2-8ED486C8F52E}"/>
              </a:ext>
            </a:extLst>
          </p:cNvPr>
          <p:cNvSpPr txBox="1"/>
          <p:nvPr/>
        </p:nvSpPr>
        <p:spPr>
          <a:xfrm>
            <a:off x="3015673" y="3061915"/>
            <a:ext cx="8726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BSW Field Practicum Orientation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69F33-12F0-41DA-1056-2BE3A6C2E4B4}"/>
              </a:ext>
            </a:extLst>
          </p:cNvPr>
          <p:cNvSpPr txBox="1"/>
          <p:nvPr/>
        </p:nvSpPr>
        <p:spPr>
          <a:xfrm>
            <a:off x="3015672" y="4405959"/>
            <a:ext cx="7606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Kendal Carswell LMSW, LCAC – Field Education Director</a:t>
            </a:r>
          </a:p>
          <a:p>
            <a:r>
              <a:rPr lang="en-US" sz="2400" dirty="0"/>
              <a:t>Rekala Tuxhorn LMSW – Instructor/ Cohort Coordinator</a:t>
            </a:r>
          </a:p>
        </p:txBody>
      </p:sp>
    </p:spTree>
    <p:extLst>
      <p:ext uri="{BB962C8B-B14F-4D97-AF65-F5344CB8AC3E}">
        <p14:creationId xmlns:p14="http://schemas.microsoft.com/office/powerpoint/2010/main" val="341108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69C7-01E1-4C6A-992E-FB4C0C8D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6136"/>
            <a:ext cx="10353762" cy="88087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Sonia – Field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251E-4803-4AC4-A599-1B2E210C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07592"/>
            <a:ext cx="10353762" cy="5431536"/>
          </a:xfrm>
        </p:spPr>
        <p:txBody>
          <a:bodyPr/>
          <a:lstStyle/>
          <a:p>
            <a:r>
              <a:rPr lang="en-US" sz="2600" b="1" dirty="0">
                <a:solidFill>
                  <a:srgbClr val="FFFF00"/>
                </a:solidFill>
              </a:rPr>
              <a:t>Use Chrome or Firefox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Timesheet entries </a:t>
            </a:r>
          </a:p>
          <a:p>
            <a:pPr lvl="1"/>
            <a:r>
              <a:rPr lang="en-US" sz="2300" b="1" dirty="0"/>
              <a:t>Approve weekly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Student Learning Agreement (SLA)</a:t>
            </a:r>
          </a:p>
          <a:p>
            <a:pPr lvl="1"/>
            <a:r>
              <a:rPr lang="en-US" sz="2300" b="1" dirty="0"/>
              <a:t>Complete Activities Column Only</a:t>
            </a:r>
          </a:p>
          <a:p>
            <a:pPr lvl="2"/>
            <a:r>
              <a:rPr lang="en-US" sz="2200" b="1" dirty="0"/>
              <a:t>Minimum of 1 activity per professional behavior</a:t>
            </a:r>
          </a:p>
          <a:p>
            <a:pPr lvl="2"/>
            <a:r>
              <a:rPr lang="en-US" sz="2200" b="1" dirty="0"/>
              <a:t>Assignment column completed by Field Director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Field Practicum Placement Assessment Instrument</a:t>
            </a:r>
          </a:p>
          <a:p>
            <a:pPr lvl="1"/>
            <a:r>
              <a:rPr lang="en-US" sz="2300" b="1" dirty="0"/>
              <a:t>Mid-term in Sonia</a:t>
            </a:r>
          </a:p>
          <a:p>
            <a:pPr lvl="1"/>
            <a:r>
              <a:rPr lang="en-US" sz="2300" b="1" dirty="0"/>
              <a:t>Final – Emailed Link to Field Instructor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142E-7B09-A1E0-27AB-BAB7B9E4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DACCD-D22F-83B8-E0AE-52EAE81B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 us your most recent resume if you haven’t already!</a:t>
            </a:r>
          </a:p>
          <a:p>
            <a:r>
              <a:rPr lang="en-US" dirty="0">
                <a:solidFill>
                  <a:srgbClr val="FFFF00"/>
                </a:solidFill>
              </a:rPr>
              <a:t>You will receive an email with the FHSU BSW student handbook</a:t>
            </a:r>
          </a:p>
          <a:p>
            <a:r>
              <a:rPr lang="en-US" dirty="0">
                <a:solidFill>
                  <a:srgbClr val="FFFF00"/>
                </a:solidFill>
              </a:rPr>
              <a:t>Activate account in Sonia </a:t>
            </a:r>
          </a:p>
          <a:p>
            <a:pPr lvl="1"/>
            <a:r>
              <a:rPr lang="en-US" dirty="0"/>
              <a:t>You will receive an email prompting you to activate your Sonia account</a:t>
            </a:r>
          </a:p>
          <a:p>
            <a:r>
              <a:rPr lang="en-US" dirty="0">
                <a:solidFill>
                  <a:srgbClr val="FFFF00"/>
                </a:solidFill>
              </a:rPr>
              <a:t>Field Website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Field Resources - Fort Hays State University (fhsu.edu)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8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B9DC-3AE1-49B2-B43B-C789C2D0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53" y="262447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 is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965B-3049-45C2-9016-32B483C9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4715"/>
            <a:ext cx="10353762" cy="52378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Field Instructor – BSW/MSW graduate from an CSWE accredited university or LBSW, LMSW, LSCSW/LCSW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Minimum 2-years post-graduate social work experience</a:t>
            </a:r>
          </a:p>
          <a:p>
            <a:r>
              <a:rPr lang="en-US" b="1" dirty="0">
                <a:solidFill>
                  <a:srgbClr val="FFFF00"/>
                </a:solidFill>
              </a:rPr>
              <a:t>Field Supervisor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Usually, the same person as Field Instructor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Person assigned by agency to provide day-to-day supervision if no BSW/LMSW or  BSW/MSW graduate from an CSWE accredited university is @ agency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Can basically have any degree, main concern is that they have experience </a:t>
            </a:r>
          </a:p>
          <a:p>
            <a:r>
              <a:rPr lang="en-US" b="1" dirty="0">
                <a:solidFill>
                  <a:srgbClr val="FFFF00"/>
                </a:solidFill>
              </a:rPr>
              <a:t>Off-Site Field Instructor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BSW/MSW graduate from an CSWE accredited university or LBSW, LMSW, LCSW, LSCSW who does not work for the agency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Typically lives in the community, but might be virtual</a:t>
            </a:r>
          </a:p>
          <a:p>
            <a:r>
              <a:rPr lang="en-US" b="1" dirty="0">
                <a:solidFill>
                  <a:srgbClr val="FFFF00"/>
                </a:solidFill>
              </a:rPr>
              <a:t>Liaisons for Spring 2023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Laura Chartier</a:t>
            </a:r>
          </a:p>
          <a:p>
            <a:pPr lvl="1"/>
            <a:r>
              <a:rPr lang="de-DE" b="1" dirty="0">
                <a:solidFill>
                  <a:schemeClr val="tx1"/>
                </a:solidFill>
              </a:rPr>
              <a:t>Laci Leichliter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Field Contacts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Kendal Carswell – Field Director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Rekala Tuxhorn - Instructor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5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5D0E-37ED-4EF3-A5B1-30577401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3707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EBAF-BAD6-4F5C-8304-DC54C4BF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1006"/>
            <a:ext cx="10353762" cy="5272131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>
                <a:solidFill>
                  <a:srgbClr val="FFFF00"/>
                </a:solidFill>
              </a:rPr>
              <a:t>Practicum expectations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Minimum of 25 hours per week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Minimum total hours = 400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Ends no earlier than the week of 4/30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15 weeks – 26.6 hours per  week / 16 weeks  - 25 hours pre week</a:t>
            </a:r>
          </a:p>
          <a:p>
            <a:r>
              <a:rPr lang="en-US" sz="3100" b="1" dirty="0">
                <a:solidFill>
                  <a:srgbClr val="FFFF00"/>
                </a:solidFill>
              </a:rPr>
              <a:t>Minimum 1 hour of supervision </a:t>
            </a:r>
          </a:p>
          <a:p>
            <a:pPr lvl="1"/>
            <a:r>
              <a:rPr lang="en-US" sz="2900" b="1" dirty="0">
                <a:solidFill>
                  <a:schemeClr val="tx1"/>
                </a:solidFill>
              </a:rPr>
              <a:t>Field Instructor</a:t>
            </a:r>
          </a:p>
          <a:p>
            <a:pPr lvl="1"/>
            <a:r>
              <a:rPr lang="en-US" sz="2900" b="1" dirty="0">
                <a:solidFill>
                  <a:schemeClr val="tx1"/>
                </a:solidFill>
              </a:rPr>
              <a:t>Every week – should have at least 15 timesheet entries for supervision</a:t>
            </a:r>
          </a:p>
          <a:p>
            <a:r>
              <a:rPr lang="en-US" sz="3100" b="1" dirty="0">
                <a:solidFill>
                  <a:srgbClr val="FFFF00"/>
                </a:solidFill>
              </a:rPr>
              <a:t>Insurance</a:t>
            </a:r>
          </a:p>
          <a:p>
            <a:pPr lvl="1"/>
            <a:r>
              <a:rPr lang="en-US" sz="2900" b="1" dirty="0">
                <a:solidFill>
                  <a:schemeClr val="tx1"/>
                </a:solidFill>
              </a:rPr>
              <a:t>$1,000,000 per incident</a:t>
            </a:r>
          </a:p>
          <a:p>
            <a:pPr lvl="1"/>
            <a:r>
              <a:rPr lang="en-US" sz="2900" b="1" dirty="0">
                <a:solidFill>
                  <a:schemeClr val="tx1"/>
                </a:solidFill>
              </a:rPr>
              <a:t>$3,000,000 aggregate 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6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DE35-97DD-4ADA-B11B-5CF6A94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9248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Direct v Indirect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1476-034B-4688-B717-523C92496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36548"/>
            <a:ext cx="10353762" cy="52196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Direct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is any work that has to do with the client system (individual, family, group, organization, community, etc.).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include:</a:t>
            </a: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on one contact with clients</a:t>
            </a: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for sessions with clients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a needs assessments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intervention plan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 in clinical staffing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Attending community meetings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Observe/shadow others (e.g., individual, family, group sessions) 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research to find Evidence Based Program or other treatment models to help hone your skills </a:t>
            </a:r>
          </a:p>
          <a:p>
            <a:pPr marL="6831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notes for court staffing and then report findings to supervisor in order to discuss what is needed to prepare for in court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861F-62BE-47FA-A233-B5E2A08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Direct v Indirect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D2620-DECB-4BB6-8069-342AD6EE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indirect practice include?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Indirect is anything to further the knowledge of students but that is not directly related to the client. </a:t>
            </a: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include:</a:t>
            </a:r>
            <a:endParaRPr lang="en-US" sz="28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Attending an all-staff meeting</a:t>
            </a: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1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Attending a training, workshop or, conferences</a:t>
            </a: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5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0BF7-A3FB-4947-89FB-07BCAC69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SOCW 467 Professional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BA8C-2FF0-455C-8F88-58AA902B8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" marR="56007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Requires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assignments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 are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directly</a:t>
            </a:r>
            <a:r>
              <a:rPr lang="en-US" b="1" spc="-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related to</a:t>
            </a:r>
            <a:r>
              <a:rPr lang="en-US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 </a:t>
            </a:r>
            <a:r>
              <a:rPr lang="en-US" b="1" spc="-28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practicum</a:t>
            </a:r>
          </a:p>
          <a:p>
            <a:pPr marL="63500" marR="5600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28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Students  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 count the time they spend completing these assignments </a:t>
            </a:r>
          </a:p>
          <a:p>
            <a:pPr marL="440600" marR="560070" lvl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en-US" sz="2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following</a:t>
            </a:r>
            <a:r>
              <a:rPr lang="en-US" sz="2200" b="1" spc="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criteria</a:t>
            </a:r>
            <a:r>
              <a:rPr lang="en-US" sz="2200" b="1" spc="-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met:</a:t>
            </a:r>
          </a:p>
          <a:p>
            <a:pPr lvl="1" indent="-34290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lvl="1" indent="-34290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Student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documents the activity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in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his/her Sonia Timesheet</a:t>
            </a:r>
          </a:p>
          <a:p>
            <a:pPr lvl="1" indent="-342900">
              <a:spcBef>
                <a:spcPts val="105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Student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shows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the completed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assignment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to the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Field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Instructor</a:t>
            </a:r>
          </a:p>
          <a:p>
            <a:pPr lvl="1" indent="-342900">
              <a:spcBef>
                <a:spcPts val="11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The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Field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Instructor signs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off</a:t>
            </a:r>
            <a:r>
              <a:rPr lang="en-US" sz="2200" spc="-1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on the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hours</a:t>
            </a:r>
          </a:p>
          <a:p>
            <a:pPr lvl="1" indent="-342900">
              <a:spcBef>
                <a:spcPts val="10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The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assignment hours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are </a:t>
            </a:r>
            <a:r>
              <a:rPr lang="en-US" sz="2200" b="1" u="sng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in addition</a:t>
            </a:r>
            <a:r>
              <a:rPr lang="en-US" sz="2200" spc="-1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to the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expected minimum 25 hours</a:t>
            </a:r>
            <a:r>
              <a:rPr lang="en-US" sz="2200" spc="-1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that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week</a:t>
            </a:r>
            <a:r>
              <a:rPr lang="en-US" sz="2200" spc="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at</a:t>
            </a:r>
            <a:r>
              <a:rPr lang="en-US" sz="22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the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ABB2-B252-407B-BE00-4D75F4BE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3919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AED9-E3DA-45CF-BA34-2401309F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1220"/>
            <a:ext cx="10353762" cy="51728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Complete a minimum of two site visits each semester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In-person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Televideo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More can be scheduled if issues or concerns arise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Field Instructor can request a meeting at any time</a:t>
            </a:r>
          </a:p>
          <a:p>
            <a:r>
              <a:rPr lang="en-US" b="1" dirty="0">
                <a:solidFill>
                  <a:srgbClr val="FFFF00"/>
                </a:solidFill>
              </a:rPr>
              <a:t>Contact your Liaison for questions, concerns, issues with practicum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The instructor listed for your SOCW 468 Practicum course section</a:t>
            </a:r>
          </a:p>
          <a:p>
            <a:r>
              <a:rPr lang="en-US" b="1" dirty="0">
                <a:solidFill>
                  <a:srgbClr val="FFFF00"/>
                </a:solidFill>
              </a:rPr>
              <a:t>Students contact Field Director for questions, concerns, issues with Sonia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Kendal –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kjcarswell@fhsu.edu</a:t>
            </a:r>
            <a:endParaRPr lang="en-US" b="1" dirty="0">
              <a:solidFill>
                <a:schemeClr val="tx1"/>
              </a:solidFill>
            </a:endParaRPr>
          </a:p>
          <a:p>
            <a:pPr marL="450000" lvl="1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E998-F91B-4193-848C-FD8AC08A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248874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E59F-2053-4F08-9774-9AC3144E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06174"/>
            <a:ext cx="10353762" cy="51029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Student documentation in Sonia Timesheet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Prefer daily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At minimum weekly</a:t>
            </a:r>
          </a:p>
          <a:p>
            <a:r>
              <a:rPr lang="en-US" b="1" dirty="0">
                <a:solidFill>
                  <a:srgbClr val="FFFF00"/>
                </a:solidFill>
              </a:rPr>
              <a:t>Field Instructor approves Timesheet entries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At minimum weekly</a:t>
            </a:r>
          </a:p>
          <a:p>
            <a:r>
              <a:rPr lang="en-US" b="1" dirty="0">
                <a:solidFill>
                  <a:srgbClr val="FFFF00"/>
                </a:solidFill>
              </a:rPr>
              <a:t>Student Learning Agreement (SLA)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Due – February 3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Liaison Feedback due – February 10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Amended submission due – February 17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Use examples to help complete SLA w/ input and feedback from your FI</a:t>
            </a:r>
          </a:p>
        </p:txBody>
      </p:sp>
    </p:spTree>
    <p:extLst>
      <p:ext uri="{BB962C8B-B14F-4D97-AF65-F5344CB8AC3E}">
        <p14:creationId xmlns:p14="http://schemas.microsoft.com/office/powerpoint/2010/main" val="223681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4B24-F8A2-4774-94E1-0B35FFC5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B3CA-A12C-48F8-BF5B-A8FA13E8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57301"/>
            <a:ext cx="10353762" cy="515188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Site visits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</a:rPr>
              <a:t>Liaisons and/or Field Director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1</a:t>
            </a:r>
            <a:r>
              <a:rPr lang="en-US" sz="2600" b="1" baseline="30000" dirty="0">
                <a:solidFill>
                  <a:schemeClr val="tx1"/>
                </a:solidFill>
              </a:rPr>
              <a:t>st</a:t>
            </a:r>
            <a:r>
              <a:rPr lang="en-US" sz="2600" b="1" dirty="0">
                <a:solidFill>
                  <a:schemeClr val="tx1"/>
                </a:solidFill>
              </a:rPr>
              <a:t> visit due – February 10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</a:rPr>
              <a:t>2</a:t>
            </a:r>
            <a:r>
              <a:rPr lang="en-US" sz="2600" b="1" baseline="30000" dirty="0">
                <a:solidFill>
                  <a:schemeClr val="tx1"/>
                </a:solidFill>
              </a:rPr>
              <a:t>nd</a:t>
            </a:r>
            <a:r>
              <a:rPr lang="en-US" sz="2600" b="1" dirty="0">
                <a:solidFill>
                  <a:schemeClr val="tx1"/>
                </a:solidFill>
              </a:rPr>
              <a:t> site visit due – April 14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Mid-term FPPAI or SFPPAI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Due no later than 3/10 (mid-term)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effectLst/>
              </a:rPr>
              <a:t>In Sonia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effectLst/>
              </a:rPr>
              <a:t>Done collaboratively with the Student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Final FPPAI due 4/28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By student’s last day at agency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Field Instructor will receive an email with a link to complete (this could go to your junk folder)</a:t>
            </a:r>
          </a:p>
        </p:txBody>
      </p:sp>
    </p:spTree>
    <p:extLst>
      <p:ext uri="{BB962C8B-B14F-4D97-AF65-F5344CB8AC3E}">
        <p14:creationId xmlns:p14="http://schemas.microsoft.com/office/powerpoint/2010/main" val="3962937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{31C12DBF-E186-4642-B043-A9CD041430F9}tf00934815_win32</Template>
  <TotalTime>3544</TotalTime>
  <Words>756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Goudy Old Style</vt:lpstr>
      <vt:lpstr>Times New Roman</vt:lpstr>
      <vt:lpstr>Wingdings 2</vt:lpstr>
      <vt:lpstr>SlateVTI</vt:lpstr>
      <vt:lpstr>PowerPoint Presentation</vt:lpstr>
      <vt:lpstr>Who is Who</vt:lpstr>
      <vt:lpstr>Basics</vt:lpstr>
      <vt:lpstr>Direct v Indirect Hours</vt:lpstr>
      <vt:lpstr>Direct v Indirect</vt:lpstr>
      <vt:lpstr>SOCW 467 Professional Seminar</vt:lpstr>
      <vt:lpstr>Liaisons</vt:lpstr>
      <vt:lpstr>Due Dates</vt:lpstr>
      <vt:lpstr>Due Dates</vt:lpstr>
      <vt:lpstr>Sonia – Field Portal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MSW Field Practicum Orientation</dc:title>
  <dc:creator>Kendal Carswell</dc:creator>
  <cp:lastModifiedBy>Rekala Tuxhorn</cp:lastModifiedBy>
  <cp:revision>24</cp:revision>
  <dcterms:created xsi:type="dcterms:W3CDTF">2021-08-03T21:10:51Z</dcterms:created>
  <dcterms:modified xsi:type="dcterms:W3CDTF">2023-01-09T01:59:38Z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