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5" r:id="rId3"/>
    <p:sldId id="258" r:id="rId4"/>
    <p:sldId id="259" r:id="rId5"/>
    <p:sldId id="268" r:id="rId6"/>
    <p:sldId id="270" r:id="rId7"/>
    <p:sldId id="331" r:id="rId8"/>
    <p:sldId id="269" r:id="rId9"/>
    <p:sldId id="333" r:id="rId10"/>
    <p:sldId id="334" r:id="rId11"/>
    <p:sldId id="330" r:id="rId12"/>
    <p:sldId id="332" r:id="rId13"/>
    <p:sldId id="271" r:id="rId14"/>
    <p:sldId id="272" r:id="rId15"/>
    <p:sldId id="273" r:id="rId16"/>
    <p:sldId id="274"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p:restoredTop sz="94694"/>
  </p:normalViewPr>
  <p:slideViewPr>
    <p:cSldViewPr snapToGrid="0" snapToObjects="1">
      <p:cViewPr varScale="1">
        <p:scale>
          <a:sx n="112" d="100"/>
          <a:sy n="112"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37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1/6/2025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22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1/6/2025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17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59065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1/6/2025</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3662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470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578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565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54084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799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1/6/2025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1/6/2025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1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1/6/2025</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340319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3" r:id="rId9"/>
    <p:sldLayoutId id="2147483656" r:id="rId10"/>
    <p:sldLayoutId id="2147483664" r:id="rId11"/>
    <p:sldLayoutId id="2147483657" r:id="rId12"/>
    <p:sldLayoutId id="2147483658"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hsu.edu/socialwork/field-resources/" TargetMode="External"/><Relationship Id="rId2" Type="http://schemas.openxmlformats.org/officeDocument/2006/relationships/hyperlink" Target="https://www.fhsu.edu/health-and-wellness/accessibility/" TargetMode="External"/><Relationship Id="rId1" Type="http://schemas.openxmlformats.org/officeDocument/2006/relationships/slideLayout" Target="../slideLayouts/slideLayout4.xml"/><Relationship Id="rId4" Type="http://schemas.openxmlformats.org/officeDocument/2006/relationships/hyperlink" Target="https://www.fhsu.edu/health-and-wellness/counselin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fhsu.edu/socialwork/field-resource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fhsu.edu/socialwork/field-resources/bsw-resourc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461047" y="1855508"/>
            <a:ext cx="9414616" cy="1655763"/>
          </a:xfrm>
        </p:spPr>
        <p:txBody>
          <a:bodyPr>
            <a:normAutofit/>
          </a:bodyPr>
          <a:lstStyle/>
          <a:p>
            <a:r>
              <a:rPr lang="en-US" sz="4800" dirty="0"/>
              <a:t>BSW Field Practicum Orientation</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a:xfrm>
            <a:off x="2862723" y="3705872"/>
            <a:ext cx="7939160" cy="2498375"/>
          </a:xfrm>
        </p:spPr>
        <p:txBody>
          <a:bodyPr>
            <a:normAutofit/>
          </a:bodyPr>
          <a:lstStyle/>
          <a:p>
            <a:r>
              <a:rPr lang="en-US" dirty="0"/>
              <a:t>Meet our Field Team! </a:t>
            </a:r>
          </a:p>
          <a:p>
            <a:r>
              <a:rPr lang="en-US" dirty="0"/>
              <a:t>Rekala Tuxhorn LMSW – BSW &amp; MSW Field Director</a:t>
            </a:r>
          </a:p>
          <a:p>
            <a:r>
              <a:rPr lang="en-US" dirty="0"/>
              <a:t>Jennifer Whitmer – Program Specialist </a:t>
            </a:r>
          </a:p>
          <a:p>
            <a:r>
              <a:rPr lang="en-US" dirty="0"/>
              <a:t>Field Liaisons – Kendal Carswell, Laura Chartier &amp; Naishuo Sun</a:t>
            </a:r>
          </a:p>
        </p:txBody>
      </p:sp>
    </p:spTree>
    <p:extLst>
      <p:ext uri="{BB962C8B-B14F-4D97-AF65-F5344CB8AC3E}">
        <p14:creationId xmlns:p14="http://schemas.microsoft.com/office/powerpoint/2010/main" val="180279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38F7B44-1400-4D08-F187-0AF22A7D0F23}"/>
              </a:ext>
            </a:extLst>
          </p:cNvPr>
          <p:cNvPicPr>
            <a:picLocks noChangeAspect="1"/>
          </p:cNvPicPr>
          <p:nvPr/>
        </p:nvPicPr>
        <p:blipFill rotWithShape="1">
          <a:blip r:embed="rId2"/>
          <a:srcRect l="50481" t="15272" r="18910" b="58145"/>
          <a:stretch/>
        </p:blipFill>
        <p:spPr bwMode="auto">
          <a:xfrm>
            <a:off x="2386330" y="4142732"/>
            <a:ext cx="9253220" cy="227711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7911661-E8D3-0BD7-D086-A6176A17F772}"/>
              </a:ext>
            </a:extLst>
          </p:cNvPr>
          <p:cNvPicPr>
            <a:picLocks noChangeAspect="1"/>
          </p:cNvPicPr>
          <p:nvPr/>
        </p:nvPicPr>
        <p:blipFill>
          <a:blip r:embed="rId3"/>
          <a:stretch>
            <a:fillRect/>
          </a:stretch>
        </p:blipFill>
        <p:spPr>
          <a:xfrm>
            <a:off x="2386330" y="1126008"/>
            <a:ext cx="9253220" cy="2518061"/>
          </a:xfrm>
          <a:prstGeom prst="rect">
            <a:avLst/>
          </a:prstGeom>
        </p:spPr>
      </p:pic>
    </p:spTree>
    <p:extLst>
      <p:ext uri="{BB962C8B-B14F-4D97-AF65-F5344CB8AC3E}">
        <p14:creationId xmlns:p14="http://schemas.microsoft.com/office/powerpoint/2010/main" val="175651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lvl="1"/>
            <a:r>
              <a:rPr lang="en-US" sz="2900" b="1" dirty="0"/>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4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B0F50-BCF2-CC3C-590E-0939961D09C8}"/>
              </a:ext>
            </a:extLst>
          </p:cNvPr>
          <p:cNvSpPr>
            <a:spLocks noGrp="1"/>
          </p:cNvSpPr>
          <p:nvPr>
            <p:ph idx="1"/>
          </p:nvPr>
        </p:nvSpPr>
        <p:spPr>
          <a:xfrm>
            <a:off x="2068696" y="282574"/>
            <a:ext cx="9656133" cy="6101133"/>
          </a:xfrm>
        </p:spPr>
        <p:txBody>
          <a:bodyPr>
            <a:normAutofit fontScale="62500" lnSpcReduction="20000"/>
          </a:bodyPr>
          <a:lstStyle/>
          <a:p>
            <a:r>
              <a:rPr lang="en-US" dirty="0"/>
              <a:t>Accommodations – academic accommodations are granted through the Student Accessibility Services offices. These accommodations do not transfer to your agency. The practicum site can reach out to the Student Accessibility Services Office and request to see what academic accommodations the student receives, if you sign a consent form and believe it is necessary). Please note the agency is not required to provide the student  accommodations. The agency will follow IDEA and ADA regulations.</a:t>
            </a:r>
          </a:p>
          <a:p>
            <a:pPr lvl="1"/>
            <a:r>
              <a:rPr lang="en-US" dirty="0">
                <a:hlinkClick r:id="rId2"/>
              </a:rPr>
              <a:t>https://www.fhsu.edu/health-and-wellness/accessibility/</a:t>
            </a:r>
            <a:r>
              <a:rPr lang="en-US" dirty="0"/>
              <a:t> </a:t>
            </a:r>
          </a:p>
          <a:p>
            <a:pPr marL="0" indent="0">
              <a:buNone/>
            </a:pPr>
            <a:endParaRPr lang="en-US" dirty="0"/>
          </a:p>
          <a:p>
            <a:r>
              <a:rPr lang="en-US" dirty="0"/>
              <a:t>We expect professionalism from our student:</a:t>
            </a:r>
          </a:p>
          <a:p>
            <a:pPr lvl="1"/>
            <a:r>
              <a:rPr lang="en-US" dirty="0"/>
              <a:t>show up to work on time</a:t>
            </a:r>
          </a:p>
          <a:p>
            <a:pPr lvl="1"/>
            <a:r>
              <a:rPr lang="en-US" dirty="0"/>
              <a:t>if you are sick and can not make it in, call the agency </a:t>
            </a:r>
          </a:p>
          <a:p>
            <a:pPr lvl="1"/>
            <a:r>
              <a:rPr lang="en-US" dirty="0"/>
              <a:t>agree to disagree</a:t>
            </a:r>
          </a:p>
          <a:p>
            <a:pPr lvl="1"/>
            <a:r>
              <a:rPr lang="en-US" dirty="0"/>
              <a:t>are you being reactive </a:t>
            </a:r>
          </a:p>
          <a:p>
            <a:pPr lvl="1"/>
            <a:r>
              <a:rPr lang="en-US" dirty="0"/>
              <a:t>do you have triggers (address w/FI) </a:t>
            </a:r>
          </a:p>
          <a:p>
            <a:endParaRPr lang="en-US" dirty="0"/>
          </a:p>
          <a:p>
            <a:endParaRPr lang="en-US" dirty="0"/>
          </a:p>
          <a:p>
            <a:r>
              <a:rPr lang="en-US" dirty="0"/>
              <a:t>CIF – Critical Incident Form will need to be completed if there is an incident the student is involved in at your agency</a:t>
            </a:r>
          </a:p>
          <a:p>
            <a:pPr lvl="1"/>
            <a:r>
              <a:rPr lang="en-US" dirty="0"/>
              <a:t>will be available online at </a:t>
            </a:r>
            <a:r>
              <a:rPr lang="en-US" dirty="0">
                <a:hlinkClick r:id="rId3"/>
              </a:rPr>
              <a:t>https://www.fhsu.edu/socialwork/field-resources/</a:t>
            </a:r>
            <a:endParaRPr lang="en-US" dirty="0"/>
          </a:p>
          <a:p>
            <a:pPr lvl="1"/>
            <a:endParaRPr lang="en-US" dirty="0"/>
          </a:p>
          <a:p>
            <a:pPr lvl="1"/>
            <a:endParaRPr lang="en-US" dirty="0"/>
          </a:p>
          <a:p>
            <a:r>
              <a:rPr lang="en-US" dirty="0"/>
              <a:t>Health and Wellness Services</a:t>
            </a:r>
          </a:p>
          <a:p>
            <a:pPr lvl="1"/>
            <a:r>
              <a:rPr lang="en-US" dirty="0"/>
              <a:t>Counseling Services are free to FHSU students </a:t>
            </a:r>
          </a:p>
          <a:p>
            <a:pPr lvl="1"/>
            <a:r>
              <a:rPr lang="en-US" dirty="0">
                <a:hlinkClick r:id="rId4"/>
              </a:rPr>
              <a:t>https://www.fhsu.edu/health-and-wellness/counseling/</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18817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7</a:t>
            </a:r>
            <a:r>
              <a:rPr lang="en-US" baseline="30000" dirty="0"/>
              <a:t>th</a:t>
            </a:r>
            <a:r>
              <a:rPr lang="en-US" dirty="0"/>
              <a:t>, 2025</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latin typeface="Times New Roman" panose="02020603050405020304" pitchFamily="18" charset="0"/>
                <a:ea typeface="Calibri" panose="020F0502020204030204" pitchFamily="34" charset="0"/>
              </a:rPr>
              <a:t>B</a:t>
            </a:r>
            <a:r>
              <a:rPr lang="en-US" sz="1800" i="0" u="sng" dirty="0">
                <a:effectLst/>
                <a:latin typeface="Times New Roman" panose="02020603050405020304" pitchFamily="18" charset="0"/>
                <a:ea typeface="Calibri" panose="020F0502020204030204" pitchFamily="34" charset="0"/>
              </a:rPr>
              <a:t>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2025</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 2025</a:t>
            </a:r>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734796" y="1364151"/>
            <a:ext cx="10457203" cy="5318659"/>
          </a:xfrm>
        </p:spPr>
        <p:txBody>
          <a:bodyPr>
            <a:normAutofit/>
          </a:bodyPr>
          <a:lstStyle/>
          <a:p>
            <a:pPr marL="457200" lvl="1" indent="0">
              <a:buNone/>
            </a:pPr>
            <a:endParaRPr lang="en-US" b="1" dirty="0"/>
          </a:p>
          <a:p>
            <a:pPr lvl="1"/>
            <a:r>
              <a:rPr lang="en-US" b="1" dirty="0"/>
              <a:t>Field Day – March 28th, 2025 (This will count as indirect practicum hours)</a:t>
            </a:r>
          </a:p>
          <a:p>
            <a:pPr lvl="2"/>
            <a:r>
              <a:rPr lang="en-US" b="1" dirty="0"/>
              <a:t>Diagnosis and Treatment </a:t>
            </a:r>
          </a:p>
          <a:p>
            <a:pPr marL="457200" lvl="1" indent="0">
              <a:buNone/>
            </a:pPr>
            <a:endParaRPr lang="en-US" b="1" dirty="0"/>
          </a:p>
          <a:p>
            <a:pPr lvl="1"/>
            <a:r>
              <a:rPr lang="en-US" b="1" dirty="0"/>
              <a:t>Graduation Reception/Phi Alpha Induction – May 15th, 2025 (Thursday)</a:t>
            </a:r>
          </a:p>
          <a:p>
            <a:pPr marL="457200" lvl="1" indent="0">
              <a:buNone/>
            </a:pPr>
            <a:endParaRPr lang="en-US" b="1" dirty="0"/>
          </a:p>
          <a:p>
            <a:pPr lvl="1"/>
            <a:r>
              <a:rPr lang="en-US" b="1" dirty="0"/>
              <a:t>BSW Commencement – May 16</a:t>
            </a:r>
            <a:r>
              <a:rPr lang="en-US" b="1" baseline="30000" dirty="0"/>
              <a:t>th</a:t>
            </a:r>
            <a:r>
              <a:rPr lang="en-US" b="1" dirty="0"/>
              <a:t>, 2025 (Friday)</a:t>
            </a:r>
          </a:p>
          <a:p>
            <a:pPr marL="457200" lvl="1" indent="0">
              <a:buNone/>
            </a:pPr>
            <a:endParaRPr lang="en-US" b="1" dirty="0"/>
          </a:p>
          <a:p>
            <a:pPr marL="457200" lvl="1" indent="0">
              <a:buNone/>
            </a:pPr>
            <a:endParaRPr lang="en-US" b="1" dirty="0"/>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546388" y="3069011"/>
            <a:ext cx="7850659" cy="1655763"/>
          </a:xfrm>
        </p:spPr>
        <p:txBody>
          <a:bodyPr>
            <a:normAutofit fontScale="90000"/>
          </a:bodyPr>
          <a:lstStyle/>
          <a:p>
            <a:r>
              <a:rPr lang="en-US" dirty="0"/>
              <a:t>Safety Awareness Training for Practicum Students</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383115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Safety Plan</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89" y="1465870"/>
            <a:ext cx="9146310" cy="5032375"/>
          </a:xfrm>
        </p:spPr>
        <p:txBody>
          <a:bodyPr>
            <a:normAutofit/>
          </a:bodyPr>
          <a:lstStyle/>
          <a:p>
            <a:r>
              <a:rPr lang="en-US" b="1" dirty="0"/>
              <a:t>We do review safety awareness training with our practicum students</a:t>
            </a:r>
          </a:p>
          <a:p>
            <a:pPr marL="0" indent="0">
              <a:buNone/>
            </a:pPr>
            <a:endParaRPr lang="en-US" b="1" dirty="0"/>
          </a:p>
          <a:p>
            <a:r>
              <a:rPr lang="en-US" b="1" dirty="0"/>
              <a:t>There are also several safety awareness resources on our Field Resources weblink: </a:t>
            </a:r>
            <a:r>
              <a:rPr lang="en-US" b="1" dirty="0">
                <a:hlinkClick r:id="rId2"/>
              </a:rPr>
              <a:t>https://www.fhsu.edu/socialwork/field-resources/</a:t>
            </a:r>
            <a:endParaRPr lang="en-US" b="1" dirty="0"/>
          </a:p>
          <a:p>
            <a:endParaRPr lang="en-US" b="1" dirty="0"/>
          </a:p>
          <a:p>
            <a:r>
              <a:rPr lang="en-US" b="1" dirty="0"/>
              <a:t>The student will be completing a safety plan as an assignment during practicum! </a:t>
            </a:r>
          </a:p>
          <a:p>
            <a:pPr lvl="1"/>
            <a:r>
              <a:rPr lang="en-US" b="1" dirty="0"/>
              <a:t>We also encourage them to review their agencies safety protocols. </a:t>
            </a:r>
          </a:p>
          <a:p>
            <a:endParaRPr lang="en-US" sz="8000" dirty="0"/>
          </a:p>
          <a:p>
            <a:endParaRPr lang="en-US" dirty="0"/>
          </a:p>
        </p:txBody>
      </p:sp>
    </p:spTree>
    <p:extLst>
      <p:ext uri="{BB962C8B-B14F-4D97-AF65-F5344CB8AC3E}">
        <p14:creationId xmlns:p14="http://schemas.microsoft.com/office/powerpoint/2010/main" val="328452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 THANK YOU!!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308513" y="1672772"/>
            <a:ext cx="9146310" cy="1799318"/>
          </a:xfrm>
        </p:spPr>
        <p:txBody>
          <a:bodyPr>
            <a:noAutofit/>
          </a:bodyPr>
          <a:lstStyle/>
          <a:p>
            <a:r>
              <a:rPr lang="en-US" dirty="0"/>
              <a:t>Field Orientation Recording will be located on our Field Resources Website </a:t>
            </a:r>
            <a:r>
              <a:rPr lang="en-US"/>
              <a:t>by tomorrow.</a:t>
            </a:r>
            <a:endParaRPr lang="en-US" dirty="0"/>
          </a:p>
          <a:p>
            <a:pPr lvl="1"/>
            <a:r>
              <a:rPr lang="en-US" sz="2800" dirty="0">
                <a:hlinkClick r:id="rId2"/>
              </a:rPr>
              <a:t>https://www.fhsu.edu/socialwork/field-resources/bsw-resources</a:t>
            </a:r>
            <a:endParaRPr lang="en-US" sz="2800" dirty="0"/>
          </a:p>
          <a:p>
            <a:pPr marL="457200" lvl="1" indent="0">
              <a:buNone/>
            </a:pPr>
            <a:endParaRPr lang="en-US" sz="2800" dirty="0"/>
          </a:p>
          <a:p>
            <a:pPr marL="457200" lvl="1" indent="0">
              <a:buNone/>
            </a:pPr>
            <a:endParaRPr lang="en-US" sz="2800" dirty="0"/>
          </a:p>
          <a:p>
            <a:r>
              <a:rPr lang="en-US" dirty="0"/>
              <a:t>QUESTIONS ???</a:t>
            </a:r>
          </a:p>
        </p:txBody>
      </p:sp>
    </p:spTree>
    <p:extLst>
      <p:ext uri="{BB962C8B-B14F-4D97-AF65-F5344CB8AC3E}">
        <p14:creationId xmlns:p14="http://schemas.microsoft.com/office/powerpoint/2010/main" val="32876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9D33-6EDA-8F66-F2DD-DD2FC436B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D6A84-B904-7FC4-0921-415B05BEDC89}"/>
              </a:ext>
            </a:extLst>
          </p:cNvPr>
          <p:cNvSpPr>
            <a:spLocks noGrp="1"/>
          </p:cNvSpPr>
          <p:nvPr>
            <p:ph type="title"/>
          </p:nvPr>
        </p:nvSpPr>
        <p:spPr/>
        <p:txBody>
          <a:bodyPr/>
          <a:lstStyle/>
          <a:p>
            <a:pPr algn="ctr"/>
            <a:r>
              <a:rPr lang="en-US" dirty="0"/>
              <a:t>Types if Practicum</a:t>
            </a:r>
          </a:p>
        </p:txBody>
      </p:sp>
      <p:sp>
        <p:nvSpPr>
          <p:cNvPr id="3" name="Content Placeholder 2">
            <a:extLst>
              <a:ext uri="{FF2B5EF4-FFF2-40B4-BE49-F238E27FC236}">
                <a16:creationId xmlns:a16="http://schemas.microsoft.com/office/drawing/2014/main" id="{2A3B85E7-9308-1D26-658F-D94799224C21}"/>
              </a:ext>
            </a:extLst>
          </p:cNvPr>
          <p:cNvSpPr>
            <a:spLocks noGrp="1"/>
          </p:cNvSpPr>
          <p:nvPr>
            <p:ph idx="1"/>
          </p:nvPr>
        </p:nvSpPr>
        <p:spPr>
          <a:xfrm>
            <a:off x="2104941" y="1808533"/>
            <a:ext cx="9842080" cy="4175888"/>
          </a:xfrm>
        </p:spPr>
        <p:txBody>
          <a:bodyPr>
            <a:normAutofit/>
          </a:bodyPr>
          <a:lstStyle/>
          <a:p>
            <a:r>
              <a:rPr lang="en-US" sz="2600" b="1" dirty="0"/>
              <a:t>Paid Practicum – student either accepted employment after November 1</a:t>
            </a:r>
            <a:r>
              <a:rPr lang="en-US" sz="2600" b="1" baseline="30000" dirty="0"/>
              <a:t>st</a:t>
            </a:r>
            <a:r>
              <a:rPr lang="en-US" sz="2600" b="1" dirty="0"/>
              <a:t> or was offered to be paid while completing hours</a:t>
            </a:r>
          </a:p>
          <a:p>
            <a:endParaRPr lang="en-US" sz="2600" b="1" dirty="0"/>
          </a:p>
          <a:p>
            <a:r>
              <a:rPr lang="en-US" sz="2600" b="1" dirty="0"/>
              <a:t>Employment Based Practicum – student started employment with the agency before November 1</a:t>
            </a:r>
            <a:r>
              <a:rPr lang="en-US" sz="2600" b="1" baseline="30000" dirty="0"/>
              <a:t>st</a:t>
            </a:r>
          </a:p>
          <a:p>
            <a:pPr lvl="1"/>
            <a:r>
              <a:rPr lang="en-US" sz="2200" b="1" baseline="30000" dirty="0"/>
              <a:t>Requires and additional document – Employment-Based Field Placement Proposal </a:t>
            </a:r>
          </a:p>
          <a:p>
            <a:pPr lvl="1"/>
            <a:r>
              <a:rPr lang="en-US" sz="2200" b="1" baseline="30000" dirty="0"/>
              <a:t>2022 EPAS (Does not apply to any MSW’s currently in practicum)</a:t>
            </a:r>
            <a:endParaRPr lang="en-US" sz="2200" b="1" dirty="0"/>
          </a:p>
          <a:p>
            <a:endParaRPr lang="en-US" sz="2600" b="1" dirty="0"/>
          </a:p>
          <a:p>
            <a:r>
              <a:rPr lang="en-US" sz="2600" b="1" dirty="0"/>
              <a:t>Non-Paid Practicum</a:t>
            </a:r>
            <a:endParaRPr lang="en-US" sz="1200" b="1" dirty="0"/>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276625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90" y="1498145"/>
            <a:ext cx="9146310" cy="5032375"/>
          </a:xfrm>
        </p:spPr>
        <p:txBody>
          <a:bodyPr>
            <a:normAutofit fontScale="85000" lnSpcReduction="20000"/>
          </a:bodyPr>
          <a:lstStyle/>
          <a:p>
            <a:r>
              <a:rPr lang="en-US" dirty="0"/>
              <a:t>Minimum of 27 hrs./week</a:t>
            </a:r>
          </a:p>
          <a:p>
            <a:pPr lvl="1"/>
            <a:r>
              <a:rPr lang="en-US" dirty="0"/>
              <a:t>Student will work 400 total hours (minimum)</a:t>
            </a:r>
          </a:p>
          <a:p>
            <a:pPr lvl="1"/>
            <a:r>
              <a:rPr lang="en-US" dirty="0"/>
              <a:t>The student and agency will decide which days and number of hours during those days the student will work </a:t>
            </a:r>
          </a:p>
          <a:p>
            <a:r>
              <a:rPr lang="en-US" dirty="0"/>
              <a:t>Field Instructor Qualifications</a:t>
            </a:r>
          </a:p>
          <a:p>
            <a:pPr lvl="1"/>
            <a:r>
              <a:rPr lang="en-US" dirty="0"/>
              <a:t>BSW (post 2 years); LBSW, LMSW, LSCSW, LCSW (not required)</a:t>
            </a:r>
          </a:p>
          <a:p>
            <a:pPr lvl="1"/>
            <a:r>
              <a:rPr lang="en-US" dirty="0"/>
              <a:t>Must meet with field instructor 1 hour each week</a:t>
            </a:r>
          </a:p>
          <a:p>
            <a:pPr lvl="2"/>
            <a:r>
              <a:rPr lang="en-US" dirty="0"/>
              <a:t>If the student does not meet with the field instructor, those hours will not count</a:t>
            </a:r>
          </a:p>
          <a:p>
            <a:pPr lvl="2"/>
            <a:r>
              <a:rPr lang="en-US" dirty="0"/>
              <a:t>If the field instructor is not available during one of the weeks, the student will connect with their field liaison for supervision, if there is not a designated person within your agency, they could complete supervision within your absence.</a:t>
            </a:r>
          </a:p>
          <a:p>
            <a:pPr lvl="1"/>
            <a:r>
              <a:rPr lang="en-US" dirty="0"/>
              <a:t>This person will have access to Sonia (software)</a:t>
            </a:r>
          </a:p>
          <a:p>
            <a:r>
              <a:rPr lang="en-US" dirty="0"/>
              <a:t>Agency doesn’t have a social worker</a:t>
            </a:r>
          </a:p>
          <a:p>
            <a:pPr lvl="1"/>
            <a:r>
              <a:rPr lang="en-US" dirty="0"/>
              <a:t>We will find an off-site field instructor (not within the agency) to complete the students supervision</a:t>
            </a:r>
          </a:p>
          <a:p>
            <a:pPr lvl="1"/>
            <a:r>
              <a:rPr lang="en-US" dirty="0"/>
              <a:t>Agency designates an on-site Field Supervisor/Task Manager</a:t>
            </a:r>
          </a:p>
          <a:p>
            <a:pPr lvl="2"/>
            <a:r>
              <a:rPr lang="en-US" dirty="0"/>
              <a:t>Person who is present, can provide day-to-day supervision, experienced</a:t>
            </a:r>
          </a:p>
          <a:p>
            <a:pPr lvl="2"/>
            <a:r>
              <a:rPr lang="en-US" dirty="0"/>
              <a:t>Will not have access to Sonia (software)</a:t>
            </a:r>
          </a:p>
          <a:p>
            <a:pPr marL="914400" lvl="2" indent="0">
              <a:buNone/>
            </a:pPr>
            <a:endParaRPr lang="en-US" dirty="0"/>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104941" y="1808533"/>
            <a:ext cx="9842080" cy="4175888"/>
          </a:xfrm>
        </p:spPr>
        <p:txBody>
          <a:bodyPr>
            <a:normAutofit/>
          </a:bodyPr>
          <a:lstStyle/>
          <a:p>
            <a:r>
              <a:rPr lang="en-US" sz="2600" b="1" dirty="0"/>
              <a:t>Refer to document </a:t>
            </a:r>
          </a:p>
          <a:p>
            <a:r>
              <a:rPr lang="en-US" sz="2600" b="1" dirty="0"/>
              <a:t>50% of hours must be entered as direct practice hours</a:t>
            </a:r>
          </a:p>
          <a:p>
            <a:pPr lvl="1"/>
            <a:r>
              <a:rPr lang="en-US" sz="2400" b="1" dirty="0"/>
              <a:t>Must enter appropriately in Sonia Field Practicum software </a:t>
            </a:r>
          </a:p>
          <a:p>
            <a:pPr lvl="2"/>
            <a:r>
              <a:rPr lang="en-US" sz="2000" b="1" dirty="0"/>
              <a:t>When the student selects direct practice hours in their timesheet, they must select a sub-category (individual, group, family, community, </a:t>
            </a:r>
            <a:r>
              <a:rPr lang="en-US" sz="2000" b="1" dirty="0" err="1"/>
              <a:t>etc</a:t>
            </a:r>
            <a:r>
              <a:rPr lang="en-US" sz="2000" b="1" dirty="0"/>
              <a:t>)</a:t>
            </a:r>
            <a:endParaRPr lang="en-US" b="1" dirty="0"/>
          </a:p>
          <a:p>
            <a:pPr lvl="1"/>
            <a:r>
              <a:rPr lang="en-US" sz="2400" b="1" dirty="0"/>
              <a:t>Sonia collects and tracks hours </a:t>
            </a:r>
          </a:p>
          <a:p>
            <a:r>
              <a:rPr lang="en-US" b="1" dirty="0"/>
              <a:t>Self-Care Hours (Optional) </a:t>
            </a:r>
          </a:p>
          <a:p>
            <a:pPr lvl="1"/>
            <a:r>
              <a:rPr lang="en-US" sz="1600" i="0" dirty="0">
                <a:effectLst/>
                <a:latin typeface="Calibri" panose="020F0502020204030204" pitchFamily="34" charset="0"/>
                <a:ea typeface="Times New Roman" panose="02020603050405020304" pitchFamily="18" charset="0"/>
              </a:rPr>
              <a:t>Student’s may have no more than 2 hours of self-care each week! To count self-care hours, the student must:</a:t>
            </a:r>
            <a:endParaRPr lang="en-US" sz="1600" i="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Have required weekly minimum hours (27 hours) already met and recorded.</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Review during supervision what </a:t>
            </a:r>
            <a:r>
              <a:rPr lang="en-US" sz="1200" dirty="0">
                <a:latin typeface="Calibri" panose="020F0502020204030204" pitchFamily="34" charset="0"/>
                <a:ea typeface="Times New Roman" panose="02020603050405020304" pitchFamily="18" charset="0"/>
              </a:rPr>
              <a:t>the </a:t>
            </a:r>
            <a:r>
              <a:rPr lang="en-US" sz="1200" dirty="0">
                <a:effectLst/>
                <a:latin typeface="Calibri" panose="020F0502020204030204" pitchFamily="34" charset="0"/>
                <a:ea typeface="Times New Roman" panose="02020603050405020304" pitchFamily="18" charset="0"/>
              </a:rPr>
              <a:t>self-care activities were and how that time impacted </a:t>
            </a:r>
            <a:r>
              <a:rPr lang="en-US" sz="1200" dirty="0">
                <a:latin typeface="Calibri" panose="020F0502020204030204" pitchFamily="34" charset="0"/>
                <a:ea typeface="Times New Roman" panose="02020603050405020304" pitchFamily="18" charset="0"/>
              </a:rPr>
              <a:t>the student</a:t>
            </a:r>
            <a:r>
              <a:rPr lang="en-US" sz="1200" dirty="0">
                <a:effectLst/>
                <a:latin typeface="Calibri" panose="020F050202020403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When recording </a:t>
            </a:r>
            <a:r>
              <a:rPr lang="en-US" sz="1200" dirty="0">
                <a:latin typeface="Calibri" panose="020F0502020204030204" pitchFamily="34" charset="0"/>
                <a:ea typeface="Times New Roman" panose="02020603050405020304" pitchFamily="18" charset="0"/>
              </a:rPr>
              <a:t>the</a:t>
            </a:r>
            <a:r>
              <a:rPr lang="en-US" sz="1200" dirty="0">
                <a:effectLst/>
                <a:latin typeface="Calibri" panose="020F0502020204030204" pitchFamily="34" charset="0"/>
                <a:ea typeface="Times New Roman" panose="02020603050405020304" pitchFamily="18" charset="0"/>
              </a:rPr>
              <a:t> self-care hours in Sonia (select the self-care tab in drop down box), make sure to include a description of the self-care activities you completed. </a:t>
            </a:r>
            <a:r>
              <a:rPr lang="en-US" sz="1200" u="sng" dirty="0">
                <a:effectLst/>
                <a:latin typeface="Calibri" panose="020F0502020204030204" pitchFamily="34" charset="0"/>
                <a:ea typeface="Times New Roman" panose="02020603050405020304" pitchFamily="18" charset="0"/>
              </a:rPr>
              <a:t>These activities must be productive and healthy! Binge watching TV Shows will not count.</a:t>
            </a:r>
            <a:endParaRPr lang="en-US" sz="1200" u="sng"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Please note, this will not allow you to “finish” practicum early</a:t>
            </a:r>
            <a:r>
              <a:rPr lang="en-US" sz="1200" dirty="0">
                <a:latin typeface="Calibri" panose="020F0502020204030204" pitchFamily="34" charset="0"/>
                <a:ea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rPr>
              <a:t>Student’s must still complete their hours through Week 15.  </a:t>
            </a:r>
            <a:endParaRPr lang="en-US" sz="1200" b="1" dirty="0"/>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normAutofit/>
          </a:bodyPr>
          <a:lstStyle/>
          <a:p>
            <a:pPr algn="ctr"/>
            <a:r>
              <a:rPr lang="en-US" dirty="0"/>
              <a:t>SOCW 467 - 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lstStyle/>
          <a:p>
            <a:pPr marL="63500" marR="560070">
              <a:lnSpc>
                <a:spcPct val="115000"/>
              </a:lnSpc>
              <a:spcBef>
                <a:spcPts val="0"/>
              </a:spcBef>
              <a:spcAft>
                <a:spcPts val="0"/>
              </a:spcAft>
            </a:pPr>
            <a:r>
              <a:rPr lang="en-US" b="1" dirty="0">
                <a:effectLst/>
                <a:latin typeface="Avenir Book Oblique" panose="02000503020000020003"/>
                <a:ea typeface="Calibri" panose="020F0502020204030204" pitchFamily="34" charset="0"/>
              </a:rPr>
              <a:t>Requires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a</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number</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of assignments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that are</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directly</a:t>
            </a:r>
            <a:r>
              <a:rPr lang="en-US" b="1" spc="-1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related to</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your </a:t>
            </a:r>
            <a:r>
              <a:rPr lang="en-US" b="1"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b="1" spc="-285" dirty="0">
                <a:effectLst/>
                <a:latin typeface="Avenir Book Oblique" panose="02000503020000020003"/>
                <a:ea typeface="Calibri" panose="020F0502020204030204" pitchFamily="34" charset="0"/>
              </a:rPr>
              <a:t>Students  </a:t>
            </a:r>
            <a:r>
              <a:rPr lang="en-US" sz="2400" b="1"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 Therefore, most students will not go through the time to document assignments. </a:t>
            </a:r>
          </a:p>
          <a:p>
            <a:endParaRPr lang="en-US" dirty="0"/>
          </a:p>
        </p:txBody>
      </p:sp>
    </p:spTree>
    <p:extLst>
      <p:ext uri="{BB962C8B-B14F-4D97-AF65-F5344CB8AC3E}">
        <p14:creationId xmlns:p14="http://schemas.microsoft.com/office/powerpoint/2010/main" val="48546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a:bodyPr>
          <a:lstStyle/>
          <a:p>
            <a:r>
              <a:rPr lang="en-US" b="1" dirty="0"/>
              <a:t>FHSU Faculty or Adjunct member</a:t>
            </a:r>
          </a:p>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Site visits each semester</a:t>
            </a:r>
          </a:p>
          <a:p>
            <a:pPr lvl="1"/>
            <a:r>
              <a:rPr lang="en-US" b="1" dirty="0"/>
              <a:t>Minimum of two each semester (15-30 minutes)</a:t>
            </a:r>
          </a:p>
          <a:p>
            <a:pPr lvl="2"/>
            <a:r>
              <a:rPr lang="en-US" b="1" dirty="0"/>
              <a:t>In-person or </a:t>
            </a:r>
            <a:r>
              <a:rPr lang="en-US" b="1" dirty="0" err="1"/>
              <a:t>Televideo</a:t>
            </a:r>
            <a:endParaRPr lang="en-US" b="1" dirty="0"/>
          </a:p>
          <a:p>
            <a:r>
              <a:rPr lang="en-US" b="1" dirty="0"/>
              <a:t>Students/Field 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marL="457200" lvl="1" indent="0">
              <a:buNone/>
            </a:pPr>
            <a:endParaRPr lang="en-US" b="1" dirty="0"/>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92500" lnSpcReduction="20000"/>
          </a:bodyPr>
          <a:lstStyle/>
          <a:p>
            <a:r>
              <a:rPr lang="en-US" sz="2800" b="1" dirty="0"/>
              <a:t>Liaisons will connect with you and your field instructor </a:t>
            </a:r>
          </a:p>
          <a:p>
            <a:pPr lvl="2"/>
            <a:r>
              <a:rPr lang="en-US" sz="2600" b="1" dirty="0"/>
              <a:t>1</a:t>
            </a:r>
            <a:r>
              <a:rPr lang="en-US" sz="2600" b="1" baseline="30000" dirty="0"/>
              <a:t>st</a:t>
            </a:r>
            <a:r>
              <a:rPr lang="en-US" sz="2600" b="1" dirty="0"/>
              <a:t> site visits, completed by 2/14</a:t>
            </a:r>
          </a:p>
          <a:p>
            <a:pPr lvl="2"/>
            <a:r>
              <a:rPr lang="en-US" sz="2600" b="1" dirty="0"/>
              <a:t>2</a:t>
            </a:r>
            <a:r>
              <a:rPr lang="en-US" sz="2600" b="1" baseline="30000" dirty="0"/>
              <a:t>nd</a:t>
            </a:r>
            <a:r>
              <a:rPr lang="en-US" sz="2600" b="1" dirty="0"/>
              <a:t> site visits, completed by 4/18</a:t>
            </a:r>
          </a:p>
          <a:p>
            <a:r>
              <a:rPr lang="en-US" sz="2600" b="1" dirty="0"/>
              <a:t>SWEAP </a:t>
            </a:r>
          </a:p>
          <a:p>
            <a:pPr lvl="1"/>
            <a:r>
              <a:rPr lang="en-US" sz="2200" b="1" dirty="0"/>
              <a:t>Students will receive two links through email to complete the Post Curriculum &amp; Exit Assessment at the end of the semester. </a:t>
            </a:r>
          </a:p>
          <a:p>
            <a:r>
              <a:rPr lang="en-US" sz="2600" b="1" dirty="0"/>
              <a:t>Mid-term FPPAI due 3/7</a:t>
            </a:r>
            <a:r>
              <a:rPr lang="en-US" sz="2600" b="1" dirty="0">
                <a:effectLst/>
              </a:rPr>
              <a:t> </a:t>
            </a:r>
          </a:p>
          <a:p>
            <a:pPr lvl="1"/>
            <a:r>
              <a:rPr lang="en-US" sz="2200" b="1" dirty="0">
                <a:effectLst/>
              </a:rPr>
              <a:t>Completed in Sonia / done collaboratively with the FI and student</a:t>
            </a:r>
          </a:p>
          <a:p>
            <a:r>
              <a:rPr lang="en-US" sz="2600" b="1" dirty="0"/>
              <a:t>Spring Break</a:t>
            </a:r>
          </a:p>
          <a:p>
            <a:pPr lvl="1"/>
            <a:r>
              <a:rPr lang="en-US" b="1" dirty="0"/>
              <a:t>March 17-21</a:t>
            </a:r>
            <a:endParaRPr lang="en-US" sz="2400" b="1" dirty="0"/>
          </a:p>
          <a:p>
            <a:r>
              <a:rPr lang="en-US" sz="2600" b="1" dirty="0"/>
              <a:t>Final FPPAI due 5/9 (Week 15)</a:t>
            </a:r>
          </a:p>
          <a:p>
            <a:pPr lvl="1"/>
            <a:r>
              <a:rPr lang="en-US" sz="2300" b="1" dirty="0"/>
              <a:t>If the student needs to go beyond this week to finish their hours, please notify the field liaison and the field office. </a:t>
            </a:r>
          </a:p>
          <a:p>
            <a:pPr lvl="1"/>
            <a:r>
              <a:rPr lang="en-US" sz="2300" b="1" dirty="0"/>
              <a:t>A link will be emailed to the </a:t>
            </a:r>
            <a:r>
              <a:rPr lang="en-US" sz="2300" b="1" u="sng" dirty="0"/>
              <a:t>Field Instructor </a:t>
            </a:r>
            <a:r>
              <a:rPr lang="en-US" sz="2300" b="1" dirty="0"/>
              <a:t>at the end of the semester, this assessment is done collaboratively with the FI and student. </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Sonia - Field Software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096395" y="1364151"/>
            <a:ext cx="9910446" cy="5318659"/>
          </a:xfrm>
        </p:spPr>
        <p:txBody>
          <a:bodyPr>
            <a:normAutofit fontScale="92500" lnSpcReduction="10000"/>
          </a:bodyPr>
          <a:lstStyle/>
          <a:p>
            <a:r>
              <a:rPr lang="en-US" b="1" dirty="0"/>
              <a:t>Doesn’t like Microsoft Explorer or Safari</a:t>
            </a:r>
          </a:p>
          <a:p>
            <a:r>
              <a:rPr lang="en-US" b="1" dirty="0"/>
              <a:t>Timesheet entry documented in Sonia</a:t>
            </a:r>
          </a:p>
          <a:p>
            <a:pPr lvl="1"/>
            <a:r>
              <a:rPr lang="en-US" b="1" dirty="0"/>
              <a:t>We prefer daily by the students</a:t>
            </a:r>
          </a:p>
          <a:p>
            <a:r>
              <a:rPr lang="en-US" b="1" dirty="0"/>
              <a:t>Field Instructor approval of hours in Sonia</a:t>
            </a:r>
          </a:p>
          <a:p>
            <a:pPr lvl="1"/>
            <a:r>
              <a:rPr lang="en-US" b="1" dirty="0"/>
              <a:t>At minimum weekly, review during supervision! </a:t>
            </a:r>
          </a:p>
          <a:p>
            <a:pPr lvl="1"/>
            <a:r>
              <a:rPr lang="en-US" b="1" dirty="0"/>
              <a:t>Check for errors first</a:t>
            </a:r>
          </a:p>
          <a:p>
            <a:pPr lvl="2"/>
            <a:r>
              <a:rPr lang="en-US" b="1" dirty="0"/>
              <a:t>Watch the AM’s/PM’s</a:t>
            </a:r>
          </a:p>
          <a:p>
            <a:pPr lvl="2"/>
            <a:r>
              <a:rPr lang="en-US" b="1" dirty="0"/>
              <a:t>Do not enter any “breaks”</a:t>
            </a:r>
          </a:p>
          <a:p>
            <a:pPr lvl="2"/>
            <a:r>
              <a:rPr lang="en-US" b="1" dirty="0"/>
              <a:t>Do not count drive time to get to the office</a:t>
            </a:r>
          </a:p>
          <a:p>
            <a:pPr lvl="2"/>
            <a:r>
              <a:rPr lang="en-US" b="1" dirty="0"/>
              <a:t>If approved w/error, need to contact the Field Office to reopen</a:t>
            </a:r>
          </a:p>
          <a:p>
            <a:r>
              <a:rPr lang="en-US" b="1" dirty="0"/>
              <a:t>Student Learning Agreement – completed in Sonia – these should be specific and measurable</a:t>
            </a:r>
          </a:p>
          <a:p>
            <a:pPr lvl="1"/>
            <a:r>
              <a:rPr lang="en-US" b="1" dirty="0"/>
              <a:t>1</a:t>
            </a:r>
            <a:r>
              <a:rPr lang="en-US" b="1" baseline="30000" dirty="0"/>
              <a:t>st</a:t>
            </a:r>
            <a:r>
              <a:rPr lang="en-US" b="1" dirty="0"/>
              <a:t> submission due – 1/31</a:t>
            </a:r>
          </a:p>
          <a:p>
            <a:pPr lvl="1"/>
            <a:r>
              <a:rPr lang="en-US" b="1" dirty="0"/>
              <a:t>Liaison Feedback due – 2/7</a:t>
            </a:r>
          </a:p>
          <a:p>
            <a:pPr lvl="1"/>
            <a:r>
              <a:rPr lang="en-US" b="1" dirty="0"/>
              <a:t>Final submission due – 2/14</a:t>
            </a:r>
          </a:p>
          <a:p>
            <a:pPr marL="457200" lvl="1" indent="0">
              <a:buNone/>
            </a:pPr>
            <a:endParaRPr lang="en-US" b="1" dirty="0"/>
          </a:p>
          <a:p>
            <a:pPr lvl="1"/>
            <a:endParaRPr lang="en-US" dirty="0"/>
          </a:p>
        </p:txBody>
      </p:sp>
    </p:spTree>
    <p:extLst>
      <p:ext uri="{BB962C8B-B14F-4D97-AF65-F5344CB8AC3E}">
        <p14:creationId xmlns:p14="http://schemas.microsoft.com/office/powerpoint/2010/main" val="48808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47E1-4D1F-097D-B7C1-5611D6B1DE61}"/>
              </a:ext>
            </a:extLst>
          </p:cNvPr>
          <p:cNvSpPr>
            <a:spLocks noGrp="1"/>
          </p:cNvSpPr>
          <p:nvPr>
            <p:ph type="title"/>
          </p:nvPr>
        </p:nvSpPr>
        <p:spPr>
          <a:xfrm>
            <a:off x="2284402" y="0"/>
            <a:ext cx="9146309" cy="880217"/>
          </a:xfrm>
        </p:spPr>
        <p:txBody>
          <a:bodyPr/>
          <a:lstStyle/>
          <a:p>
            <a:pPr algn="ctr"/>
            <a:r>
              <a:rPr lang="en-US" dirty="0"/>
              <a:t>Student Learning Agreement </a:t>
            </a:r>
          </a:p>
        </p:txBody>
      </p:sp>
      <p:pic>
        <p:nvPicPr>
          <p:cNvPr id="4" name="Content Placeholder 3" descr="A screenshot of a computer&#10;&#10;Description automatically generated">
            <a:extLst>
              <a:ext uri="{FF2B5EF4-FFF2-40B4-BE49-F238E27FC236}">
                <a16:creationId xmlns:a16="http://schemas.microsoft.com/office/drawing/2014/main" id="{747E02DA-F633-F42E-9A5A-26E6488B3678}"/>
              </a:ext>
            </a:extLst>
          </p:cNvPr>
          <p:cNvPicPr>
            <a:picLocks noGrp="1" noChangeAspect="1"/>
          </p:cNvPicPr>
          <p:nvPr>
            <p:ph idx="1"/>
          </p:nvPr>
        </p:nvPicPr>
        <p:blipFill rotWithShape="1">
          <a:blip r:embed="rId2"/>
          <a:srcRect l="51122" t="13574" r="18910" b="44118"/>
          <a:stretch/>
        </p:blipFill>
        <p:spPr bwMode="auto">
          <a:xfrm>
            <a:off x="2913063" y="922620"/>
            <a:ext cx="7773987" cy="3320437"/>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7B040D27-F1A4-93B2-558C-9A149F2E356A}"/>
              </a:ext>
            </a:extLst>
          </p:cNvPr>
          <p:cNvPicPr>
            <a:picLocks noChangeAspect="1"/>
          </p:cNvPicPr>
          <p:nvPr/>
        </p:nvPicPr>
        <p:blipFill rotWithShape="1">
          <a:blip r:embed="rId3"/>
          <a:srcRect l="50320" t="10179" r="19231" b="65211"/>
          <a:stretch/>
        </p:blipFill>
        <p:spPr bwMode="auto">
          <a:xfrm>
            <a:off x="2427287" y="4570209"/>
            <a:ext cx="8745537" cy="2002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701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1482</Words>
  <Application>Microsoft Office PowerPoint</Application>
  <PresentationFormat>Widescreen</PresentationFormat>
  <Paragraphs>145</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Avenir Black</vt:lpstr>
      <vt:lpstr>Avenir Book</vt:lpstr>
      <vt:lpstr>Avenir Book Oblique</vt:lpstr>
      <vt:lpstr>Avenir Light</vt:lpstr>
      <vt:lpstr>Calibri</vt:lpstr>
      <vt:lpstr>Calibri Light</vt:lpstr>
      <vt:lpstr>Cambria</vt:lpstr>
      <vt:lpstr>Courier New</vt:lpstr>
      <vt:lpstr>Times New Roman</vt:lpstr>
      <vt:lpstr>Office Theme</vt:lpstr>
      <vt:lpstr>BSW Field Practicum Orientation</vt:lpstr>
      <vt:lpstr>Types if Practicum</vt:lpstr>
      <vt:lpstr>Hours &amp; Needs</vt:lpstr>
      <vt:lpstr>Direct vs Indirect Hours </vt:lpstr>
      <vt:lpstr>SOCW 467 - Concurrent Practice Class w/Practicum</vt:lpstr>
      <vt:lpstr>What is a Field Liaison?</vt:lpstr>
      <vt:lpstr>Site Visits/ Social Work Education Assessment Project (SWEAP)</vt:lpstr>
      <vt:lpstr>Sonia - Field Software  </vt:lpstr>
      <vt:lpstr>Student Learning Agreement </vt:lpstr>
      <vt:lpstr>PowerPoint Presentation</vt:lpstr>
      <vt:lpstr>Student Liability Insurance</vt:lpstr>
      <vt:lpstr>PowerPoint Presentation</vt:lpstr>
      <vt:lpstr>Awards/Honors</vt:lpstr>
      <vt:lpstr>Other Important Dates  </vt:lpstr>
      <vt:lpstr>Safety Awareness Training for Practicum Students</vt:lpstr>
      <vt:lpstr>Safety Plan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Stremel</dc:creator>
  <cp:lastModifiedBy>Rekala Tuxhorn</cp:lastModifiedBy>
  <cp:revision>32</cp:revision>
  <dcterms:created xsi:type="dcterms:W3CDTF">2021-01-22T16:20:23Z</dcterms:created>
  <dcterms:modified xsi:type="dcterms:W3CDTF">2025-01-06T17:39:56Z</dcterms:modified>
</cp:coreProperties>
</file>