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258" r:id="rId4"/>
    <p:sldId id="259" r:id="rId5"/>
    <p:sldId id="268" r:id="rId6"/>
    <p:sldId id="270" r:id="rId7"/>
    <p:sldId id="331" r:id="rId8"/>
    <p:sldId id="269" r:id="rId9"/>
    <p:sldId id="333" r:id="rId10"/>
    <p:sldId id="334" r:id="rId11"/>
    <p:sldId id="330" r:id="rId12"/>
    <p:sldId id="332" r:id="rId13"/>
    <p:sldId id="271" r:id="rId14"/>
    <p:sldId id="272" r:id="rId15"/>
    <p:sldId id="273" r:id="rId16"/>
    <p:sldId id="274" r:id="rId17"/>
    <p:sldId id="275" r:id="rId18"/>
    <p:sldId id="276" r:id="rId19"/>
    <p:sldId id="277" r:id="rId20"/>
    <p:sldId id="278" r:id="rId21"/>
    <p:sldId id="279" r:id="rId22"/>
    <p:sldId id="280" r:id="rId23"/>
    <p:sldId id="336"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p:restoredTop sz="94694"/>
  </p:normalViewPr>
  <p:slideViewPr>
    <p:cSldViewPr snapToGrid="0" snapToObjects="1">
      <p:cViewPr varScale="1">
        <p:scale>
          <a:sx n="117" d="100"/>
          <a:sy n="117" d="100"/>
        </p:scale>
        <p:origin x="3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12/3/2025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12/3/2025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12/3/2025</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12/3/2025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12/3/2025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12/3/2025</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hsu.edu/socialwork/field-resources/" TargetMode="External"/><Relationship Id="rId2" Type="http://schemas.openxmlformats.org/officeDocument/2006/relationships/hyperlink" Target="https://www.fhsu.edu/health-and-wellness/accessibility/" TargetMode="External"/><Relationship Id="rId1" Type="http://schemas.openxmlformats.org/officeDocument/2006/relationships/slideLayout" Target="../slideLayouts/slideLayout4.xml"/><Relationship Id="rId4" Type="http://schemas.openxmlformats.org/officeDocument/2006/relationships/hyperlink" Target="https://www.fhsu.edu/health-and-wellness/counselin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socialworkers.org/Practice/NASW-Practice-Standards-Guidelines/Guidelines-for-Social-Worker-Safety-in-the-Workplac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136307" y="2445168"/>
            <a:ext cx="9414616" cy="1655763"/>
          </a:xfrm>
        </p:spPr>
        <p:txBody>
          <a:bodyPr>
            <a:normAutofit/>
          </a:bodyPr>
          <a:lstStyle/>
          <a:p>
            <a:r>
              <a:rPr lang="en-US" sz="4800" dirty="0"/>
              <a:t>BSW Field Practicum Orientation</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3200400" y="4295532"/>
            <a:ext cx="8504295" cy="1768838"/>
          </a:xfrm>
        </p:spPr>
        <p:txBody>
          <a:bodyPr>
            <a:normAutofit/>
          </a:bodyPr>
          <a:lstStyle/>
          <a:p>
            <a:r>
              <a:rPr lang="en-US" dirty="0"/>
              <a:t>Rekala Tuxhorn LMSW – BSW &amp; MSW Field Director</a:t>
            </a:r>
          </a:p>
          <a:p>
            <a:r>
              <a:rPr lang="en-US" dirty="0"/>
              <a:t>Jennifer Whitmer – Program Specialist</a:t>
            </a:r>
          </a:p>
          <a:p>
            <a:r>
              <a:rPr lang="en-US" dirty="0"/>
              <a:t>Tamara, Laura and Kayla – FHSU Field Liaisons</a:t>
            </a:r>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38F7B44-1400-4D08-F187-0AF22A7D0F23}"/>
              </a:ext>
            </a:extLst>
          </p:cNvPr>
          <p:cNvPicPr>
            <a:picLocks noChangeAspect="1"/>
          </p:cNvPicPr>
          <p:nvPr/>
        </p:nvPicPr>
        <p:blipFill rotWithShape="1">
          <a:blip r:embed="rId2"/>
          <a:srcRect l="50481" t="15272" r="18910" b="58145"/>
          <a:stretch/>
        </p:blipFill>
        <p:spPr bwMode="auto">
          <a:xfrm>
            <a:off x="2386330" y="4142732"/>
            <a:ext cx="9253220" cy="227711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7911661-E8D3-0BD7-D086-A6176A17F772}"/>
              </a:ext>
            </a:extLst>
          </p:cNvPr>
          <p:cNvPicPr>
            <a:picLocks noChangeAspect="1"/>
          </p:cNvPicPr>
          <p:nvPr/>
        </p:nvPicPr>
        <p:blipFill>
          <a:blip r:embed="rId3"/>
          <a:stretch>
            <a:fillRect/>
          </a:stretch>
        </p:blipFill>
        <p:spPr>
          <a:xfrm>
            <a:off x="2386330" y="1126008"/>
            <a:ext cx="9253220" cy="2518061"/>
          </a:xfrm>
          <a:prstGeom prst="rect">
            <a:avLst/>
          </a:prstGeom>
        </p:spPr>
      </p:pic>
    </p:spTree>
    <p:extLst>
      <p:ext uri="{BB962C8B-B14F-4D97-AF65-F5344CB8AC3E}">
        <p14:creationId xmlns:p14="http://schemas.microsoft.com/office/powerpoint/2010/main" val="175651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B0F50-BCF2-CC3C-590E-0939961D09C8}"/>
              </a:ext>
            </a:extLst>
          </p:cNvPr>
          <p:cNvSpPr>
            <a:spLocks noGrp="1"/>
          </p:cNvSpPr>
          <p:nvPr>
            <p:ph idx="1"/>
          </p:nvPr>
        </p:nvSpPr>
        <p:spPr>
          <a:xfrm>
            <a:off x="2068696" y="282574"/>
            <a:ext cx="9656133" cy="6101133"/>
          </a:xfrm>
        </p:spPr>
        <p:txBody>
          <a:bodyPr>
            <a:normAutofit fontScale="62500" lnSpcReduction="20000"/>
          </a:bodyPr>
          <a:lstStyle/>
          <a:p>
            <a:r>
              <a:rPr lang="en-US" dirty="0"/>
              <a:t>Accommodations – academic accommodations are granted through the Student Accessibility Services offices. These accommodations do not transfer to your agency. The practicum site can reach out to the Student Accessibility Services Office and request to see what academic accommodations the student receives, if you sign a consent form and believe it is necessary). Please note the agency is not required to provide the student  accommodations. The agency will follow IDEA and ADA regulations.</a:t>
            </a:r>
          </a:p>
          <a:p>
            <a:pPr lvl="1"/>
            <a:r>
              <a:rPr lang="en-US" dirty="0">
                <a:hlinkClick r:id="rId2"/>
              </a:rPr>
              <a:t>https://www.fhsu.edu/health-and-wellness/accessibility/</a:t>
            </a:r>
            <a:r>
              <a:rPr lang="en-US" dirty="0"/>
              <a:t> </a:t>
            </a:r>
          </a:p>
          <a:p>
            <a:pPr marL="0" indent="0">
              <a:buNone/>
            </a:pPr>
            <a:endParaRPr lang="en-US" dirty="0"/>
          </a:p>
          <a:p>
            <a:r>
              <a:rPr lang="en-US" dirty="0"/>
              <a:t>Professionalism:</a:t>
            </a:r>
          </a:p>
          <a:p>
            <a:pPr lvl="1"/>
            <a:r>
              <a:rPr lang="en-US" dirty="0"/>
              <a:t>show up to work on time</a:t>
            </a:r>
          </a:p>
          <a:p>
            <a:pPr lvl="1"/>
            <a:r>
              <a:rPr lang="en-US" dirty="0"/>
              <a:t>if you are sick and can not make it in, call the agency </a:t>
            </a:r>
          </a:p>
          <a:p>
            <a:pPr lvl="1"/>
            <a:r>
              <a:rPr lang="en-US" dirty="0"/>
              <a:t>agree to disagree</a:t>
            </a:r>
          </a:p>
          <a:p>
            <a:pPr lvl="1"/>
            <a:r>
              <a:rPr lang="en-US" dirty="0"/>
              <a:t>are you being reactive </a:t>
            </a:r>
          </a:p>
          <a:p>
            <a:pPr lvl="1"/>
            <a:r>
              <a:rPr lang="en-US" dirty="0"/>
              <a:t>do you have triggers (address w/FI) </a:t>
            </a:r>
          </a:p>
          <a:p>
            <a:endParaRPr lang="en-US" dirty="0"/>
          </a:p>
          <a:p>
            <a:endParaRPr lang="en-US" dirty="0"/>
          </a:p>
          <a:p>
            <a:r>
              <a:rPr lang="en-US" dirty="0"/>
              <a:t>CIF – Critical Incident Form will need to be completed if there is an incident you are involved in at your agency</a:t>
            </a:r>
          </a:p>
          <a:p>
            <a:pPr lvl="1"/>
            <a:r>
              <a:rPr lang="en-US" dirty="0"/>
              <a:t>will be available online at </a:t>
            </a:r>
            <a:r>
              <a:rPr lang="en-US" dirty="0">
                <a:hlinkClick r:id="rId3"/>
              </a:rPr>
              <a:t>https://www.fhsu.edu/socialwork/field-resources/</a:t>
            </a:r>
            <a:endParaRPr lang="en-US" dirty="0"/>
          </a:p>
          <a:p>
            <a:pPr lvl="1"/>
            <a:endParaRPr lang="en-US" dirty="0"/>
          </a:p>
          <a:p>
            <a:pPr lvl="1"/>
            <a:endParaRPr lang="en-US" dirty="0"/>
          </a:p>
          <a:p>
            <a:r>
              <a:rPr lang="en-US" dirty="0"/>
              <a:t>Health and Wellness Services</a:t>
            </a:r>
          </a:p>
          <a:p>
            <a:pPr lvl="1"/>
            <a:r>
              <a:rPr lang="en-US" dirty="0"/>
              <a:t>Counseling Services are free to FHSU students – please take care of your own mental health</a:t>
            </a:r>
          </a:p>
          <a:p>
            <a:pPr lvl="1"/>
            <a:r>
              <a:rPr lang="en-US" dirty="0">
                <a:hlinkClick r:id="rId4"/>
              </a:rPr>
              <a:t>https://www.fhsu.edu/health-and-wellness/counseling/</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18817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6th, 2026</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latin typeface="Times New Roman" panose="02020603050405020304" pitchFamily="18" charset="0"/>
                <a:ea typeface="Calibri" panose="020F0502020204030204" pitchFamily="34" charset="0"/>
              </a:rPr>
              <a:t>B</a:t>
            </a:r>
            <a:r>
              <a:rPr lang="en-US" sz="1800" i="0" u="sng" dirty="0">
                <a:effectLst/>
                <a:latin typeface="Times New Roman" panose="02020603050405020304" pitchFamily="18" charset="0"/>
                <a:ea typeface="Calibri" panose="020F0502020204030204" pitchFamily="34" charset="0"/>
              </a:rPr>
              <a:t>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2026</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 2026</a:t>
            </a:r>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734796" y="1364151"/>
            <a:ext cx="10457203" cy="5318659"/>
          </a:xfrm>
        </p:spPr>
        <p:txBody>
          <a:bodyPr>
            <a:normAutofit/>
          </a:bodyPr>
          <a:lstStyle/>
          <a:p>
            <a:pPr marL="457200" lvl="1" indent="0">
              <a:buNone/>
            </a:pPr>
            <a:endParaRPr lang="en-US" b="1" dirty="0"/>
          </a:p>
          <a:p>
            <a:pPr lvl="1"/>
            <a:r>
              <a:rPr lang="en-US" b="1" dirty="0"/>
              <a:t>Field Day – March 27th, 2026 (This will count as indirect practicum hours)</a:t>
            </a:r>
          </a:p>
          <a:p>
            <a:pPr lvl="2"/>
            <a:r>
              <a:rPr lang="en-US" b="1" dirty="0"/>
              <a:t>Ethics</a:t>
            </a:r>
          </a:p>
          <a:p>
            <a:pPr marL="457200" lvl="1" indent="0">
              <a:buNone/>
            </a:pPr>
            <a:endParaRPr lang="en-US" b="1" dirty="0"/>
          </a:p>
          <a:p>
            <a:pPr lvl="1"/>
            <a:r>
              <a:rPr lang="en-US" b="1" dirty="0"/>
              <a:t>Graduation Reception/Phi Alpha Induction – May 14th, 2026 (Thursday)</a:t>
            </a:r>
          </a:p>
          <a:p>
            <a:pPr marL="457200" lvl="1" indent="0">
              <a:buNone/>
            </a:pPr>
            <a:endParaRPr lang="en-US" b="1" dirty="0"/>
          </a:p>
          <a:p>
            <a:pPr lvl="1"/>
            <a:r>
              <a:rPr lang="en-US" b="1" dirty="0"/>
              <a:t>BSW Commencement – May 15</a:t>
            </a:r>
            <a:r>
              <a:rPr lang="en-US" b="1" baseline="30000" dirty="0"/>
              <a:t>th</a:t>
            </a:r>
            <a:r>
              <a:rPr lang="en-US" b="1" dirty="0"/>
              <a:t>, 2025 (Friday)</a:t>
            </a:r>
          </a:p>
          <a:p>
            <a:pPr marL="457200" lvl="1" indent="0">
              <a:buNone/>
            </a:pPr>
            <a:endParaRPr lang="en-US" b="1" dirty="0"/>
          </a:p>
          <a:p>
            <a:pPr marL="457200" lvl="1" indent="0">
              <a:buNone/>
            </a:pPr>
            <a:endParaRPr lang="en-US" b="1" dirty="0"/>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Personal Safety</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fontScale="25000" lnSpcReduction="20000"/>
          </a:bodyPr>
          <a:lstStyle/>
          <a:p>
            <a:r>
              <a:rPr lang="en-US" sz="9600" b="1" dirty="0"/>
              <a:t>Look Out for Your Own Welfare</a:t>
            </a:r>
          </a:p>
          <a:p>
            <a:pPr lvl="1"/>
            <a:r>
              <a:rPr lang="en-US" sz="9200" b="1" dirty="0"/>
              <a:t>You will be creating a safety plan in your 467 course</a:t>
            </a:r>
            <a:endParaRPr lang="en-US" sz="9200" dirty="0"/>
          </a:p>
          <a:p>
            <a:r>
              <a:rPr lang="en-US" sz="9600" dirty="0"/>
              <a:t>Practicum Students &amp; Social Workers</a:t>
            </a:r>
          </a:p>
          <a:p>
            <a:pPr lvl="1"/>
            <a:r>
              <a:rPr lang="en-US" sz="9400" dirty="0"/>
              <a:t>Often so focused on the clients </a:t>
            </a:r>
          </a:p>
          <a:p>
            <a:pPr lvl="1"/>
            <a:r>
              <a:rPr lang="en-US" sz="9400" dirty="0"/>
              <a:t>Sometimes you neglect your own personal welfare</a:t>
            </a:r>
          </a:p>
          <a:p>
            <a:r>
              <a:rPr lang="en-US" sz="9600" dirty="0"/>
              <a:t>You work with clients in</a:t>
            </a:r>
          </a:p>
          <a:p>
            <a:pPr lvl="1"/>
            <a:r>
              <a:rPr lang="en-US" sz="9200" dirty="0"/>
              <a:t>Your office </a:t>
            </a:r>
          </a:p>
          <a:p>
            <a:pPr lvl="1"/>
            <a:r>
              <a:rPr lang="en-US" sz="9400" dirty="0"/>
              <a:t>Their homes</a:t>
            </a:r>
          </a:p>
          <a:p>
            <a:pPr lvl="1"/>
            <a:r>
              <a:rPr lang="en-US" sz="9400" dirty="0"/>
              <a:t>Their neighborhoods</a:t>
            </a:r>
          </a:p>
          <a:p>
            <a:pPr lvl="1"/>
            <a:r>
              <a:rPr lang="en-US" sz="9400" dirty="0"/>
              <a:t>You are working with individuals who are at their most vulnerable </a:t>
            </a:r>
          </a:p>
          <a:p>
            <a:r>
              <a:rPr lang="en-US" sz="9600" dirty="0"/>
              <a:t>There is no specific solution for guaranteed safety. </a:t>
            </a:r>
          </a:p>
          <a:p>
            <a:pPr lvl="1"/>
            <a:r>
              <a:rPr lang="en-US" sz="9400" dirty="0"/>
              <a:t>There are essential safety measures you can take to protect yourself in your field placement</a:t>
            </a:r>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Personal Safety Continued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825625"/>
            <a:ext cx="9785846" cy="4901746"/>
          </a:xfrm>
        </p:spPr>
        <p:txBody>
          <a:bodyPr>
            <a:normAutofit fontScale="70000" lnSpcReduction="20000"/>
          </a:bodyPr>
          <a:lstStyle/>
          <a:p>
            <a:pPr marL="45720" indent="0">
              <a:buNone/>
            </a:pPr>
            <a:r>
              <a:rPr lang="en-US" altLang="en-US" b="1" dirty="0">
                <a:latin typeface="Arial" panose="020B0604020202020204" pitchFamily="34" charset="0"/>
              </a:rPr>
              <a:t>MUST BE AWARE OF YOUR SUROUNDINGS</a:t>
            </a:r>
          </a:p>
          <a:p>
            <a:pPr>
              <a:buFontTx/>
              <a:buChar char="•"/>
            </a:pPr>
            <a:r>
              <a:rPr lang="en-US" altLang="en-US" dirty="0"/>
              <a:t>While you should always:</a:t>
            </a:r>
          </a:p>
          <a:p>
            <a:pPr lvl="1">
              <a:buFontTx/>
              <a:buChar char="•"/>
            </a:pPr>
            <a:r>
              <a:rPr lang="en-US" altLang="en-US" dirty="0"/>
              <a:t>Work with our clients' strengths </a:t>
            </a:r>
          </a:p>
          <a:p>
            <a:pPr lvl="1">
              <a:buFontTx/>
              <a:buChar char="•"/>
            </a:pPr>
            <a:r>
              <a:rPr lang="en-US" altLang="en-US" dirty="0"/>
              <a:t>Important to balance your optimistic outlook with practicality</a:t>
            </a:r>
          </a:p>
          <a:p>
            <a:pPr>
              <a:buFontTx/>
              <a:buChar char="•"/>
            </a:pPr>
            <a:r>
              <a:rPr lang="en-US" altLang="en-US" dirty="0"/>
              <a:t>Social Workers work with individuals who may have impairments</a:t>
            </a:r>
          </a:p>
          <a:p>
            <a:pPr lvl="1">
              <a:buFontTx/>
              <a:buChar char="•"/>
            </a:pPr>
            <a:r>
              <a:rPr lang="en-US" altLang="en-US" dirty="0"/>
              <a:t>mental illness, substance abuse, intellectual disabilities</a:t>
            </a:r>
          </a:p>
          <a:p>
            <a:pPr lvl="2">
              <a:buFontTx/>
              <a:buChar char="•"/>
            </a:pPr>
            <a:r>
              <a:rPr lang="en-US" altLang="en-US" dirty="0"/>
              <a:t>May prevent individuals from being able to:</a:t>
            </a:r>
          </a:p>
          <a:p>
            <a:pPr lvl="3">
              <a:buFontTx/>
              <a:buChar char="•"/>
            </a:pPr>
            <a:r>
              <a:rPr lang="en-US" altLang="en-US" dirty="0"/>
              <a:t>appropriately assess situations</a:t>
            </a:r>
          </a:p>
          <a:p>
            <a:pPr lvl="3">
              <a:buFontTx/>
              <a:buChar char="•"/>
            </a:pPr>
            <a:r>
              <a:rPr lang="en-US" altLang="en-US" dirty="0"/>
              <a:t>may contribute to acting out</a:t>
            </a:r>
          </a:p>
          <a:p>
            <a:pPr lvl="3">
              <a:buFontTx/>
              <a:buChar char="•"/>
            </a:pPr>
            <a:r>
              <a:rPr lang="en-US" altLang="en-US" dirty="0"/>
              <a:t>aggressive behaviors.  </a:t>
            </a:r>
          </a:p>
          <a:p>
            <a:pPr>
              <a:buFontTx/>
              <a:buChar char="•"/>
            </a:pPr>
            <a:r>
              <a:rPr lang="en-US" altLang="en-US" dirty="0"/>
              <a:t>Even if the individuals are not impaired, they may be unhappy that the agencies are involved in their lives.</a:t>
            </a:r>
          </a:p>
          <a:p>
            <a:pPr lvl="1">
              <a:buFontTx/>
              <a:buChar char="•"/>
            </a:pPr>
            <a:r>
              <a:rPr lang="en-US" altLang="en-US" dirty="0">
                <a:latin typeface="Arial" panose="020B0604020202020204" pitchFamily="34" charset="0"/>
              </a:rPr>
              <a:t>CPS</a:t>
            </a:r>
          </a:p>
          <a:p>
            <a:pPr lvl="1">
              <a:buFontTx/>
              <a:buChar char="•"/>
            </a:pPr>
            <a:r>
              <a:rPr lang="en-US" altLang="en-US" dirty="0">
                <a:latin typeface="Arial" panose="020B0604020202020204" pitchFamily="34" charset="0"/>
              </a:rPr>
              <a:t>Court services</a:t>
            </a:r>
          </a:p>
          <a:p>
            <a:pPr lvl="1">
              <a:buFontTx/>
              <a:buChar char="•"/>
            </a:pPr>
            <a:r>
              <a:rPr lang="en-US" altLang="en-US" dirty="0">
                <a:latin typeface="Arial" panose="020B0604020202020204" pitchFamily="34" charset="0"/>
              </a:rPr>
              <a:t>Hospital</a:t>
            </a:r>
          </a:p>
          <a:p>
            <a:pPr lvl="1">
              <a:buFontTx/>
              <a:buChar char="•"/>
            </a:pPr>
            <a:r>
              <a:rPr lang="en-US" altLang="en-US" dirty="0">
                <a:latin typeface="Arial" panose="020B0604020202020204" pitchFamily="34" charset="0"/>
              </a:rPr>
              <a:t>Mental health facility</a:t>
            </a:r>
          </a:p>
          <a:p>
            <a:pPr marL="457200" lvl="1" indent="0">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The risk of violence is real and could occur no matter the economic, social, gender or racial make up of a community. </a:t>
            </a:r>
          </a:p>
        </p:txBody>
      </p:sp>
    </p:spTree>
    <p:extLst>
      <p:ext uri="{BB962C8B-B14F-4D97-AF65-F5344CB8AC3E}">
        <p14:creationId xmlns:p14="http://schemas.microsoft.com/office/powerpoint/2010/main" val="384003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Basic Rules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lvl="0"/>
            <a:r>
              <a:rPr lang="en-US" dirty="0"/>
              <a:t>Many agencies have specific training related to the populations they serve</a:t>
            </a:r>
          </a:p>
          <a:p>
            <a:pPr lvl="1"/>
            <a:r>
              <a:rPr lang="en-US" dirty="0"/>
              <a:t>Working in the community</a:t>
            </a:r>
          </a:p>
          <a:p>
            <a:pPr lvl="1"/>
            <a:r>
              <a:rPr lang="en-US" dirty="0"/>
              <a:t>Working in the client's environment</a:t>
            </a:r>
          </a:p>
          <a:p>
            <a:pPr lvl="1"/>
            <a:r>
              <a:rPr lang="en-US" dirty="0"/>
              <a:t>Working in an office setting</a:t>
            </a:r>
          </a:p>
          <a:p>
            <a:pPr lvl="0"/>
            <a:r>
              <a:rPr lang="en-US" dirty="0"/>
              <a:t>Basic rules that apply to all settings:</a:t>
            </a:r>
          </a:p>
          <a:p>
            <a:pPr lvl="1"/>
            <a:r>
              <a:rPr lang="en-US" sz="2200" dirty="0"/>
              <a:t>Keep your valuables safe (cell phones, keys, money, credit cards…..</a:t>
            </a:r>
          </a:p>
          <a:p>
            <a:pPr lvl="1"/>
            <a:r>
              <a:rPr lang="en-US" sz="2400" dirty="0"/>
              <a:t>Be aware our clients may be highly emotional, impaired and have poor impulse control </a:t>
            </a:r>
          </a:p>
          <a:p>
            <a:pPr lvl="1"/>
            <a:r>
              <a:rPr lang="en-US" sz="2400" dirty="0"/>
              <a:t>Do not allow yourself to be cut off from an escape by clients </a:t>
            </a:r>
          </a:p>
          <a:p>
            <a:pPr lvl="1"/>
            <a:r>
              <a:rPr lang="en-US" sz="2400" dirty="0"/>
              <a:t>Be aware of your social media accounts,  phone numbers, email... Do not put your personal information “out there” for everyone to see</a:t>
            </a:r>
          </a:p>
          <a:p>
            <a:pPr marL="914400" lvl="2" indent="0">
              <a:buNone/>
            </a:pPr>
            <a:endParaRPr lang="en-US" dirty="0"/>
          </a:p>
          <a:p>
            <a:endParaRPr lang="en-US" dirty="0"/>
          </a:p>
        </p:txBody>
      </p:sp>
    </p:spTree>
    <p:extLst>
      <p:ext uri="{BB962C8B-B14F-4D97-AF65-F5344CB8AC3E}">
        <p14:creationId xmlns:p14="http://schemas.microsoft.com/office/powerpoint/2010/main" val="266511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Always be in the </a:t>
            </a:r>
            <a:r>
              <a:rPr lang="en-US" u="sng" dirty="0"/>
              <a:t>K.N.O.W</a:t>
            </a:r>
            <a:r>
              <a:rPr lang="en-US" dirty="0"/>
              <a:t>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47500" lnSpcReduction="20000"/>
          </a:bodyPr>
          <a:lstStyle/>
          <a:p>
            <a:pPr lvl="1"/>
            <a:r>
              <a:rPr lang="en-US" sz="9600" u="sng" dirty="0"/>
              <a:t>K</a:t>
            </a:r>
            <a:r>
              <a:rPr lang="en-US" sz="9600" dirty="0"/>
              <a:t>now the Population </a:t>
            </a:r>
          </a:p>
          <a:p>
            <a:pPr marL="365760" lvl="1" indent="0">
              <a:buNone/>
            </a:pPr>
            <a:endParaRPr lang="en-US" sz="9600" dirty="0"/>
          </a:p>
          <a:p>
            <a:pPr lvl="1"/>
            <a:r>
              <a:rPr lang="en-US" sz="9600" u="sng" dirty="0"/>
              <a:t>N</a:t>
            </a:r>
            <a:r>
              <a:rPr lang="en-US" sz="9600" dirty="0"/>
              <a:t>otify Supervisors of your location</a:t>
            </a:r>
          </a:p>
          <a:p>
            <a:pPr marL="365760" lvl="1" indent="0">
              <a:buNone/>
            </a:pPr>
            <a:r>
              <a:rPr lang="en-US" sz="9600" dirty="0"/>
              <a:t> </a:t>
            </a:r>
          </a:p>
          <a:p>
            <a:pPr lvl="1"/>
            <a:r>
              <a:rPr lang="en-US" sz="9600" u="sng" dirty="0"/>
              <a:t>O</a:t>
            </a:r>
            <a:r>
              <a:rPr lang="en-US" sz="9600" dirty="0"/>
              <a:t>bserve and asses the situation</a:t>
            </a:r>
          </a:p>
          <a:p>
            <a:pPr lvl="1"/>
            <a:endParaRPr lang="en-US" sz="9600" u="sng" dirty="0"/>
          </a:p>
          <a:p>
            <a:pPr lvl="1"/>
            <a:r>
              <a:rPr lang="en-US" sz="9600" u="sng" dirty="0"/>
              <a:t>W</a:t>
            </a:r>
            <a:r>
              <a:rPr lang="en-US" sz="9600" dirty="0"/>
              <a:t>ear a Noise making devise</a:t>
            </a:r>
          </a:p>
          <a:p>
            <a:pPr lvl="1"/>
            <a:endParaRPr lang="en-US" dirty="0"/>
          </a:p>
        </p:txBody>
      </p:sp>
    </p:spTree>
    <p:extLst>
      <p:ext uri="{BB962C8B-B14F-4D97-AF65-F5344CB8AC3E}">
        <p14:creationId xmlns:p14="http://schemas.microsoft.com/office/powerpoint/2010/main" val="414247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0469E-F6DB-1500-2E66-E3B6366D00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EC3E8-E2F6-EC26-089F-03D1D94D51FF}"/>
              </a:ext>
            </a:extLst>
          </p:cNvPr>
          <p:cNvSpPr>
            <a:spLocks noGrp="1"/>
          </p:cNvSpPr>
          <p:nvPr>
            <p:ph idx="1"/>
          </p:nvPr>
        </p:nvSpPr>
        <p:spPr>
          <a:xfrm>
            <a:off x="1811643" y="2270047"/>
            <a:ext cx="9842080" cy="1581648"/>
          </a:xfrm>
        </p:spPr>
        <p:txBody>
          <a:bodyPr>
            <a:normAutofit fontScale="62500" lnSpcReduction="20000"/>
          </a:bodyPr>
          <a:lstStyle/>
          <a:p>
            <a:pPr marL="0" indent="0" algn="ctr">
              <a:buNone/>
            </a:pPr>
            <a:r>
              <a:rPr lang="en-US" sz="9600" b="1" dirty="0"/>
              <a:t>PLEASE </a:t>
            </a:r>
            <a:r>
              <a:rPr lang="en-US" sz="9600" b="1" u="sng" dirty="0"/>
              <a:t>SIGN IN</a:t>
            </a:r>
            <a:r>
              <a:rPr lang="en-US" sz="9600" b="1" dirty="0"/>
              <a:t>,</a:t>
            </a:r>
          </a:p>
          <a:p>
            <a:pPr marL="0" indent="0" algn="ctr">
              <a:buNone/>
            </a:pPr>
            <a:r>
              <a:rPr lang="en-US" sz="9600" b="1" dirty="0"/>
              <a:t>In the Chat box!</a:t>
            </a:r>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3196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Know your population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25000" lnSpcReduction="20000"/>
          </a:bodyPr>
          <a:lstStyle/>
          <a:p>
            <a:r>
              <a:rPr lang="en-US" sz="11200" dirty="0"/>
              <a:t>Learn about the population you work with</a:t>
            </a:r>
          </a:p>
          <a:p>
            <a:pPr lvl="1"/>
            <a:r>
              <a:rPr lang="en-US" sz="11200" dirty="0"/>
              <a:t>Discuss personal history	</a:t>
            </a:r>
          </a:p>
          <a:p>
            <a:pPr lvl="2"/>
            <a:r>
              <a:rPr lang="en-US" sz="11200" dirty="0" err="1"/>
              <a:t>Hx</a:t>
            </a:r>
            <a:r>
              <a:rPr lang="en-US" sz="11200" dirty="0"/>
              <a:t> Gang association</a:t>
            </a:r>
          </a:p>
          <a:p>
            <a:pPr lvl="2"/>
            <a:r>
              <a:rPr lang="en-US" sz="11200" dirty="0" err="1"/>
              <a:t>Hx</a:t>
            </a:r>
            <a:r>
              <a:rPr lang="en-US" sz="11200" dirty="0"/>
              <a:t> of violence</a:t>
            </a:r>
          </a:p>
          <a:p>
            <a:pPr lvl="2"/>
            <a:r>
              <a:rPr lang="en-US" sz="11200" dirty="0" err="1"/>
              <a:t>Hx</a:t>
            </a:r>
            <a:r>
              <a:rPr lang="en-US" sz="11200" dirty="0"/>
              <a:t> of alcohol / drug abuse</a:t>
            </a:r>
          </a:p>
          <a:p>
            <a:pPr marL="274320" lvl="2">
              <a:spcBef>
                <a:spcPts val="1800"/>
              </a:spcBef>
            </a:pPr>
            <a:r>
              <a:rPr lang="en-US" sz="11200" dirty="0"/>
              <a:t>Should you:</a:t>
            </a:r>
          </a:p>
          <a:p>
            <a:pPr marL="548640" lvl="3">
              <a:spcBef>
                <a:spcPts val="1800"/>
              </a:spcBef>
            </a:pPr>
            <a:r>
              <a:rPr lang="en-US" sz="11200" dirty="0"/>
              <a:t>Keep door open when meeting with them? </a:t>
            </a:r>
          </a:p>
          <a:p>
            <a:pPr marL="548640" lvl="3">
              <a:spcBef>
                <a:spcPts val="1800"/>
              </a:spcBef>
            </a:pPr>
            <a:r>
              <a:rPr lang="en-US" sz="11200" dirty="0"/>
              <a:t>Should you meet in a public place?</a:t>
            </a:r>
          </a:p>
          <a:p>
            <a:r>
              <a:rPr lang="en-US" sz="11200" dirty="0"/>
              <a:t>If there is:</a:t>
            </a:r>
          </a:p>
          <a:p>
            <a:pPr lvl="1"/>
            <a:r>
              <a:rPr lang="en-US" sz="11200" dirty="0"/>
              <a:t>Immediate danger</a:t>
            </a:r>
          </a:p>
          <a:p>
            <a:pPr lvl="1"/>
            <a:r>
              <a:rPr lang="en-US" sz="11200" dirty="0"/>
              <a:t>Weapons</a:t>
            </a:r>
          </a:p>
          <a:p>
            <a:pPr lvl="1"/>
            <a:endParaRPr lang="en-US" dirty="0"/>
          </a:p>
        </p:txBody>
      </p:sp>
    </p:spTree>
    <p:extLst>
      <p:ext uri="{BB962C8B-B14F-4D97-AF65-F5344CB8AC3E}">
        <p14:creationId xmlns:p14="http://schemas.microsoft.com/office/powerpoint/2010/main" val="95678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Notify others of your location</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a:buFont typeface="Wingdings" panose="05000000000000000000" pitchFamily="2" charset="2"/>
              <a:buChar char="§"/>
            </a:pPr>
            <a:r>
              <a:rPr lang="en-US" sz="5100" dirty="0"/>
              <a:t> </a:t>
            </a:r>
            <a:r>
              <a:rPr lang="en-US" sz="3200" dirty="0"/>
              <a:t>Make sure:</a:t>
            </a:r>
          </a:p>
          <a:p>
            <a:pPr lvl="1">
              <a:buFont typeface="Wingdings" panose="05000000000000000000" pitchFamily="2" charset="2"/>
              <a:buChar char="§"/>
            </a:pPr>
            <a:r>
              <a:rPr lang="en-US" sz="3200" dirty="0"/>
              <a:t>Supervisor knows where you are</a:t>
            </a:r>
          </a:p>
          <a:p>
            <a:pPr lvl="1">
              <a:buFont typeface="Wingdings" panose="05000000000000000000" pitchFamily="2" charset="2"/>
              <a:buChar char="§"/>
            </a:pPr>
            <a:r>
              <a:rPr lang="en-US" sz="3200" dirty="0"/>
              <a:t>Who you are going to see</a:t>
            </a:r>
          </a:p>
          <a:p>
            <a:pPr lvl="1">
              <a:buFont typeface="Wingdings" panose="05000000000000000000" pitchFamily="2" charset="2"/>
              <a:buChar char="§"/>
            </a:pPr>
            <a:r>
              <a:rPr lang="en-US" sz="3200" dirty="0"/>
              <a:t>Keep your cell with you</a:t>
            </a:r>
          </a:p>
          <a:p>
            <a:pPr lvl="2">
              <a:buFont typeface="Wingdings" panose="05000000000000000000" pitchFamily="2" charset="2"/>
              <a:buChar char="§"/>
            </a:pPr>
            <a:r>
              <a:rPr lang="en-US" sz="2200" dirty="0"/>
              <a:t>Check in calls</a:t>
            </a:r>
          </a:p>
          <a:p>
            <a:pPr lvl="2">
              <a:buFont typeface="Wingdings" panose="05000000000000000000" pitchFamily="2" charset="2"/>
              <a:buChar char="§"/>
            </a:pPr>
            <a:r>
              <a:rPr lang="en-US" sz="2200" dirty="0"/>
              <a:t>Text updates</a:t>
            </a:r>
          </a:p>
          <a:p>
            <a:pPr lvl="2">
              <a:buFont typeface="Wingdings" panose="05000000000000000000" pitchFamily="2" charset="2"/>
              <a:buChar char="§"/>
            </a:pPr>
            <a:r>
              <a:rPr lang="en-US" sz="2200" dirty="0"/>
              <a:t>Update any changes to calendar</a:t>
            </a:r>
          </a:p>
          <a:p>
            <a:pPr lvl="2">
              <a:buFont typeface="Wingdings" panose="05000000000000000000" pitchFamily="2" charset="2"/>
              <a:buChar char="§"/>
            </a:pPr>
            <a:r>
              <a:rPr lang="en-US" sz="2200" dirty="0"/>
              <a:t>Call for help</a:t>
            </a:r>
          </a:p>
          <a:p>
            <a:pPr marL="914400" lvl="2" indent="0">
              <a:buNone/>
            </a:pPr>
            <a:endParaRPr lang="en-US" dirty="0"/>
          </a:p>
          <a:p>
            <a:endParaRPr lang="en-US" dirty="0"/>
          </a:p>
        </p:txBody>
      </p:sp>
    </p:spTree>
    <p:extLst>
      <p:ext uri="{BB962C8B-B14F-4D97-AF65-F5344CB8AC3E}">
        <p14:creationId xmlns:p14="http://schemas.microsoft.com/office/powerpoint/2010/main" val="211037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b="1" dirty="0"/>
              <a:t>Final thoughts / Implications </a:t>
            </a:r>
            <a:endParaRPr lang="en-US" dirty="0"/>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fontScale="85000" lnSpcReduction="20000"/>
          </a:bodyPr>
          <a:lstStyle/>
          <a:p>
            <a:r>
              <a:rPr lang="en-US" sz="3200" dirty="0"/>
              <a:t>Always:</a:t>
            </a:r>
          </a:p>
          <a:p>
            <a:pPr lvl="1"/>
            <a:r>
              <a:rPr lang="en-US" sz="3000" dirty="0"/>
              <a:t>Notify authorities if appropriate</a:t>
            </a:r>
          </a:p>
          <a:p>
            <a:pPr lvl="1"/>
            <a:r>
              <a:rPr lang="en-US" sz="3000" dirty="0"/>
              <a:t>Talk to your supervisor about any safety concerns</a:t>
            </a:r>
          </a:p>
          <a:p>
            <a:pPr lvl="1"/>
            <a:r>
              <a:rPr lang="en-US" sz="3000" dirty="0"/>
              <a:t>Talk with your field instructor so they are aware of the situation</a:t>
            </a:r>
          </a:p>
          <a:p>
            <a:pPr lvl="1"/>
            <a:r>
              <a:rPr lang="en-US" sz="3000" dirty="0"/>
              <a:t>Notify the Field Director so that I’m aware of the situation</a:t>
            </a:r>
          </a:p>
          <a:p>
            <a:pPr lvl="1"/>
            <a:r>
              <a:rPr lang="en-US" sz="3000" dirty="0"/>
              <a:t>Debrief, Document, Do Self-Care	</a:t>
            </a:r>
          </a:p>
          <a:p>
            <a:r>
              <a:rPr lang="en-US" sz="3200" dirty="0"/>
              <a:t>Safety is essential to your success</a:t>
            </a:r>
          </a:p>
          <a:p>
            <a:pPr lvl="1"/>
            <a:r>
              <a:rPr lang="en-US" sz="3000" dirty="0"/>
              <a:t>You cannot help if you are afraid for your wellbeing</a:t>
            </a:r>
          </a:p>
          <a:p>
            <a:pPr lvl="2"/>
            <a:r>
              <a:rPr lang="en-US" sz="2800" dirty="0"/>
              <a:t>Therefore</a:t>
            </a:r>
          </a:p>
          <a:p>
            <a:pPr lvl="3"/>
            <a:r>
              <a:rPr lang="en-US" sz="2600" dirty="0"/>
              <a:t>Important to identify dangerous individuals/situations</a:t>
            </a:r>
          </a:p>
          <a:p>
            <a:pPr lvl="3"/>
            <a:r>
              <a:rPr lang="en-US" sz="2600" dirty="0"/>
              <a:t>Know how to respond</a:t>
            </a:r>
          </a:p>
          <a:p>
            <a:pPr lvl="3"/>
            <a:r>
              <a:rPr lang="en-US" sz="2600" dirty="0"/>
              <a:t>Maintain awareness</a:t>
            </a:r>
          </a:p>
          <a:p>
            <a:pPr lvl="3"/>
            <a:r>
              <a:rPr lang="en-US" sz="2600" dirty="0"/>
              <a:t>Be proactive</a:t>
            </a:r>
          </a:p>
          <a:p>
            <a:pPr lvl="3"/>
            <a:r>
              <a:rPr lang="en-US" sz="2600" dirty="0"/>
              <a:t>Leads to the ability to do your job</a:t>
            </a:r>
          </a:p>
          <a:p>
            <a:pPr marL="914400" lvl="2" indent="0">
              <a:buNone/>
            </a:pPr>
            <a:endParaRPr lang="en-US" dirty="0"/>
          </a:p>
          <a:p>
            <a:endParaRPr lang="en-US" dirty="0"/>
          </a:p>
        </p:txBody>
      </p:sp>
    </p:spTree>
    <p:extLst>
      <p:ext uri="{BB962C8B-B14F-4D97-AF65-F5344CB8AC3E}">
        <p14:creationId xmlns:p14="http://schemas.microsoft.com/office/powerpoint/2010/main" val="319384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822C-0C77-33B4-7606-2A2F64557D5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874E35F-E784-0172-52B6-3529C62CC189}"/>
              </a:ext>
            </a:extLst>
          </p:cNvPr>
          <p:cNvSpPr>
            <a:spLocks noGrp="1"/>
          </p:cNvSpPr>
          <p:nvPr>
            <p:ph idx="1"/>
          </p:nvPr>
        </p:nvSpPr>
        <p:spPr>
          <a:xfrm>
            <a:off x="2060531" y="217261"/>
            <a:ext cx="9924639" cy="4351338"/>
          </a:xfrm>
        </p:spPr>
        <p:txBody>
          <a:bodyPr>
            <a:normAutofit lnSpcReduction="10000"/>
          </a:bodyPr>
          <a:lstStyle/>
          <a:p>
            <a:r>
              <a:rPr lang="en-US" dirty="0"/>
              <a:t>NASW Guidelines for Social Worker Safety in the Workplace</a:t>
            </a:r>
          </a:p>
          <a:p>
            <a:pPr lvl="1"/>
            <a:r>
              <a:rPr lang="en-US" dirty="0">
                <a:hlinkClick r:id="rId2"/>
              </a:rPr>
              <a:t>https://www.socialworkers.org/Practice/NASW-Practice-Standards-Guidelines/Guidelines-for-Social-Worker-Safety-in-the-Workplace</a:t>
            </a:r>
            <a:endParaRPr lang="en-US" dirty="0"/>
          </a:p>
          <a:p>
            <a:pPr marL="914400" lvl="2" indent="0">
              <a:buNone/>
            </a:pPr>
            <a:r>
              <a:rPr lang="en-US" dirty="0"/>
              <a:t>Guidelines for Social Worker Safety in the Workplace</a:t>
            </a:r>
            <a:br>
              <a:rPr lang="en-US" dirty="0"/>
            </a:br>
            <a:r>
              <a:rPr lang="en-US" dirty="0"/>
              <a:t>Standard 1. Organizational Culture of Safety and Security</a:t>
            </a:r>
            <a:br>
              <a:rPr lang="en-US" dirty="0"/>
            </a:br>
            <a:r>
              <a:rPr lang="en-US" dirty="0"/>
              <a:t>Standard 2. Prevention</a:t>
            </a:r>
            <a:br>
              <a:rPr lang="en-US" dirty="0"/>
            </a:br>
            <a:r>
              <a:rPr lang="en-US" dirty="0"/>
              <a:t>Standard 3. Office Safety</a:t>
            </a:r>
            <a:br>
              <a:rPr lang="en-US" dirty="0"/>
            </a:br>
            <a:r>
              <a:rPr lang="en-US" dirty="0"/>
              <a:t>Standard 4. Use of Safety Technology</a:t>
            </a:r>
            <a:br>
              <a:rPr lang="en-US" dirty="0"/>
            </a:br>
            <a:r>
              <a:rPr lang="en-US" dirty="0"/>
              <a:t>Standard 5. Use of Mobile Phones</a:t>
            </a:r>
            <a:br>
              <a:rPr lang="en-US" dirty="0"/>
            </a:br>
            <a:r>
              <a:rPr lang="en-US" dirty="0"/>
              <a:t>Standard 6. Risk Assessment for Field Visits</a:t>
            </a:r>
            <a:br>
              <a:rPr lang="en-US" dirty="0"/>
            </a:br>
            <a:r>
              <a:rPr lang="en-US" dirty="0"/>
              <a:t>Standard 7. Transporting Clients</a:t>
            </a:r>
            <a:br>
              <a:rPr lang="en-US" dirty="0"/>
            </a:br>
            <a:r>
              <a:rPr lang="en-US" dirty="0"/>
              <a:t>Standard 8. Comprehensive Reporting Practices</a:t>
            </a:r>
            <a:br>
              <a:rPr lang="en-US" dirty="0"/>
            </a:br>
            <a:r>
              <a:rPr lang="en-US" dirty="0"/>
              <a:t>Standard 9. Post-Incident Reporting and Response</a:t>
            </a:r>
            <a:br>
              <a:rPr lang="en-US" dirty="0"/>
            </a:br>
            <a:r>
              <a:rPr lang="en-US" dirty="0"/>
              <a:t>Standard 10. Safety Training</a:t>
            </a:r>
            <a:br>
              <a:rPr lang="en-US" dirty="0"/>
            </a:br>
            <a:r>
              <a:rPr lang="en-US" dirty="0"/>
              <a:t>Standard 11. Student Safety</a:t>
            </a:r>
          </a:p>
          <a:p>
            <a:endParaRPr lang="en-US" dirty="0"/>
          </a:p>
        </p:txBody>
      </p:sp>
    </p:spTree>
    <p:extLst>
      <p:ext uri="{BB962C8B-B14F-4D97-AF65-F5344CB8AC3E}">
        <p14:creationId xmlns:p14="http://schemas.microsoft.com/office/powerpoint/2010/main" val="45188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3154547" y="2725284"/>
            <a:ext cx="9146310" cy="1799318"/>
          </a:xfrm>
        </p:spPr>
        <p:txBody>
          <a:bodyPr>
            <a:normAutofit/>
          </a:bodyPr>
          <a:lstStyle/>
          <a:p>
            <a:r>
              <a:rPr lang="en-US" sz="8000" dirty="0"/>
              <a:t>QUESTIONS ???</a:t>
            </a:r>
          </a:p>
        </p:txBody>
      </p:sp>
    </p:spTree>
    <p:extLst>
      <p:ext uri="{BB962C8B-B14F-4D97-AF65-F5344CB8AC3E}">
        <p14:creationId xmlns:p14="http://schemas.microsoft.com/office/powerpoint/2010/main" val="32876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498145"/>
            <a:ext cx="9146310" cy="5032375"/>
          </a:xfrm>
        </p:spPr>
        <p:txBody>
          <a:bodyPr>
            <a:normAutofit fontScale="92500" lnSpcReduction="20000"/>
          </a:bodyPr>
          <a:lstStyle/>
          <a:p>
            <a:r>
              <a:rPr lang="en-US" dirty="0"/>
              <a:t>Minimum of 27 hrs./week</a:t>
            </a:r>
          </a:p>
          <a:p>
            <a:pPr lvl="1"/>
            <a:r>
              <a:rPr lang="en-US" dirty="0"/>
              <a:t>400 total hours</a:t>
            </a:r>
          </a:p>
          <a:p>
            <a:pPr lvl="1"/>
            <a:r>
              <a:rPr lang="en-US" dirty="0"/>
              <a:t>With your agency, you will decide on your days and # of hours during those days</a:t>
            </a:r>
          </a:p>
          <a:p>
            <a:r>
              <a:rPr lang="en-US" dirty="0"/>
              <a:t>Field Instructor Qualifications</a:t>
            </a:r>
          </a:p>
          <a:p>
            <a:pPr lvl="1"/>
            <a:r>
              <a:rPr lang="en-US" dirty="0"/>
              <a:t>BSW (post 2 years); LBSW, LMSW, LSCSW, LCSW (not required)</a:t>
            </a:r>
          </a:p>
          <a:p>
            <a:pPr lvl="1"/>
            <a:r>
              <a:rPr lang="en-US" dirty="0"/>
              <a:t>Must meet with field instructor 1 hour each week</a:t>
            </a:r>
          </a:p>
          <a:p>
            <a:pPr lvl="2"/>
            <a:r>
              <a:rPr lang="en-US" dirty="0"/>
              <a:t>If you do not meet with your field instructor, those hours will not count</a:t>
            </a:r>
          </a:p>
          <a:p>
            <a:pPr lvl="2"/>
            <a:r>
              <a:rPr lang="en-US" dirty="0"/>
              <a:t>If your field instructor is not available during one of your weeks, connect with your field liaison for supervision</a:t>
            </a:r>
          </a:p>
          <a:p>
            <a:pPr lvl="2"/>
            <a:r>
              <a:rPr lang="en-US" dirty="0"/>
              <a:t>Must have at MINIMUM 15 weeks of supervision</a:t>
            </a:r>
          </a:p>
          <a:p>
            <a:r>
              <a:rPr lang="en-US" dirty="0"/>
              <a:t>Agency doesn’t have a social worker</a:t>
            </a:r>
          </a:p>
          <a:p>
            <a:pPr lvl="1"/>
            <a:r>
              <a:rPr lang="en-US" dirty="0"/>
              <a:t>We will find an off-site field instructor (not within the agency) to complete your supervision</a:t>
            </a:r>
          </a:p>
          <a:p>
            <a:pPr lvl="1"/>
            <a:r>
              <a:rPr lang="en-US" dirty="0"/>
              <a:t>Agency designates a Field Supervisor (On-Site Supervisor)</a:t>
            </a:r>
          </a:p>
          <a:p>
            <a:pPr lvl="2"/>
            <a:r>
              <a:rPr lang="en-US" dirty="0"/>
              <a:t>Person who is present, can provide day-to-day supervision, experienced</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104941" y="1808533"/>
            <a:ext cx="9842080" cy="4175888"/>
          </a:xfrm>
        </p:spPr>
        <p:txBody>
          <a:bodyPr>
            <a:normAutofit fontScale="92500" lnSpcReduction="20000"/>
          </a:bodyPr>
          <a:lstStyle/>
          <a:p>
            <a:r>
              <a:rPr lang="en-US" sz="2600" b="1" dirty="0"/>
              <a:t>50% of hours should be entered as direct practice hours (200 minimum)</a:t>
            </a:r>
            <a:endParaRPr lang="en-US" sz="2400" b="1" dirty="0"/>
          </a:p>
          <a:p>
            <a:pPr lvl="1"/>
            <a:r>
              <a:rPr lang="en-US" sz="2400" b="1" dirty="0"/>
              <a:t>Must enter appropriately in Sonia Field Practicum software </a:t>
            </a:r>
          </a:p>
          <a:p>
            <a:pPr lvl="1"/>
            <a:r>
              <a:rPr lang="en-US" sz="2400" b="1" dirty="0"/>
              <a:t>Sonia collects and tracks hours </a:t>
            </a:r>
          </a:p>
          <a:p>
            <a:r>
              <a:rPr lang="en-US" b="1" dirty="0"/>
              <a:t>Self-Care Hours </a:t>
            </a:r>
          </a:p>
          <a:p>
            <a:pPr lvl="1"/>
            <a:r>
              <a:rPr lang="en-US" sz="1600" i="0" dirty="0">
                <a:latin typeface="Calibri" panose="020F0502020204030204" pitchFamily="34" charset="0"/>
                <a:ea typeface="Times New Roman" panose="02020603050405020304" pitchFamily="18" charset="0"/>
              </a:rPr>
              <a:t>Student’s may have no more than 1 logged self-care hour each week! To count your self-care hour, you must:</a:t>
            </a:r>
            <a:endParaRPr lang="en-US" sz="1200" dirty="0">
              <a:latin typeface="Calibri" panose="020F0502020204030204" pitchFamily="34" charset="0"/>
              <a:ea typeface="Calibri" panose="020F0502020204030204" pitchFamily="34" charset="0"/>
            </a:endParaRPr>
          </a:p>
          <a:p>
            <a:pPr lvl="2">
              <a:spcBef>
                <a:spcPts val="0"/>
              </a:spcBef>
            </a:pPr>
            <a:r>
              <a:rPr lang="en-US" sz="1400" dirty="0">
                <a:latin typeface="Calibri" panose="020F0502020204030204" pitchFamily="34" charset="0"/>
                <a:ea typeface="Times New Roman" panose="02020603050405020304" pitchFamily="18" charset="0"/>
              </a:rPr>
              <a:t>Review during your supervision what your self-care activity(</a:t>
            </a:r>
            <a:r>
              <a:rPr lang="en-US" sz="1400" dirty="0" err="1">
                <a:latin typeface="Calibri" panose="020F0502020204030204" pitchFamily="34" charset="0"/>
                <a:ea typeface="Times New Roman" panose="02020603050405020304" pitchFamily="18" charset="0"/>
              </a:rPr>
              <a:t>ies</a:t>
            </a:r>
            <a:r>
              <a:rPr lang="en-US" sz="1400" dirty="0">
                <a:latin typeface="Calibri" panose="020F0502020204030204" pitchFamily="34" charset="0"/>
                <a:ea typeface="Times New Roman" panose="02020603050405020304" pitchFamily="18" charset="0"/>
              </a:rPr>
              <a:t>) was/were and how that time impacted you. </a:t>
            </a:r>
            <a:endParaRPr lang="en-US" sz="1400" dirty="0">
              <a:latin typeface="Calibri" panose="020F0502020204030204" pitchFamily="34" charset="0"/>
              <a:ea typeface="Calibri" panose="020F0502020204030204" pitchFamily="34" charset="0"/>
            </a:endParaRPr>
          </a:p>
          <a:p>
            <a:pPr lvl="2">
              <a:spcBef>
                <a:spcPts val="0"/>
              </a:spcBef>
            </a:pPr>
            <a:r>
              <a:rPr lang="en-US" sz="1400" dirty="0">
                <a:latin typeface="Calibri" panose="020F0502020204030204" pitchFamily="34" charset="0"/>
                <a:ea typeface="Times New Roman" panose="02020603050405020304" pitchFamily="18" charset="0"/>
              </a:rPr>
              <a:t>When recording your self-care hour in Sonia (select the self-care tab in drop down box), make sure to include a description of the self-care activity(</a:t>
            </a:r>
            <a:r>
              <a:rPr lang="en-US" sz="1400" dirty="0" err="1">
                <a:latin typeface="Calibri" panose="020F0502020204030204" pitchFamily="34" charset="0"/>
                <a:ea typeface="Times New Roman" panose="02020603050405020304" pitchFamily="18" charset="0"/>
              </a:rPr>
              <a:t>ies</a:t>
            </a:r>
            <a:r>
              <a:rPr lang="en-US" sz="1400" dirty="0">
                <a:latin typeface="Calibri" panose="020F0502020204030204" pitchFamily="34" charset="0"/>
                <a:ea typeface="Times New Roman" panose="02020603050405020304" pitchFamily="18" charset="0"/>
              </a:rPr>
              <a:t>) you completed.  </a:t>
            </a:r>
            <a:endParaRPr lang="en-US" sz="1400" dirty="0">
              <a:latin typeface="Calibri" panose="020F0502020204030204" pitchFamily="34" charset="0"/>
              <a:ea typeface="Calibri" panose="020F0502020204030204" pitchFamily="34" charset="0"/>
            </a:endParaRPr>
          </a:p>
          <a:p>
            <a:pPr lvl="2">
              <a:spcBef>
                <a:spcPts val="0"/>
              </a:spcBef>
            </a:pPr>
            <a:r>
              <a:rPr lang="en-US" sz="1400" dirty="0">
                <a:latin typeface="Calibri" panose="020F0502020204030204" pitchFamily="34" charset="0"/>
                <a:ea typeface="Times New Roman" panose="02020603050405020304" pitchFamily="18" charset="0"/>
              </a:rPr>
              <a:t>You could have up to 15 hours of self-care during each semester; these hours will be included in your total number of required hours each semester. Please note, student’s must still complete their practicum hours through Week 15, adding these self-care hours would not allow you to end practicum early.  </a:t>
            </a:r>
          </a:p>
          <a:p>
            <a:pPr lvl="2">
              <a:spcBef>
                <a:spcPts val="0"/>
              </a:spcBef>
            </a:pPr>
            <a:r>
              <a:rPr lang="en-US" sz="1400" b="1" dirty="0">
                <a:latin typeface="Calibri" panose="020F0502020204030204" pitchFamily="34" charset="0"/>
              </a:rPr>
              <a:t>Self-care should have a positive impact on your physical/mental health (binge watching TV will not be accepted)</a:t>
            </a:r>
          </a:p>
          <a:p>
            <a:r>
              <a:rPr lang="en-US" b="1" dirty="0"/>
              <a:t>Drive Time/ On-Call</a:t>
            </a:r>
          </a:p>
          <a:p>
            <a:pPr lvl="1"/>
            <a:r>
              <a:rPr lang="en-US" sz="1400" dirty="0"/>
              <a:t>If you are traveling to a training, you may count regular travel time (indirect hours) as well as the training itself. You may also count travel time to your clients home during home visits. Total travel time will be capped at 10% of your total required hours. </a:t>
            </a:r>
          </a:p>
          <a:p>
            <a:pPr lvl="1"/>
            <a:r>
              <a:rPr lang="en-US" sz="1400" dirty="0"/>
              <a:t>If you are on-call, you can only count the time you are called out for work, not the time you are “holding” onto the phone. </a:t>
            </a:r>
          </a:p>
          <a:p>
            <a:pPr lvl="1"/>
            <a:r>
              <a:rPr lang="en-US" sz="1400" dirty="0"/>
              <a:t>If you have a training that requires an overnight stay, no hours are accrued for the overnight stay. </a:t>
            </a:r>
          </a:p>
          <a:p>
            <a:pPr lvl="1"/>
            <a:r>
              <a:rPr lang="en-US" sz="1400" dirty="0"/>
              <a:t>You may not count traveling to and from your practicum agency. </a:t>
            </a:r>
            <a:endParaRPr lang="en-US" sz="1400" b="1" dirty="0"/>
          </a:p>
          <a:p>
            <a:pPr lvl="3"/>
            <a:r>
              <a:rPr lang="en-US" i="1" dirty="0"/>
              <a:t>Handbook Page 78-79</a:t>
            </a:r>
          </a:p>
          <a:p>
            <a:pPr marL="914400" lvl="2" indent="0">
              <a:spcBef>
                <a:spcPts val="0"/>
              </a:spcBef>
              <a:buNone/>
            </a:pPr>
            <a:endParaRPr lang="en-US" sz="1400" b="1" dirty="0"/>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normAutofit/>
          </a:bodyPr>
          <a:lstStyle/>
          <a:p>
            <a:pPr algn="ctr"/>
            <a:r>
              <a:rPr lang="en-US" dirty="0"/>
              <a:t>SOCW 467 - 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normAutofit fontScale="92500" lnSpcReduction="10000"/>
          </a:bodyPr>
          <a:lstStyle/>
          <a:p>
            <a:pPr marL="63500" marR="560070">
              <a:lnSpc>
                <a:spcPct val="115000"/>
              </a:lnSpc>
              <a:spcBef>
                <a:spcPts val="0"/>
              </a:spcBef>
              <a:spcAft>
                <a:spcPts val="0"/>
              </a:spcAft>
            </a:pPr>
            <a:r>
              <a:rPr lang="en-US" b="1" dirty="0">
                <a:effectLst/>
                <a:latin typeface="Avenir Book Oblique" panose="02000503020000020003"/>
                <a:ea typeface="Calibri" panose="020F0502020204030204" pitchFamily="34" charset="0"/>
              </a:rPr>
              <a:t>Requires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a</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number</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of assignments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that are</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directly</a:t>
            </a:r>
            <a:r>
              <a:rPr lang="en-US" b="1" spc="-1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related to</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your </a:t>
            </a:r>
            <a:r>
              <a:rPr lang="en-US" b="1"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b="1" spc="-285" dirty="0">
                <a:effectLst/>
                <a:latin typeface="Avenir Book Oblique" panose="02000503020000020003"/>
                <a:ea typeface="Calibri" panose="020F0502020204030204" pitchFamily="34" charset="0"/>
              </a:rPr>
              <a:t>Students  </a:t>
            </a:r>
            <a:r>
              <a:rPr lang="en-US" sz="2400" b="1"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 Therefore, most students will not go through the time to document assignments. </a:t>
            </a:r>
          </a:p>
          <a:p>
            <a:pPr lvl="1" indent="-342900">
              <a:spcBef>
                <a:spcPts val="100"/>
              </a:spcBef>
              <a:spcAft>
                <a:spcPts val="0"/>
              </a:spcAft>
              <a:buSzPts val="1200"/>
              <a:buFont typeface="Courier New" panose="02070309020205020404" pitchFamily="49" charset="0"/>
              <a:buChar char="o"/>
            </a:pPr>
            <a:endParaRPr lang="en-US" sz="2200" dirty="0">
              <a:latin typeface="Avenir Book Oblique" panose="02000503020000020003"/>
              <a:ea typeface="Courier New" panose="02070309020205020404" pitchFamily="49" charset="0"/>
            </a:endParaRPr>
          </a:p>
          <a:p>
            <a:pPr indent="-342900">
              <a:spcBef>
                <a:spcPts val="100"/>
              </a:spcBef>
              <a:buSzPts val="1200"/>
              <a:buFont typeface="Courier New" panose="02070309020205020404" pitchFamily="49" charset="0"/>
              <a:buChar char="o"/>
            </a:pPr>
            <a:r>
              <a:rPr lang="en-US" sz="2600" dirty="0">
                <a:effectLst/>
                <a:latin typeface="Avenir Book Oblique" panose="02000503020000020003"/>
                <a:ea typeface="Courier New" panose="02070309020205020404" pitchFamily="49" charset="0"/>
              </a:rPr>
              <a:t>SOCW 468 – Pocket Prep</a:t>
            </a:r>
          </a:p>
          <a:p>
            <a:pPr lvl="1" indent="-342900">
              <a:spcBef>
                <a:spcPts val="100"/>
              </a:spcBef>
              <a:buSzPts val="1200"/>
              <a:buFont typeface="Courier New" panose="02070309020205020404" pitchFamily="49" charset="0"/>
              <a:buChar char="o"/>
            </a:pPr>
            <a:r>
              <a:rPr lang="en-US" sz="2200" dirty="0">
                <a:latin typeface="Avenir Book Oblique" panose="02000503020000020003"/>
                <a:ea typeface="Courier New" panose="02070309020205020404" pitchFamily="49" charset="0"/>
              </a:rPr>
              <a:t>Each week a pocket prep assignment will need to be completed. This will help you prepare for the licensing exam. </a:t>
            </a:r>
            <a:endParaRPr lang="en-US" sz="2200" dirty="0">
              <a:effectLst/>
              <a:latin typeface="Avenir Book Oblique" panose="02000503020000020003"/>
              <a:ea typeface="Courier New" panose="02070309020205020404" pitchFamily="49" charset="0"/>
            </a:endParaRPr>
          </a:p>
          <a:p>
            <a:endParaRPr lang="en-US" dirty="0"/>
          </a:p>
        </p:txBody>
      </p:sp>
    </p:spTree>
    <p:extLst>
      <p:ext uri="{BB962C8B-B14F-4D97-AF65-F5344CB8AC3E}">
        <p14:creationId xmlns:p14="http://schemas.microsoft.com/office/powerpoint/2010/main" val="48546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marL="457200" lvl="1" indent="0">
              <a:buNone/>
            </a:pP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Weeks 4 &amp; 5</a:t>
            </a:r>
          </a:p>
          <a:p>
            <a:pPr lvl="2"/>
            <a:r>
              <a:rPr lang="en-US" sz="2600" b="1" dirty="0"/>
              <a:t>2</a:t>
            </a:r>
            <a:r>
              <a:rPr lang="en-US" sz="2600" b="1" baseline="30000" dirty="0"/>
              <a:t>nd</a:t>
            </a:r>
            <a:r>
              <a:rPr lang="en-US" sz="2600" b="1" dirty="0"/>
              <a:t> site visits, Weeks 11 &amp; 12</a:t>
            </a:r>
          </a:p>
          <a:p>
            <a:r>
              <a:rPr lang="en-US" sz="2600" b="1" dirty="0"/>
              <a:t>SWEAP </a:t>
            </a:r>
          </a:p>
          <a:p>
            <a:pPr lvl="1"/>
            <a:r>
              <a:rPr lang="en-US" sz="2200" b="1" dirty="0"/>
              <a:t>Students will complete the Entrance Assessment in August, in their Blackboard shell.</a:t>
            </a:r>
          </a:p>
          <a:p>
            <a:pPr lvl="1"/>
            <a:r>
              <a:rPr lang="en-US" sz="2200" b="1" dirty="0"/>
              <a:t>Students will complete the Curriculum &amp; Exit Assessment at the end of the academic year, in their Blackboard shell. </a:t>
            </a:r>
          </a:p>
          <a:p>
            <a:r>
              <a:rPr lang="en-US" sz="2600" b="1" dirty="0"/>
              <a:t>Mid-term FPPAI/ SLA review due week of 3/9</a:t>
            </a:r>
            <a:r>
              <a:rPr lang="en-US" sz="2600" b="1" dirty="0">
                <a:effectLst/>
              </a:rPr>
              <a:t> (Week 8)</a:t>
            </a:r>
          </a:p>
          <a:p>
            <a:pPr lvl="1"/>
            <a:r>
              <a:rPr lang="en-US" sz="2200" b="1" dirty="0">
                <a:effectLst/>
              </a:rPr>
              <a:t>Completed in Sonia / done collaboratively with the FI and student</a:t>
            </a:r>
          </a:p>
          <a:p>
            <a:r>
              <a:rPr lang="en-US" sz="2600" b="1" dirty="0"/>
              <a:t>Spring Break</a:t>
            </a:r>
          </a:p>
          <a:p>
            <a:pPr lvl="1"/>
            <a:r>
              <a:rPr lang="en-US" b="1" dirty="0"/>
              <a:t>March 16</a:t>
            </a:r>
            <a:r>
              <a:rPr lang="en-US" b="1" baseline="30000" dirty="0"/>
              <a:t>th</a:t>
            </a:r>
            <a:r>
              <a:rPr lang="en-US" b="1" dirty="0"/>
              <a:t> -22</a:t>
            </a:r>
            <a:r>
              <a:rPr lang="en-US" b="1" baseline="30000" dirty="0"/>
              <a:t>nd</a:t>
            </a:r>
            <a:r>
              <a:rPr lang="en-US" b="1" dirty="0"/>
              <a:t> </a:t>
            </a:r>
            <a:endParaRPr lang="en-US" sz="2400" b="1" dirty="0"/>
          </a:p>
          <a:p>
            <a:r>
              <a:rPr lang="en-US" sz="2600" b="1" dirty="0"/>
              <a:t>Final FPPAI due week of 5/4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semester; this assessment is done collaboratively with the FI and student. </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fontScale="70000" lnSpcReduction="20000"/>
          </a:bodyPr>
          <a:lstStyle/>
          <a:p>
            <a:r>
              <a:rPr lang="en-US" b="1" dirty="0"/>
              <a:t>Doesn’t like Microsoft Explorer, Safari, or any APP version</a:t>
            </a:r>
          </a:p>
          <a:p>
            <a:r>
              <a:rPr lang="en-US" b="1" dirty="0"/>
              <a:t>Sonia will automatically say M-F, 8-5! We know you each have your own schedule set that works best for you and the agency.</a:t>
            </a:r>
          </a:p>
          <a:p>
            <a:r>
              <a:rPr lang="en-US" b="1" dirty="0"/>
              <a:t>Timesheet entry documented in Sonia (students)</a:t>
            </a:r>
          </a:p>
          <a:p>
            <a:pPr lvl="1"/>
            <a:r>
              <a:rPr lang="en-US" b="1" dirty="0"/>
              <a:t>Prefer daily</a:t>
            </a:r>
          </a:p>
          <a:p>
            <a:pPr lvl="1"/>
            <a:r>
              <a:rPr lang="en-US" b="1" dirty="0"/>
              <a:t>At minimum weekly, if you get behind in logging hours, your practicum will be suspended until your hours have been inputted and approved. </a:t>
            </a:r>
          </a:p>
          <a:p>
            <a:r>
              <a:rPr lang="en-US" b="1" dirty="0"/>
              <a:t>Field Instructor approval of hours in Sonia</a:t>
            </a:r>
          </a:p>
          <a:p>
            <a:pPr lvl="1"/>
            <a:r>
              <a:rPr lang="en-US" b="1" dirty="0"/>
              <a:t>At minimum weekly, review during supervision! </a:t>
            </a:r>
          </a:p>
          <a:p>
            <a:pPr lvl="1"/>
            <a:r>
              <a:rPr lang="en-US" b="1" dirty="0"/>
              <a:t>Check for errors first</a:t>
            </a:r>
          </a:p>
          <a:p>
            <a:pPr lvl="2"/>
            <a:r>
              <a:rPr lang="en-US" b="1" dirty="0"/>
              <a:t>Watch the AM’s/PM’s</a:t>
            </a:r>
          </a:p>
          <a:p>
            <a:pPr lvl="2"/>
            <a:r>
              <a:rPr lang="en-US" b="1" dirty="0"/>
              <a:t>Utilize quarter hours, not 5:07PM or 8:11AM, </a:t>
            </a:r>
            <a:r>
              <a:rPr lang="en-US" b="1" dirty="0" err="1"/>
              <a:t>etc</a:t>
            </a:r>
            <a:endParaRPr lang="en-US" b="1" dirty="0"/>
          </a:p>
          <a:p>
            <a:pPr lvl="2"/>
            <a:r>
              <a:rPr lang="en-US" b="1" dirty="0"/>
              <a:t>Do not enter your lunch break, Do not enter any type of “breaks”</a:t>
            </a:r>
          </a:p>
          <a:p>
            <a:pPr lvl="2"/>
            <a:r>
              <a:rPr lang="en-US" b="1" dirty="0"/>
              <a:t>Do not count drive time to get to the office</a:t>
            </a:r>
          </a:p>
          <a:p>
            <a:pPr lvl="2"/>
            <a:r>
              <a:rPr lang="en-US" b="1" dirty="0"/>
              <a:t>If approved w/error, need to contact the Field Office to reopen</a:t>
            </a:r>
          </a:p>
          <a:p>
            <a:r>
              <a:rPr lang="en-US" b="1" dirty="0"/>
              <a:t>Student Learning Agreement – completed in Sonia – these should be specific and measurable. Remember S.M.A.R.T. Goals (specific, measurable, achievable, relevant, and time-bound).</a:t>
            </a:r>
          </a:p>
          <a:p>
            <a:pPr lvl="1"/>
            <a:r>
              <a:rPr lang="en-US" b="1" dirty="0"/>
              <a:t>1</a:t>
            </a:r>
            <a:r>
              <a:rPr lang="en-US" b="1" baseline="30000" dirty="0"/>
              <a:t>st</a:t>
            </a:r>
            <a:r>
              <a:rPr lang="en-US" b="1" dirty="0"/>
              <a:t> submission due – 1/30</a:t>
            </a:r>
          </a:p>
          <a:p>
            <a:pPr lvl="1"/>
            <a:r>
              <a:rPr lang="en-US" b="1" dirty="0"/>
              <a:t>Liaison Feedback due – 2/6</a:t>
            </a:r>
          </a:p>
          <a:p>
            <a:pPr lvl="1"/>
            <a:r>
              <a:rPr lang="en-US" b="1" dirty="0"/>
              <a:t>Final submission due – 2/13</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47E1-4D1F-097D-B7C1-5611D6B1DE61}"/>
              </a:ext>
            </a:extLst>
          </p:cNvPr>
          <p:cNvSpPr>
            <a:spLocks noGrp="1"/>
          </p:cNvSpPr>
          <p:nvPr>
            <p:ph type="title"/>
          </p:nvPr>
        </p:nvSpPr>
        <p:spPr>
          <a:xfrm>
            <a:off x="2284402" y="0"/>
            <a:ext cx="9146309" cy="880217"/>
          </a:xfrm>
        </p:spPr>
        <p:txBody>
          <a:bodyPr/>
          <a:lstStyle/>
          <a:p>
            <a:pPr algn="ctr"/>
            <a:r>
              <a:rPr lang="en-US" dirty="0"/>
              <a:t>Student Learning Agreement </a:t>
            </a:r>
          </a:p>
        </p:txBody>
      </p:sp>
      <p:pic>
        <p:nvPicPr>
          <p:cNvPr id="4" name="Content Placeholder 3" descr="A screenshot of a computer&#10;&#10;Description automatically generated">
            <a:extLst>
              <a:ext uri="{FF2B5EF4-FFF2-40B4-BE49-F238E27FC236}">
                <a16:creationId xmlns:a16="http://schemas.microsoft.com/office/drawing/2014/main" id="{747E02DA-F633-F42E-9A5A-26E6488B3678}"/>
              </a:ext>
            </a:extLst>
          </p:cNvPr>
          <p:cNvPicPr>
            <a:picLocks noGrp="1" noChangeAspect="1"/>
          </p:cNvPicPr>
          <p:nvPr>
            <p:ph idx="1"/>
          </p:nvPr>
        </p:nvPicPr>
        <p:blipFill rotWithShape="1">
          <a:blip r:embed="rId2"/>
          <a:srcRect l="51122" t="13574" r="18910" b="44118"/>
          <a:stretch/>
        </p:blipFill>
        <p:spPr bwMode="auto">
          <a:xfrm>
            <a:off x="2913063" y="922620"/>
            <a:ext cx="7773987" cy="3320437"/>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7B040D27-F1A4-93B2-558C-9A149F2E356A}"/>
              </a:ext>
            </a:extLst>
          </p:cNvPr>
          <p:cNvPicPr>
            <a:picLocks noChangeAspect="1"/>
          </p:cNvPicPr>
          <p:nvPr/>
        </p:nvPicPr>
        <p:blipFill rotWithShape="1">
          <a:blip r:embed="rId3"/>
          <a:srcRect l="50320" t="10179" r="19231" b="65211"/>
          <a:stretch/>
        </p:blipFill>
        <p:spPr bwMode="auto">
          <a:xfrm>
            <a:off x="2427287" y="4570209"/>
            <a:ext cx="8745537" cy="2002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01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2707</TotalTime>
  <Words>2192</Words>
  <Application>Microsoft Office PowerPoint</Application>
  <PresentationFormat>Widescreen</PresentationFormat>
  <Paragraphs>225</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Wingdings</vt:lpstr>
      <vt:lpstr>Office Theme</vt:lpstr>
      <vt:lpstr>BSW Field Practicum Orientation</vt:lpstr>
      <vt:lpstr>PowerPoint Presentation</vt:lpstr>
      <vt:lpstr>Hours &amp; Needs</vt:lpstr>
      <vt:lpstr>Direct vs Indirect Hours </vt:lpstr>
      <vt:lpstr>SOCW 467 - Concurrent Practice Class w/Practicum</vt:lpstr>
      <vt:lpstr>What is a Field Liaison?</vt:lpstr>
      <vt:lpstr>Site Visits/ Social Work Education Assessment Project (SWEAP)</vt:lpstr>
      <vt:lpstr>Sonia - Field Software  </vt:lpstr>
      <vt:lpstr>Student Learning Agreement </vt:lpstr>
      <vt:lpstr>PowerPoint Presentation</vt:lpstr>
      <vt:lpstr>Student Liability Insurance</vt:lpstr>
      <vt:lpstr>PowerPoint Presentation</vt:lpstr>
      <vt:lpstr>Awards/Honors</vt:lpstr>
      <vt:lpstr>Other Important Dates  </vt:lpstr>
      <vt:lpstr>Safety Awareness Training for Practicum Students</vt:lpstr>
      <vt:lpstr>Personal Safety</vt:lpstr>
      <vt:lpstr>Personal Safety Continued </vt:lpstr>
      <vt:lpstr>Basic Rules</vt:lpstr>
      <vt:lpstr>Always be in the K.N.O.W  </vt:lpstr>
      <vt:lpstr>Know your population  </vt:lpstr>
      <vt:lpstr>Notify others of your location</vt:lpstr>
      <vt:lpstr>Final thoughts / Implications </vt:lpstr>
      <vt:lpstr>PowerPoint Presentation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31</cp:revision>
  <dcterms:created xsi:type="dcterms:W3CDTF">2021-01-22T16:20:23Z</dcterms:created>
  <dcterms:modified xsi:type="dcterms:W3CDTF">2025-12-04T01:24:03Z</dcterms:modified>
</cp:coreProperties>
</file>