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332" r:id="rId3"/>
    <p:sldId id="258" r:id="rId4"/>
    <p:sldId id="259" r:id="rId5"/>
    <p:sldId id="333" r:id="rId6"/>
    <p:sldId id="268" r:id="rId7"/>
    <p:sldId id="270" r:id="rId8"/>
    <p:sldId id="331" r:id="rId9"/>
    <p:sldId id="269" r:id="rId10"/>
    <p:sldId id="330" r:id="rId11"/>
    <p:sldId id="271" r:id="rId12"/>
    <p:sldId id="272" r:id="rId13"/>
    <p:sldId id="334" r:id="rId14"/>
    <p:sldId id="273" r:id="rId15"/>
    <p:sldId id="274" r:id="rId16"/>
    <p:sldId id="275" r:id="rId17"/>
    <p:sldId id="276" r:id="rId18"/>
    <p:sldId id="277" r:id="rId19"/>
    <p:sldId id="278" r:id="rId20"/>
    <p:sldId id="279" r:id="rId21"/>
    <p:sldId id="280" r:id="rId22"/>
    <p:sldId id="281"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4493" autoAdjust="0"/>
    <p:restoredTop sz="94694"/>
  </p:normalViewPr>
  <p:slideViewPr>
    <p:cSldViewPr snapToGrid="0" snapToObjects="1">
      <p:cViewPr varScale="1">
        <p:scale>
          <a:sx n="117" d="100"/>
          <a:sy n="117" d="100"/>
        </p:scale>
        <p:origin x="954"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ekala Tuxhorn" userId="007ab9d0-894e-48e4-9d58-991253b640e0" providerId="ADAL" clId="{2DAE6A76-ADB5-4393-8B9F-3C6132A3CE08}"/>
    <pc:docChg chg="undo redo custSel addSld modSld">
      <pc:chgData name="Rekala Tuxhorn" userId="007ab9d0-894e-48e4-9d58-991253b640e0" providerId="ADAL" clId="{2DAE6A76-ADB5-4393-8B9F-3C6132A3CE08}" dt="2026-07-28T15:28:38.035" v="1230" actId="20577"/>
      <pc:docMkLst>
        <pc:docMk/>
      </pc:docMkLst>
      <pc:sldChg chg="modSp mod">
        <pc:chgData name="Rekala Tuxhorn" userId="007ab9d0-894e-48e4-9d58-991253b640e0" providerId="ADAL" clId="{2DAE6A76-ADB5-4393-8B9F-3C6132A3CE08}" dt="2026-07-15T15:37:49.278" v="50" actId="20577"/>
        <pc:sldMkLst>
          <pc:docMk/>
          <pc:sldMk cId="1802797371" sldId="256"/>
        </pc:sldMkLst>
        <pc:spChg chg="mod">
          <ac:chgData name="Rekala Tuxhorn" userId="007ab9d0-894e-48e4-9d58-991253b640e0" providerId="ADAL" clId="{2DAE6A76-ADB5-4393-8B9F-3C6132A3CE08}" dt="2026-07-15T15:37:49.278" v="50" actId="20577"/>
          <ac:spMkLst>
            <pc:docMk/>
            <pc:sldMk cId="1802797371" sldId="256"/>
            <ac:spMk id="2" creationId="{B0B54FF8-A17E-894F-AA4A-3FAFF99A7B39}"/>
          </ac:spMkLst>
        </pc:spChg>
        <pc:spChg chg="mod">
          <ac:chgData name="Rekala Tuxhorn" userId="007ab9d0-894e-48e4-9d58-991253b640e0" providerId="ADAL" clId="{2DAE6A76-ADB5-4393-8B9F-3C6132A3CE08}" dt="2026-07-15T15:37:41.534" v="46" actId="20577"/>
          <ac:spMkLst>
            <pc:docMk/>
            <pc:sldMk cId="1802797371" sldId="256"/>
            <ac:spMk id="3" creationId="{4A75756C-FD76-614E-9298-47DDFA6C7820}"/>
          </ac:spMkLst>
        </pc:spChg>
      </pc:sldChg>
      <pc:sldChg chg="modSp mod">
        <pc:chgData name="Rekala Tuxhorn" userId="007ab9d0-894e-48e4-9d58-991253b640e0" providerId="ADAL" clId="{2DAE6A76-ADB5-4393-8B9F-3C6132A3CE08}" dt="2026-07-28T15:28:38.035" v="1230" actId="20577"/>
        <pc:sldMkLst>
          <pc:docMk/>
          <pc:sldMk cId="3110619744" sldId="258"/>
        </pc:sldMkLst>
        <pc:spChg chg="mod">
          <ac:chgData name="Rekala Tuxhorn" userId="007ab9d0-894e-48e4-9d58-991253b640e0" providerId="ADAL" clId="{2DAE6A76-ADB5-4393-8B9F-3C6132A3CE08}" dt="2026-07-28T15:28:38.035" v="1230" actId="20577"/>
          <ac:spMkLst>
            <pc:docMk/>
            <pc:sldMk cId="3110619744" sldId="258"/>
            <ac:spMk id="3" creationId="{46ECFBFB-C028-BD42-A477-E6DB6F0E421A}"/>
          </ac:spMkLst>
        </pc:spChg>
      </pc:sldChg>
      <pc:sldChg chg="modSp mod">
        <pc:chgData name="Rekala Tuxhorn" userId="007ab9d0-894e-48e4-9d58-991253b640e0" providerId="ADAL" clId="{2DAE6A76-ADB5-4393-8B9F-3C6132A3CE08}" dt="2026-07-27T17:13:08.574" v="1215" actId="20577"/>
        <pc:sldMkLst>
          <pc:docMk/>
          <pc:sldMk cId="348636634" sldId="259"/>
        </pc:sldMkLst>
        <pc:spChg chg="mod">
          <ac:chgData name="Rekala Tuxhorn" userId="007ab9d0-894e-48e4-9d58-991253b640e0" providerId="ADAL" clId="{2DAE6A76-ADB5-4393-8B9F-3C6132A3CE08}" dt="2026-07-27T17:13:08.574" v="1215" actId="20577"/>
          <ac:spMkLst>
            <pc:docMk/>
            <pc:sldMk cId="348636634" sldId="259"/>
            <ac:spMk id="3" creationId="{84CA7E31-32A3-6742-8E21-67D1E1946D4C}"/>
          </ac:spMkLst>
        </pc:spChg>
      </pc:sldChg>
      <pc:sldChg chg="modSp mod">
        <pc:chgData name="Rekala Tuxhorn" userId="007ab9d0-894e-48e4-9d58-991253b640e0" providerId="ADAL" clId="{2DAE6A76-ADB5-4393-8B9F-3C6132A3CE08}" dt="2026-07-24T15:50:58.068" v="1125" actId="13926"/>
        <pc:sldMkLst>
          <pc:docMk/>
          <pc:sldMk cId="485461652" sldId="268"/>
        </pc:sldMkLst>
        <pc:spChg chg="mod">
          <ac:chgData name="Rekala Tuxhorn" userId="007ab9d0-894e-48e4-9d58-991253b640e0" providerId="ADAL" clId="{2DAE6A76-ADB5-4393-8B9F-3C6132A3CE08}" dt="2026-07-24T15:50:58.068" v="1125" actId="13926"/>
          <ac:spMkLst>
            <pc:docMk/>
            <pc:sldMk cId="485461652" sldId="268"/>
            <ac:spMk id="5" creationId="{5D0D5610-599C-134A-1457-448BB6AC7873}"/>
          </ac:spMkLst>
        </pc:spChg>
      </pc:sldChg>
      <pc:sldChg chg="modSp mod">
        <pc:chgData name="Rekala Tuxhorn" userId="007ab9d0-894e-48e4-9d58-991253b640e0" providerId="ADAL" clId="{2DAE6A76-ADB5-4393-8B9F-3C6132A3CE08}" dt="2026-07-15T16:28:49.439" v="1001" actId="20577"/>
        <pc:sldMkLst>
          <pc:docMk/>
          <pc:sldMk cId="488086976" sldId="269"/>
        </pc:sldMkLst>
        <pc:spChg chg="mod">
          <ac:chgData name="Rekala Tuxhorn" userId="007ab9d0-894e-48e4-9d58-991253b640e0" providerId="ADAL" clId="{2DAE6A76-ADB5-4393-8B9F-3C6132A3CE08}" dt="2026-07-15T15:45:26.825" v="331" actId="1076"/>
          <ac:spMkLst>
            <pc:docMk/>
            <pc:sldMk cId="488086976" sldId="269"/>
            <ac:spMk id="2" creationId="{2B15DED6-E324-CD34-77C3-55A74D561463}"/>
          </ac:spMkLst>
        </pc:spChg>
        <pc:spChg chg="mod">
          <ac:chgData name="Rekala Tuxhorn" userId="007ab9d0-894e-48e4-9d58-991253b640e0" providerId="ADAL" clId="{2DAE6A76-ADB5-4393-8B9F-3C6132A3CE08}" dt="2026-07-15T16:28:49.439" v="1001" actId="20577"/>
          <ac:spMkLst>
            <pc:docMk/>
            <pc:sldMk cId="488086976" sldId="269"/>
            <ac:spMk id="3" creationId="{0F8B9E8F-59AF-0E88-886E-BF55DD618790}"/>
          </ac:spMkLst>
        </pc:spChg>
      </pc:sldChg>
      <pc:sldChg chg="modSp mod">
        <pc:chgData name="Rekala Tuxhorn" userId="007ab9d0-894e-48e4-9d58-991253b640e0" providerId="ADAL" clId="{2DAE6A76-ADB5-4393-8B9F-3C6132A3CE08}" dt="2026-07-15T16:06:16.339" v="673" actId="20577"/>
        <pc:sldMkLst>
          <pc:docMk/>
          <pc:sldMk cId="3020631181" sldId="270"/>
        </pc:sldMkLst>
        <pc:spChg chg="mod">
          <ac:chgData name="Rekala Tuxhorn" userId="007ab9d0-894e-48e4-9d58-991253b640e0" providerId="ADAL" clId="{2DAE6A76-ADB5-4393-8B9F-3C6132A3CE08}" dt="2026-07-15T16:06:16.339" v="673" actId="20577"/>
          <ac:spMkLst>
            <pc:docMk/>
            <pc:sldMk cId="3020631181" sldId="270"/>
            <ac:spMk id="3" creationId="{CF804BF6-D3D5-1542-5AEF-A32664A8E312}"/>
          </ac:spMkLst>
        </pc:spChg>
      </pc:sldChg>
      <pc:sldChg chg="modSp mod">
        <pc:chgData name="Rekala Tuxhorn" userId="007ab9d0-894e-48e4-9d58-991253b640e0" providerId="ADAL" clId="{2DAE6A76-ADB5-4393-8B9F-3C6132A3CE08}" dt="2026-07-15T15:48:06.131" v="633" actId="20577"/>
        <pc:sldMkLst>
          <pc:docMk/>
          <pc:sldMk cId="356194424" sldId="271"/>
        </pc:sldMkLst>
        <pc:spChg chg="mod">
          <ac:chgData name="Rekala Tuxhorn" userId="007ab9d0-894e-48e4-9d58-991253b640e0" providerId="ADAL" clId="{2DAE6A76-ADB5-4393-8B9F-3C6132A3CE08}" dt="2026-07-15T15:48:06.131" v="633" actId="20577"/>
          <ac:spMkLst>
            <pc:docMk/>
            <pc:sldMk cId="356194424" sldId="271"/>
            <ac:spMk id="3" creationId="{A728121E-3DFB-9625-D9D2-FD32EB4469BB}"/>
          </ac:spMkLst>
        </pc:spChg>
      </pc:sldChg>
      <pc:sldChg chg="modSp mod">
        <pc:chgData name="Rekala Tuxhorn" userId="007ab9d0-894e-48e4-9d58-991253b640e0" providerId="ADAL" clId="{2DAE6A76-ADB5-4393-8B9F-3C6132A3CE08}" dt="2026-07-24T15:46:00.659" v="1056" actId="20577"/>
        <pc:sldMkLst>
          <pc:docMk/>
          <pc:sldMk cId="3826090686" sldId="272"/>
        </pc:sldMkLst>
        <pc:spChg chg="mod">
          <ac:chgData name="Rekala Tuxhorn" userId="007ab9d0-894e-48e4-9d58-991253b640e0" providerId="ADAL" clId="{2DAE6A76-ADB5-4393-8B9F-3C6132A3CE08}" dt="2026-07-24T15:46:00.659" v="1056" actId="20577"/>
          <ac:spMkLst>
            <pc:docMk/>
            <pc:sldMk cId="3826090686" sldId="272"/>
            <ac:spMk id="3" creationId="{0F8B9E8F-59AF-0E88-886E-BF55DD618790}"/>
          </ac:spMkLst>
        </pc:spChg>
      </pc:sldChg>
      <pc:sldChg chg="modSp mod">
        <pc:chgData name="Rekala Tuxhorn" userId="007ab9d0-894e-48e4-9d58-991253b640e0" providerId="ADAL" clId="{2DAE6A76-ADB5-4393-8B9F-3C6132A3CE08}" dt="2026-07-27T16:55:35.998" v="1200" actId="1076"/>
        <pc:sldMkLst>
          <pc:docMk/>
          <pc:sldMk cId="328760901" sldId="281"/>
        </pc:sldMkLst>
        <pc:spChg chg="mod">
          <ac:chgData name="Rekala Tuxhorn" userId="007ab9d0-894e-48e4-9d58-991253b640e0" providerId="ADAL" clId="{2DAE6A76-ADB5-4393-8B9F-3C6132A3CE08}" dt="2026-07-27T16:55:35.998" v="1200" actId="1076"/>
          <ac:spMkLst>
            <pc:docMk/>
            <pc:sldMk cId="328760901" sldId="281"/>
            <ac:spMk id="3" creationId="{0F8B9E8F-59AF-0E88-886E-BF55DD618790}"/>
          </ac:spMkLst>
        </pc:spChg>
      </pc:sldChg>
      <pc:sldChg chg="modSp mod">
        <pc:chgData name="Rekala Tuxhorn" userId="007ab9d0-894e-48e4-9d58-991253b640e0" providerId="ADAL" clId="{2DAE6A76-ADB5-4393-8B9F-3C6132A3CE08}" dt="2026-07-24T15:51:52.664" v="1130" actId="13926"/>
        <pc:sldMkLst>
          <pc:docMk/>
          <pc:sldMk cId="419018059" sldId="331"/>
        </pc:sldMkLst>
        <pc:spChg chg="mod">
          <ac:chgData name="Rekala Tuxhorn" userId="007ab9d0-894e-48e4-9d58-991253b640e0" providerId="ADAL" clId="{2DAE6A76-ADB5-4393-8B9F-3C6132A3CE08}" dt="2026-07-15T15:42:56.931" v="200" actId="20577"/>
          <ac:spMkLst>
            <pc:docMk/>
            <pc:sldMk cId="419018059" sldId="331"/>
            <ac:spMk id="2" creationId="{8C77C597-2FBE-ECBC-7C35-E04A0F3305BE}"/>
          </ac:spMkLst>
        </pc:spChg>
        <pc:spChg chg="mod">
          <ac:chgData name="Rekala Tuxhorn" userId="007ab9d0-894e-48e4-9d58-991253b640e0" providerId="ADAL" clId="{2DAE6A76-ADB5-4393-8B9F-3C6132A3CE08}" dt="2026-07-24T15:51:52.664" v="1130" actId="13926"/>
          <ac:spMkLst>
            <pc:docMk/>
            <pc:sldMk cId="419018059" sldId="331"/>
            <ac:spMk id="3" creationId="{A728121E-3DFB-9625-D9D2-FD32EB4469BB}"/>
          </ac:spMkLst>
        </pc:spChg>
      </pc:sldChg>
      <pc:sldChg chg="modSp mod">
        <pc:chgData name="Rekala Tuxhorn" userId="007ab9d0-894e-48e4-9d58-991253b640e0" providerId="ADAL" clId="{2DAE6A76-ADB5-4393-8B9F-3C6132A3CE08}" dt="2026-07-27T16:54:04.821" v="1161" actId="27636"/>
        <pc:sldMkLst>
          <pc:docMk/>
          <pc:sldMk cId="828658943" sldId="332"/>
        </pc:sldMkLst>
        <pc:spChg chg="mod">
          <ac:chgData name="Rekala Tuxhorn" userId="007ab9d0-894e-48e4-9d58-991253b640e0" providerId="ADAL" clId="{2DAE6A76-ADB5-4393-8B9F-3C6132A3CE08}" dt="2026-07-27T16:54:04.821" v="1161" actId="27636"/>
          <ac:spMkLst>
            <pc:docMk/>
            <pc:sldMk cId="828658943" sldId="332"/>
            <ac:spMk id="3" creationId="{947EE8D4-4551-9AE4-DDB4-797D37B362A0}"/>
          </ac:spMkLst>
        </pc:spChg>
      </pc:sldChg>
      <pc:sldChg chg="delSp modSp add mod">
        <pc:chgData name="Rekala Tuxhorn" userId="007ab9d0-894e-48e4-9d58-991253b640e0" providerId="ADAL" clId="{2DAE6A76-ADB5-4393-8B9F-3C6132A3CE08}" dt="2026-07-24T15:46:37.598" v="1085" actId="20577"/>
        <pc:sldMkLst>
          <pc:docMk/>
          <pc:sldMk cId="4115720031" sldId="334"/>
        </pc:sldMkLst>
        <pc:spChg chg="mod">
          <ac:chgData name="Rekala Tuxhorn" userId="007ab9d0-894e-48e4-9d58-991253b640e0" providerId="ADAL" clId="{2DAE6A76-ADB5-4393-8B9F-3C6132A3CE08}" dt="2026-07-24T15:46:37.598" v="1085" actId="20577"/>
          <ac:spMkLst>
            <pc:docMk/>
            <pc:sldMk cId="4115720031" sldId="334"/>
            <ac:spMk id="2" creationId="{736A50B9-1D66-87B8-DCB1-736EC50F4FA4}"/>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9C5B93-E7CD-2E41-89FC-7E9FA34DEB1D}"/>
              </a:ext>
            </a:extLst>
          </p:cNvPr>
          <p:cNvSpPr>
            <a:spLocks noGrp="1"/>
          </p:cNvSpPr>
          <p:nvPr>
            <p:ph type="ctrTitle"/>
          </p:nvPr>
        </p:nvSpPr>
        <p:spPr>
          <a:xfrm>
            <a:off x="3546388" y="3607396"/>
            <a:ext cx="7850659" cy="1655763"/>
          </a:xfrm>
        </p:spPr>
        <p:txBody>
          <a:bodyPr anchor="b"/>
          <a:lstStyle>
            <a:lvl1pPr algn="l">
              <a:defRPr sz="6000" b="1" i="0">
                <a:solidFill>
                  <a:schemeClr val="bg1"/>
                </a:solidFill>
                <a:latin typeface="Avenir Black" panose="02000503020000020003" pitchFamily="2" charset="0"/>
              </a:defRPr>
            </a:lvl1pPr>
          </a:lstStyle>
          <a:p>
            <a:r>
              <a:rPr lang="en-US" dirty="0"/>
              <a:t>Click to edit Master title style</a:t>
            </a:r>
          </a:p>
        </p:txBody>
      </p:sp>
      <p:sp>
        <p:nvSpPr>
          <p:cNvPr id="3" name="Subtitle 2">
            <a:extLst>
              <a:ext uri="{FF2B5EF4-FFF2-40B4-BE49-F238E27FC236}">
                <a16:creationId xmlns:a16="http://schemas.microsoft.com/office/drawing/2014/main" id="{CA19E7E9-1A67-004E-A6C8-A4358D47172E}"/>
              </a:ext>
            </a:extLst>
          </p:cNvPr>
          <p:cNvSpPr>
            <a:spLocks noGrp="1"/>
          </p:cNvSpPr>
          <p:nvPr>
            <p:ph type="subTitle" idx="1"/>
          </p:nvPr>
        </p:nvSpPr>
        <p:spPr>
          <a:xfrm>
            <a:off x="3546388" y="5338119"/>
            <a:ext cx="7850659" cy="970006"/>
          </a:xfrm>
        </p:spPr>
        <p:txBody>
          <a:bodyPr/>
          <a:lstStyle>
            <a:lvl1pPr marL="0" indent="0" algn="l">
              <a:buNone/>
              <a:defRPr sz="2400" b="0" i="0">
                <a:solidFill>
                  <a:schemeClr val="bg1"/>
                </a:solidFill>
                <a:latin typeface="Avenir Book" panose="02000503020000020003"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5437370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F63840-16FB-3E40-BAB5-830DD73EBB5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B54DAC1-6507-1B48-AECE-8D2EA249394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6675445-B282-764F-969C-4A1957AD9D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9BE4260-F48A-7E49-89DD-60256A1AA762}"/>
              </a:ext>
            </a:extLst>
          </p:cNvPr>
          <p:cNvSpPr>
            <a:spLocks noGrp="1"/>
          </p:cNvSpPr>
          <p:nvPr>
            <p:ph type="dt" sz="half" idx="10"/>
          </p:nvPr>
        </p:nvSpPr>
        <p:spPr/>
        <p:txBody>
          <a:bodyPr/>
          <a:lstStyle/>
          <a:p>
            <a:fld id="{1112AB6E-B6ED-A743-AFA4-50BD6F1A70B1}" type="datetimeFigureOut">
              <a:rPr lang="en-US" smtClean="0"/>
              <a:t>7/28/2026</a:t>
            </a:fld>
            <a:endParaRPr lang="en-US"/>
          </a:p>
        </p:txBody>
      </p:sp>
      <p:sp>
        <p:nvSpPr>
          <p:cNvPr id="6" name="Footer Placeholder 5">
            <a:extLst>
              <a:ext uri="{FF2B5EF4-FFF2-40B4-BE49-F238E27FC236}">
                <a16:creationId xmlns:a16="http://schemas.microsoft.com/office/drawing/2014/main" id="{0CE2AAB9-D2A4-604D-9F29-3CF42BB1777B}"/>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4122570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1_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F63840-16FB-3E40-BAB5-830DD73EBB5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B54DAC1-6507-1B48-AECE-8D2EA249394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6675445-B282-764F-969C-4A1957AD9D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9BE4260-F48A-7E49-89DD-60256A1AA762}"/>
              </a:ext>
            </a:extLst>
          </p:cNvPr>
          <p:cNvSpPr>
            <a:spLocks noGrp="1"/>
          </p:cNvSpPr>
          <p:nvPr>
            <p:ph type="dt" sz="half" idx="10"/>
          </p:nvPr>
        </p:nvSpPr>
        <p:spPr/>
        <p:txBody>
          <a:bodyPr/>
          <a:lstStyle/>
          <a:p>
            <a:fld id="{1112AB6E-B6ED-A743-AFA4-50BD6F1A70B1}" type="datetimeFigureOut">
              <a:rPr lang="en-US" smtClean="0"/>
              <a:t>7/28/2026</a:t>
            </a:fld>
            <a:endParaRPr lang="en-US"/>
          </a:p>
        </p:txBody>
      </p:sp>
      <p:sp>
        <p:nvSpPr>
          <p:cNvPr id="6" name="Footer Placeholder 5">
            <a:extLst>
              <a:ext uri="{FF2B5EF4-FFF2-40B4-BE49-F238E27FC236}">
                <a16:creationId xmlns:a16="http://schemas.microsoft.com/office/drawing/2014/main" id="{0CE2AAB9-D2A4-604D-9F29-3CF42BB1777B}"/>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9117367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E09C83-D2B9-1E41-A8FD-9F66EAB078D2}"/>
              </a:ext>
            </a:extLst>
          </p:cNvPr>
          <p:cNvSpPr>
            <a:spLocks noGrp="1"/>
          </p:cNvSpPr>
          <p:nvPr>
            <p:ph type="title"/>
          </p:nvPr>
        </p:nvSpPr>
        <p:spPr>
          <a:xfrm>
            <a:off x="839788" y="457200"/>
            <a:ext cx="3932237" cy="1600200"/>
          </a:xfrm>
        </p:spPr>
        <p:txBody>
          <a:bodyPr anchor="b"/>
          <a:lstStyle>
            <a:lvl1pPr>
              <a:defRPr sz="3200">
                <a:solidFill>
                  <a:schemeClr val="bg1"/>
                </a:solidFill>
              </a:defRPr>
            </a:lvl1pPr>
          </a:lstStyle>
          <a:p>
            <a:r>
              <a:rPr lang="en-US" dirty="0"/>
              <a:t>Click to edit Master title style</a:t>
            </a:r>
          </a:p>
        </p:txBody>
      </p:sp>
      <p:sp>
        <p:nvSpPr>
          <p:cNvPr id="3" name="Picture Placeholder 2">
            <a:extLst>
              <a:ext uri="{FF2B5EF4-FFF2-40B4-BE49-F238E27FC236}">
                <a16:creationId xmlns:a16="http://schemas.microsoft.com/office/drawing/2014/main" id="{7081E240-1CA7-5A4B-85DB-B68108EAD65C}"/>
              </a:ext>
            </a:extLst>
          </p:cNvPr>
          <p:cNvSpPr>
            <a:spLocks noGrp="1"/>
          </p:cNvSpPr>
          <p:nvPr>
            <p:ph type="pic" idx="1"/>
          </p:nvPr>
        </p:nvSpPr>
        <p:spPr>
          <a:xfrm>
            <a:off x="5183188" y="987425"/>
            <a:ext cx="6172200" cy="4873625"/>
          </a:xfrm>
        </p:spPr>
        <p:txBody>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7F13D439-F298-C447-9CC7-E15F42273D77}"/>
              </a:ext>
            </a:extLst>
          </p:cNvPr>
          <p:cNvSpPr>
            <a:spLocks noGrp="1"/>
          </p:cNvSpPr>
          <p:nvPr>
            <p:ph type="body" sz="half" idx="2"/>
          </p:nvPr>
        </p:nvSpPr>
        <p:spPr>
          <a:xfrm>
            <a:off x="839788" y="2057400"/>
            <a:ext cx="3932237" cy="3811588"/>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6" name="Footer Placeholder 5">
            <a:extLst>
              <a:ext uri="{FF2B5EF4-FFF2-40B4-BE49-F238E27FC236}">
                <a16:creationId xmlns:a16="http://schemas.microsoft.com/office/drawing/2014/main" id="{8CCFE283-ABDA-FB40-91D5-264D41C45CA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12A3C2F-79BC-A849-80F8-2FCE87A9A672}"/>
              </a:ext>
            </a:extLst>
          </p:cNvPr>
          <p:cNvSpPr>
            <a:spLocks noGrp="1"/>
          </p:cNvSpPr>
          <p:nvPr>
            <p:ph type="sldNum" sz="quarter" idx="12"/>
          </p:nvPr>
        </p:nvSpPr>
        <p:spPr/>
        <p:txBody>
          <a:bodyPr/>
          <a:lstStyle/>
          <a:p>
            <a:fld id="{F6B0DEFC-95BE-224A-B9F9-1F7B5C9DFE04}" type="slidenum">
              <a:rPr lang="en-US" smtClean="0"/>
              <a:t>‹#›</a:t>
            </a:fld>
            <a:endParaRPr lang="en-US"/>
          </a:p>
        </p:txBody>
      </p:sp>
    </p:spTree>
    <p:extLst>
      <p:ext uri="{BB962C8B-B14F-4D97-AF65-F5344CB8AC3E}">
        <p14:creationId xmlns:p14="http://schemas.microsoft.com/office/powerpoint/2010/main" val="35906553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3A3239-4C2B-EC42-9CC5-7FEF922FAF33}"/>
              </a:ext>
            </a:extLst>
          </p:cNvPr>
          <p:cNvSpPr>
            <a:spLocks noGrp="1"/>
          </p:cNvSpPr>
          <p:nvPr>
            <p:ph type="title"/>
          </p:nvPr>
        </p:nvSpPr>
        <p:spPr/>
        <p:txBody>
          <a:bodyPr/>
          <a:lstStyle>
            <a:lvl1pPr>
              <a:defRPr>
                <a:solidFill>
                  <a:schemeClr val="bg1"/>
                </a:solidFill>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269BC54B-8212-8143-A7A9-216E36C958F7}"/>
              </a:ext>
            </a:extLst>
          </p:cNvPr>
          <p:cNvSpPr>
            <a:spLocks noGrp="1"/>
          </p:cNvSpPr>
          <p:nvPr>
            <p:ph type="body" orient="vert" idx="1"/>
          </p:nvPr>
        </p:nvSpPr>
        <p:spPr>
          <a:xfrm rot="16200000">
            <a:off x="4202545" y="-1554019"/>
            <a:ext cx="3786910" cy="10515600"/>
          </a:xfrm>
        </p:spPr>
        <p:txBody>
          <a:bodyPr vert="eaVert"/>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890663F-DE04-D94F-B745-83D980CC8C3E}"/>
              </a:ext>
            </a:extLst>
          </p:cNvPr>
          <p:cNvSpPr>
            <a:spLocks noGrp="1"/>
          </p:cNvSpPr>
          <p:nvPr>
            <p:ph type="dt" sz="half" idx="10"/>
          </p:nvPr>
        </p:nvSpPr>
        <p:spPr/>
        <p:txBody>
          <a:bodyPr/>
          <a:lstStyle/>
          <a:p>
            <a:fld id="{1112AB6E-B6ED-A743-AFA4-50BD6F1A70B1}" type="datetimeFigureOut">
              <a:rPr lang="en-US" smtClean="0"/>
              <a:t>7/28/2026</a:t>
            </a:fld>
            <a:endParaRPr lang="en-US"/>
          </a:p>
        </p:txBody>
      </p:sp>
      <p:sp>
        <p:nvSpPr>
          <p:cNvPr id="5" name="Footer Placeholder 4">
            <a:extLst>
              <a:ext uri="{FF2B5EF4-FFF2-40B4-BE49-F238E27FC236}">
                <a16:creationId xmlns:a16="http://schemas.microsoft.com/office/drawing/2014/main" id="{7ABDFD23-FF04-7B47-ADF8-4E9E899308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6DF3C8-D559-1D49-908F-AF539EB7A292}"/>
              </a:ext>
            </a:extLst>
          </p:cNvPr>
          <p:cNvSpPr>
            <a:spLocks noGrp="1"/>
          </p:cNvSpPr>
          <p:nvPr>
            <p:ph type="sldNum" sz="quarter" idx="12"/>
          </p:nvPr>
        </p:nvSpPr>
        <p:spPr/>
        <p:txBody>
          <a:bodyPr/>
          <a:lstStyle/>
          <a:p>
            <a:fld id="{F6B0DEFC-95BE-224A-B9F9-1F7B5C9DFE04}" type="slidenum">
              <a:rPr lang="en-US" smtClean="0"/>
              <a:t>‹#›</a:t>
            </a:fld>
            <a:endParaRPr lang="en-US"/>
          </a:p>
        </p:txBody>
      </p:sp>
    </p:spTree>
    <p:extLst>
      <p:ext uri="{BB962C8B-B14F-4D97-AF65-F5344CB8AC3E}">
        <p14:creationId xmlns:p14="http://schemas.microsoft.com/office/powerpoint/2010/main" val="33662080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C87FBB-A8C1-674E-911B-7D5A1A94FD95}"/>
              </a:ext>
            </a:extLst>
          </p:cNvPr>
          <p:cNvSpPr>
            <a:spLocks noGrp="1"/>
          </p:cNvSpPr>
          <p:nvPr>
            <p:ph type="title"/>
          </p:nvPr>
        </p:nvSpPr>
        <p:spPr>
          <a:xfrm>
            <a:off x="2207490" y="365125"/>
            <a:ext cx="9146309" cy="1325563"/>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E9F20E80-AC19-9C47-BCCC-B274EDDE8C3E}"/>
              </a:ext>
            </a:extLst>
          </p:cNvPr>
          <p:cNvSpPr>
            <a:spLocks noGrp="1"/>
          </p:cNvSpPr>
          <p:nvPr>
            <p:ph idx="1"/>
          </p:nvPr>
        </p:nvSpPr>
        <p:spPr>
          <a:xfrm>
            <a:off x="2207490" y="1825625"/>
            <a:ext cx="914631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9DD431DE-7247-B040-838D-C7A6A571CE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F59825-9D23-D14D-8925-57624E6C5530}"/>
              </a:ext>
            </a:extLst>
          </p:cNvPr>
          <p:cNvSpPr>
            <a:spLocks noGrp="1"/>
          </p:cNvSpPr>
          <p:nvPr>
            <p:ph type="sldNum" sz="quarter" idx="12"/>
          </p:nvPr>
        </p:nvSpPr>
        <p:spPr/>
        <p:txBody>
          <a:bodyPr/>
          <a:lstStyle/>
          <a:p>
            <a:fld id="{F6B0DEFC-95BE-224A-B9F9-1F7B5C9DFE04}" type="slidenum">
              <a:rPr lang="en-US" smtClean="0"/>
              <a:t>‹#›</a:t>
            </a:fld>
            <a:endParaRPr lang="en-US"/>
          </a:p>
        </p:txBody>
      </p:sp>
    </p:spTree>
    <p:extLst>
      <p:ext uri="{BB962C8B-B14F-4D97-AF65-F5344CB8AC3E}">
        <p14:creationId xmlns:p14="http://schemas.microsoft.com/office/powerpoint/2010/main" val="36470847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C87FBB-A8C1-674E-911B-7D5A1A94FD95}"/>
              </a:ext>
            </a:extLst>
          </p:cNvPr>
          <p:cNvSpPr>
            <a:spLocks noGrp="1"/>
          </p:cNvSpPr>
          <p:nvPr>
            <p:ph type="title"/>
          </p:nvPr>
        </p:nvSpPr>
        <p:spPr>
          <a:xfrm>
            <a:off x="2207490" y="365125"/>
            <a:ext cx="9146309" cy="1325563"/>
          </a:xfrm>
        </p:spPr>
        <p:txBody>
          <a:bodyPr/>
          <a:lstStyle>
            <a:lvl1pPr>
              <a:defRPr>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E9F20E80-AC19-9C47-BCCC-B274EDDE8C3E}"/>
              </a:ext>
            </a:extLst>
          </p:cNvPr>
          <p:cNvSpPr>
            <a:spLocks noGrp="1"/>
          </p:cNvSpPr>
          <p:nvPr>
            <p:ph idx="1"/>
          </p:nvPr>
        </p:nvSpPr>
        <p:spPr>
          <a:xfrm>
            <a:off x="2207490" y="1825625"/>
            <a:ext cx="9146310"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9DD431DE-7247-B040-838D-C7A6A571CE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F59825-9D23-D14D-8925-57624E6C5530}"/>
              </a:ext>
            </a:extLst>
          </p:cNvPr>
          <p:cNvSpPr>
            <a:spLocks noGrp="1"/>
          </p:cNvSpPr>
          <p:nvPr>
            <p:ph type="sldNum" sz="quarter" idx="12"/>
          </p:nvPr>
        </p:nvSpPr>
        <p:spPr/>
        <p:txBody>
          <a:bodyPr/>
          <a:lstStyle/>
          <a:p>
            <a:fld id="{F6B0DEFC-95BE-224A-B9F9-1F7B5C9DFE04}" type="slidenum">
              <a:rPr lang="en-US" smtClean="0"/>
              <a:t>‹#›</a:t>
            </a:fld>
            <a:endParaRPr lang="en-US"/>
          </a:p>
        </p:txBody>
      </p:sp>
    </p:spTree>
    <p:extLst>
      <p:ext uri="{BB962C8B-B14F-4D97-AF65-F5344CB8AC3E}">
        <p14:creationId xmlns:p14="http://schemas.microsoft.com/office/powerpoint/2010/main" val="25786259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2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C87FBB-A8C1-674E-911B-7D5A1A94FD95}"/>
              </a:ext>
            </a:extLst>
          </p:cNvPr>
          <p:cNvSpPr>
            <a:spLocks noGrp="1"/>
          </p:cNvSpPr>
          <p:nvPr>
            <p:ph type="title"/>
          </p:nvPr>
        </p:nvSpPr>
        <p:spPr>
          <a:xfrm>
            <a:off x="2207490" y="365125"/>
            <a:ext cx="9146309" cy="1325563"/>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E9F20E80-AC19-9C47-BCCC-B274EDDE8C3E}"/>
              </a:ext>
            </a:extLst>
          </p:cNvPr>
          <p:cNvSpPr>
            <a:spLocks noGrp="1"/>
          </p:cNvSpPr>
          <p:nvPr>
            <p:ph idx="1"/>
          </p:nvPr>
        </p:nvSpPr>
        <p:spPr>
          <a:xfrm>
            <a:off x="2207490" y="1825625"/>
            <a:ext cx="914631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9DD431DE-7247-B040-838D-C7A6A571CE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F59825-9D23-D14D-8925-57624E6C5530}"/>
              </a:ext>
            </a:extLst>
          </p:cNvPr>
          <p:cNvSpPr>
            <a:spLocks noGrp="1"/>
          </p:cNvSpPr>
          <p:nvPr>
            <p:ph type="sldNum" sz="quarter" idx="12"/>
          </p:nvPr>
        </p:nvSpPr>
        <p:spPr/>
        <p:txBody>
          <a:bodyPr/>
          <a:lstStyle/>
          <a:p>
            <a:fld id="{F6B0DEFC-95BE-224A-B9F9-1F7B5C9DFE04}" type="slidenum">
              <a:rPr lang="en-US" smtClean="0"/>
              <a:t>‹#›</a:t>
            </a:fld>
            <a:endParaRPr lang="en-US"/>
          </a:p>
        </p:txBody>
      </p:sp>
    </p:spTree>
    <p:extLst>
      <p:ext uri="{BB962C8B-B14F-4D97-AF65-F5344CB8AC3E}">
        <p14:creationId xmlns:p14="http://schemas.microsoft.com/office/powerpoint/2010/main" val="15653030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7A7C59-B60D-5B40-97F3-AA2F36964A8B}"/>
              </a:ext>
            </a:extLst>
          </p:cNvPr>
          <p:cNvSpPr>
            <a:spLocks noGrp="1"/>
          </p:cNvSpPr>
          <p:nvPr>
            <p:ph type="title"/>
          </p:nvPr>
        </p:nvSpPr>
        <p:spPr>
          <a:xfrm>
            <a:off x="2161308" y="365125"/>
            <a:ext cx="9192491"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2A32F8AF-07C2-084C-B58C-80F1BE521DB5}"/>
              </a:ext>
            </a:extLst>
          </p:cNvPr>
          <p:cNvSpPr>
            <a:spLocks noGrp="1"/>
          </p:cNvSpPr>
          <p:nvPr>
            <p:ph sz="half" idx="1"/>
          </p:nvPr>
        </p:nvSpPr>
        <p:spPr>
          <a:xfrm>
            <a:off x="2161308" y="1825625"/>
            <a:ext cx="44704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120A6AC-01B5-0448-B24D-C061C48A60C9}"/>
              </a:ext>
            </a:extLst>
          </p:cNvPr>
          <p:cNvSpPr>
            <a:spLocks noGrp="1"/>
          </p:cNvSpPr>
          <p:nvPr>
            <p:ph sz="half" idx="2"/>
          </p:nvPr>
        </p:nvSpPr>
        <p:spPr>
          <a:xfrm>
            <a:off x="6883400" y="1825625"/>
            <a:ext cx="44704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a:extLst>
              <a:ext uri="{FF2B5EF4-FFF2-40B4-BE49-F238E27FC236}">
                <a16:creationId xmlns:a16="http://schemas.microsoft.com/office/drawing/2014/main" id="{849D370D-04CA-8F49-937A-135FBB18F61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647CE43-80B0-E04B-B2A1-C06950953316}"/>
              </a:ext>
            </a:extLst>
          </p:cNvPr>
          <p:cNvSpPr>
            <a:spLocks noGrp="1"/>
          </p:cNvSpPr>
          <p:nvPr>
            <p:ph type="sldNum" sz="quarter" idx="12"/>
          </p:nvPr>
        </p:nvSpPr>
        <p:spPr/>
        <p:txBody>
          <a:bodyPr/>
          <a:lstStyle/>
          <a:p>
            <a:fld id="{F6B0DEFC-95BE-224A-B9F9-1F7B5C9DFE04}" type="slidenum">
              <a:rPr lang="en-US" smtClean="0"/>
              <a:t>‹#›</a:t>
            </a:fld>
            <a:endParaRPr lang="en-US"/>
          </a:p>
        </p:txBody>
      </p:sp>
    </p:spTree>
    <p:extLst>
      <p:ext uri="{BB962C8B-B14F-4D97-AF65-F5344CB8AC3E}">
        <p14:creationId xmlns:p14="http://schemas.microsoft.com/office/powerpoint/2010/main" val="5408442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03FC4E-9869-414E-BF10-0C36F9EF3535}"/>
              </a:ext>
            </a:extLst>
          </p:cNvPr>
          <p:cNvSpPr>
            <a:spLocks noGrp="1"/>
          </p:cNvSpPr>
          <p:nvPr>
            <p:ph type="title"/>
          </p:nvPr>
        </p:nvSpPr>
        <p:spPr>
          <a:xfrm>
            <a:off x="2161308" y="365125"/>
            <a:ext cx="9194079" cy="1325563"/>
          </a:xfrm>
        </p:spPr>
        <p:txBody>
          <a:bodyPr/>
          <a:lstStyle>
            <a:lvl1pPr>
              <a:defRPr>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E38C1593-E9CD-F74B-8741-E1E908DC482E}"/>
              </a:ext>
            </a:extLst>
          </p:cNvPr>
          <p:cNvSpPr>
            <a:spLocks noGrp="1"/>
          </p:cNvSpPr>
          <p:nvPr>
            <p:ph type="body" idx="1"/>
          </p:nvPr>
        </p:nvSpPr>
        <p:spPr>
          <a:xfrm>
            <a:off x="2161307" y="1681163"/>
            <a:ext cx="4437353" cy="823912"/>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12840DAB-CD8E-2540-BA9E-FCB70E97A777}"/>
              </a:ext>
            </a:extLst>
          </p:cNvPr>
          <p:cNvSpPr>
            <a:spLocks noGrp="1"/>
          </p:cNvSpPr>
          <p:nvPr>
            <p:ph sz="half" idx="2"/>
          </p:nvPr>
        </p:nvSpPr>
        <p:spPr>
          <a:xfrm>
            <a:off x="2161308" y="2505075"/>
            <a:ext cx="4437353" cy="368458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B4B602CE-7D26-464A-8C36-BA49ABD341E8}"/>
              </a:ext>
            </a:extLst>
          </p:cNvPr>
          <p:cNvSpPr>
            <a:spLocks noGrp="1"/>
          </p:cNvSpPr>
          <p:nvPr>
            <p:ph type="body" sz="quarter" idx="3"/>
          </p:nvPr>
        </p:nvSpPr>
        <p:spPr>
          <a:xfrm>
            <a:off x="6918034" y="1681163"/>
            <a:ext cx="4437353" cy="823912"/>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95B6150B-FF3C-C943-B442-F7DCC2ECEFE7}"/>
              </a:ext>
            </a:extLst>
          </p:cNvPr>
          <p:cNvSpPr>
            <a:spLocks noGrp="1"/>
          </p:cNvSpPr>
          <p:nvPr>
            <p:ph sz="quarter" idx="4"/>
          </p:nvPr>
        </p:nvSpPr>
        <p:spPr>
          <a:xfrm>
            <a:off x="6918036" y="2505075"/>
            <a:ext cx="4437352" cy="368458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a:extLst>
              <a:ext uri="{FF2B5EF4-FFF2-40B4-BE49-F238E27FC236}">
                <a16:creationId xmlns:a16="http://schemas.microsoft.com/office/drawing/2014/main" id="{96B80EB9-EB73-B148-A32B-41157F22F0E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2A63B12-BA1F-BB43-93CB-F79741221E6C}"/>
              </a:ext>
            </a:extLst>
          </p:cNvPr>
          <p:cNvSpPr>
            <a:spLocks noGrp="1"/>
          </p:cNvSpPr>
          <p:nvPr>
            <p:ph type="sldNum" sz="quarter" idx="12"/>
          </p:nvPr>
        </p:nvSpPr>
        <p:spPr/>
        <p:txBody>
          <a:bodyPr/>
          <a:lstStyle/>
          <a:p>
            <a:fld id="{F6B0DEFC-95BE-224A-B9F9-1F7B5C9DFE04}" type="slidenum">
              <a:rPr lang="en-US" smtClean="0"/>
              <a:t>‹#›</a:t>
            </a:fld>
            <a:endParaRPr lang="en-US"/>
          </a:p>
        </p:txBody>
      </p:sp>
    </p:spTree>
    <p:extLst>
      <p:ext uri="{BB962C8B-B14F-4D97-AF65-F5344CB8AC3E}">
        <p14:creationId xmlns:p14="http://schemas.microsoft.com/office/powerpoint/2010/main" val="36799947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D859E-8B4A-864E-B38A-57A3E0AE16E7}"/>
              </a:ext>
            </a:extLst>
          </p:cNvPr>
          <p:cNvSpPr>
            <a:spLocks noGrp="1"/>
          </p:cNvSpPr>
          <p:nvPr>
            <p:ph type="title"/>
          </p:nvPr>
        </p:nvSpPr>
        <p:spPr>
          <a:xfrm>
            <a:off x="2189018" y="365125"/>
            <a:ext cx="9164782" cy="1325563"/>
          </a:xfrm>
        </p:spPr>
        <p:txBody>
          <a:bodyPr/>
          <a:lstStyle>
            <a:lvl1pPr>
              <a:defRPr>
                <a:solidFill>
                  <a:schemeClr val="bg1"/>
                </a:solidFill>
              </a:defRPr>
            </a:lvl1pPr>
          </a:lstStyle>
          <a:p>
            <a:r>
              <a:rPr lang="en-US" dirty="0"/>
              <a:t>Click to edit Master title style</a:t>
            </a:r>
          </a:p>
        </p:txBody>
      </p:sp>
      <p:sp>
        <p:nvSpPr>
          <p:cNvPr id="4" name="Footer Placeholder 3">
            <a:extLst>
              <a:ext uri="{FF2B5EF4-FFF2-40B4-BE49-F238E27FC236}">
                <a16:creationId xmlns:a16="http://schemas.microsoft.com/office/drawing/2014/main" id="{CBD23C89-EDDE-034B-AF04-D6C37033B95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11AE392-B76C-5542-9E15-B03D0CB2AC99}"/>
              </a:ext>
            </a:extLst>
          </p:cNvPr>
          <p:cNvSpPr>
            <a:spLocks noGrp="1"/>
          </p:cNvSpPr>
          <p:nvPr>
            <p:ph type="sldNum" sz="quarter" idx="12"/>
          </p:nvPr>
        </p:nvSpPr>
        <p:spPr/>
        <p:txBody>
          <a:bodyPr/>
          <a:lstStyle/>
          <a:p>
            <a:fld id="{F6B0DEFC-95BE-224A-B9F9-1F7B5C9DFE04}" type="slidenum">
              <a:rPr lang="en-US" smtClean="0"/>
              <a:t>‹#›</a:t>
            </a:fld>
            <a:endParaRPr lang="en-US"/>
          </a:p>
        </p:txBody>
      </p:sp>
      <p:sp>
        <p:nvSpPr>
          <p:cNvPr id="6" name="Content Placeholder 2">
            <a:extLst>
              <a:ext uri="{FF2B5EF4-FFF2-40B4-BE49-F238E27FC236}">
                <a16:creationId xmlns:a16="http://schemas.microsoft.com/office/drawing/2014/main" id="{D8AD23CC-44B5-F740-BD04-25359075ADBB}"/>
              </a:ext>
            </a:extLst>
          </p:cNvPr>
          <p:cNvSpPr>
            <a:spLocks noGrp="1"/>
          </p:cNvSpPr>
          <p:nvPr>
            <p:ph idx="1"/>
          </p:nvPr>
        </p:nvSpPr>
        <p:spPr>
          <a:xfrm>
            <a:off x="2207490" y="1825625"/>
            <a:ext cx="9146310"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640306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7184A0E-D852-334A-B20A-6B086374CB52}"/>
              </a:ext>
            </a:extLst>
          </p:cNvPr>
          <p:cNvSpPr>
            <a:spLocks noGrp="1"/>
          </p:cNvSpPr>
          <p:nvPr>
            <p:ph type="dt" sz="half" idx="10"/>
          </p:nvPr>
        </p:nvSpPr>
        <p:spPr/>
        <p:txBody>
          <a:bodyPr/>
          <a:lstStyle/>
          <a:p>
            <a:fld id="{1112AB6E-B6ED-A743-AFA4-50BD6F1A70B1}" type="datetimeFigureOut">
              <a:rPr lang="en-US" smtClean="0"/>
              <a:t>7/28/2026</a:t>
            </a:fld>
            <a:endParaRPr lang="en-US"/>
          </a:p>
        </p:txBody>
      </p:sp>
      <p:sp>
        <p:nvSpPr>
          <p:cNvPr id="3" name="Footer Placeholder 2">
            <a:extLst>
              <a:ext uri="{FF2B5EF4-FFF2-40B4-BE49-F238E27FC236}">
                <a16:creationId xmlns:a16="http://schemas.microsoft.com/office/drawing/2014/main" id="{213237B8-C958-404C-A5E0-24270D634B1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A6C3550-735D-4346-9DB1-990CF95061B0}"/>
              </a:ext>
            </a:extLst>
          </p:cNvPr>
          <p:cNvSpPr>
            <a:spLocks noGrp="1"/>
          </p:cNvSpPr>
          <p:nvPr>
            <p:ph type="sldNum" sz="quarter" idx="12"/>
          </p:nvPr>
        </p:nvSpPr>
        <p:spPr/>
        <p:txBody>
          <a:bodyPr/>
          <a:lstStyle/>
          <a:p>
            <a:fld id="{F6B0DEFC-95BE-224A-B9F9-1F7B5C9DFE04}" type="slidenum">
              <a:rPr lang="en-US" smtClean="0"/>
              <a:t>‹#›</a:t>
            </a:fld>
            <a:endParaRPr lang="en-US"/>
          </a:p>
        </p:txBody>
      </p:sp>
      <p:sp>
        <p:nvSpPr>
          <p:cNvPr id="5" name="Title 1">
            <a:extLst>
              <a:ext uri="{FF2B5EF4-FFF2-40B4-BE49-F238E27FC236}">
                <a16:creationId xmlns:a16="http://schemas.microsoft.com/office/drawing/2014/main" id="{1DD4BC83-1B81-EE4E-AF64-5AFFFD4E7486}"/>
              </a:ext>
            </a:extLst>
          </p:cNvPr>
          <p:cNvSpPr>
            <a:spLocks noGrp="1"/>
          </p:cNvSpPr>
          <p:nvPr>
            <p:ph type="title"/>
          </p:nvPr>
        </p:nvSpPr>
        <p:spPr>
          <a:xfrm>
            <a:off x="838200" y="365125"/>
            <a:ext cx="10515599" cy="1185537"/>
          </a:xfrm>
        </p:spPr>
        <p:txBody>
          <a:bodyPr/>
          <a:lstStyle/>
          <a:p>
            <a:r>
              <a:rPr lang="en-US" dirty="0"/>
              <a:t>Click to edit Master title style</a:t>
            </a:r>
          </a:p>
        </p:txBody>
      </p:sp>
      <p:sp>
        <p:nvSpPr>
          <p:cNvPr id="6" name="Content Placeholder 2">
            <a:extLst>
              <a:ext uri="{FF2B5EF4-FFF2-40B4-BE49-F238E27FC236}">
                <a16:creationId xmlns:a16="http://schemas.microsoft.com/office/drawing/2014/main" id="{3073E3ED-4F08-0A40-8058-FDB4B5DFA4F6}"/>
              </a:ext>
            </a:extLst>
          </p:cNvPr>
          <p:cNvSpPr>
            <a:spLocks noGrp="1"/>
          </p:cNvSpPr>
          <p:nvPr>
            <p:ph idx="1"/>
          </p:nvPr>
        </p:nvSpPr>
        <p:spPr>
          <a:xfrm>
            <a:off x="838200" y="1825625"/>
            <a:ext cx="10515600" cy="38916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842133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7184A0E-D852-334A-B20A-6B086374CB52}"/>
              </a:ext>
            </a:extLst>
          </p:cNvPr>
          <p:cNvSpPr>
            <a:spLocks noGrp="1"/>
          </p:cNvSpPr>
          <p:nvPr>
            <p:ph type="dt" sz="half" idx="10"/>
          </p:nvPr>
        </p:nvSpPr>
        <p:spPr/>
        <p:txBody>
          <a:bodyPr/>
          <a:lstStyle/>
          <a:p>
            <a:fld id="{1112AB6E-B6ED-A743-AFA4-50BD6F1A70B1}" type="datetimeFigureOut">
              <a:rPr lang="en-US" smtClean="0"/>
              <a:t>7/28/2026</a:t>
            </a:fld>
            <a:endParaRPr lang="en-US"/>
          </a:p>
        </p:txBody>
      </p:sp>
      <p:sp>
        <p:nvSpPr>
          <p:cNvPr id="3" name="Footer Placeholder 2">
            <a:extLst>
              <a:ext uri="{FF2B5EF4-FFF2-40B4-BE49-F238E27FC236}">
                <a16:creationId xmlns:a16="http://schemas.microsoft.com/office/drawing/2014/main" id="{213237B8-C958-404C-A5E0-24270D634B1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A6C3550-735D-4346-9DB1-990CF95061B0}"/>
              </a:ext>
            </a:extLst>
          </p:cNvPr>
          <p:cNvSpPr>
            <a:spLocks noGrp="1"/>
          </p:cNvSpPr>
          <p:nvPr>
            <p:ph type="sldNum" sz="quarter" idx="12"/>
          </p:nvPr>
        </p:nvSpPr>
        <p:spPr/>
        <p:txBody>
          <a:bodyPr/>
          <a:lstStyle/>
          <a:p>
            <a:fld id="{F6B0DEFC-95BE-224A-B9F9-1F7B5C9DFE04}" type="slidenum">
              <a:rPr lang="en-US" smtClean="0"/>
              <a:t>‹#›</a:t>
            </a:fld>
            <a:endParaRPr lang="en-US"/>
          </a:p>
        </p:txBody>
      </p:sp>
      <p:sp>
        <p:nvSpPr>
          <p:cNvPr id="5" name="Title 1">
            <a:extLst>
              <a:ext uri="{FF2B5EF4-FFF2-40B4-BE49-F238E27FC236}">
                <a16:creationId xmlns:a16="http://schemas.microsoft.com/office/drawing/2014/main" id="{1DD4BC83-1B81-EE4E-AF64-5AFFFD4E7486}"/>
              </a:ext>
            </a:extLst>
          </p:cNvPr>
          <p:cNvSpPr>
            <a:spLocks noGrp="1"/>
          </p:cNvSpPr>
          <p:nvPr>
            <p:ph type="title"/>
          </p:nvPr>
        </p:nvSpPr>
        <p:spPr>
          <a:xfrm>
            <a:off x="838200" y="365125"/>
            <a:ext cx="10515599" cy="1185537"/>
          </a:xfrm>
        </p:spPr>
        <p:txBody>
          <a:bodyPr/>
          <a:lstStyle/>
          <a:p>
            <a:r>
              <a:rPr lang="en-US" dirty="0"/>
              <a:t>Click to edit Master title style</a:t>
            </a:r>
          </a:p>
        </p:txBody>
      </p:sp>
      <p:sp>
        <p:nvSpPr>
          <p:cNvPr id="6" name="Content Placeholder 2">
            <a:extLst>
              <a:ext uri="{FF2B5EF4-FFF2-40B4-BE49-F238E27FC236}">
                <a16:creationId xmlns:a16="http://schemas.microsoft.com/office/drawing/2014/main" id="{3073E3ED-4F08-0A40-8058-FDB4B5DFA4F6}"/>
              </a:ext>
            </a:extLst>
          </p:cNvPr>
          <p:cNvSpPr>
            <a:spLocks noGrp="1"/>
          </p:cNvSpPr>
          <p:nvPr>
            <p:ph idx="1"/>
          </p:nvPr>
        </p:nvSpPr>
        <p:spPr>
          <a:xfrm>
            <a:off x="838200" y="1825625"/>
            <a:ext cx="10515600" cy="38916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051305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CC8A5BC-A78A-A949-A504-5149DD0F35D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A667060E-6929-D342-8024-4CC8F80A0B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EC915D13-AD54-7E45-9DD9-2F440E30998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12AB6E-B6ED-A743-AFA4-50BD6F1A70B1}" type="datetimeFigureOut">
              <a:rPr lang="en-US" smtClean="0"/>
              <a:t>7/28/2026</a:t>
            </a:fld>
            <a:endParaRPr lang="en-US"/>
          </a:p>
        </p:txBody>
      </p:sp>
      <p:sp>
        <p:nvSpPr>
          <p:cNvPr id="5" name="Footer Placeholder 4">
            <a:extLst>
              <a:ext uri="{FF2B5EF4-FFF2-40B4-BE49-F238E27FC236}">
                <a16:creationId xmlns:a16="http://schemas.microsoft.com/office/drawing/2014/main" id="{79288F1F-440B-9941-A183-39E5B0FB556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795A0FA-2B47-6F4F-B1A9-D6FA3193ABF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B0DEFC-95BE-224A-B9F9-1F7B5C9DFE04}" type="slidenum">
              <a:rPr lang="en-US" smtClean="0"/>
              <a:t>‹#›</a:t>
            </a:fld>
            <a:endParaRPr lang="en-US"/>
          </a:p>
        </p:txBody>
      </p:sp>
    </p:spTree>
    <p:extLst>
      <p:ext uri="{BB962C8B-B14F-4D97-AF65-F5344CB8AC3E}">
        <p14:creationId xmlns:p14="http://schemas.microsoft.com/office/powerpoint/2010/main" val="34031952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62" r:id="rId4"/>
    <p:sldLayoutId id="2147483652" r:id="rId5"/>
    <p:sldLayoutId id="2147483653" r:id="rId6"/>
    <p:sldLayoutId id="2147483654" r:id="rId7"/>
    <p:sldLayoutId id="2147483655" r:id="rId8"/>
    <p:sldLayoutId id="2147483663" r:id="rId9"/>
    <p:sldLayoutId id="2147483656" r:id="rId10"/>
    <p:sldLayoutId id="2147483664" r:id="rId11"/>
    <p:sldLayoutId id="2147483657" r:id="rId12"/>
    <p:sldLayoutId id="2147483658" r:id="rId13"/>
  </p:sldLayoutIdLst>
  <p:txStyles>
    <p:titleStyle>
      <a:lvl1pPr algn="l" defTabSz="914400" rtl="0" eaLnBrk="1" latinLnBrk="0" hangingPunct="1">
        <a:lnSpc>
          <a:spcPct val="90000"/>
        </a:lnSpc>
        <a:spcBef>
          <a:spcPct val="0"/>
        </a:spcBef>
        <a:buNone/>
        <a:defRPr sz="4400" b="1" i="0" kern="1200">
          <a:solidFill>
            <a:schemeClr val="tx1"/>
          </a:solidFill>
          <a:latin typeface="Avenir Black" panose="02000503020000020003"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venir Book" panose="02000503020000020003"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1" kern="1200">
          <a:solidFill>
            <a:schemeClr val="tx1"/>
          </a:solidFill>
          <a:latin typeface="Avenir Book Oblique" panose="02000503020000020003"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venir Light" panose="020B0402020203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venir Light" panose="020B0402020203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venir Light" panose="020B0402020203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hyperlink" Target="http://www.phialpha.org/" TargetMode="Externa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hyperlink" Target="mailto:mswfield@fhsu.edu" TargetMode="Externa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B54FF8-A17E-894F-AA4A-3FAFF99A7B39}"/>
              </a:ext>
            </a:extLst>
          </p:cNvPr>
          <p:cNvSpPr>
            <a:spLocks noGrp="1"/>
          </p:cNvSpPr>
          <p:nvPr>
            <p:ph type="ctrTitle"/>
          </p:nvPr>
        </p:nvSpPr>
        <p:spPr>
          <a:xfrm>
            <a:off x="2661522" y="2506712"/>
            <a:ext cx="9414616" cy="1655763"/>
          </a:xfrm>
        </p:spPr>
        <p:txBody>
          <a:bodyPr>
            <a:normAutofit/>
          </a:bodyPr>
          <a:lstStyle/>
          <a:p>
            <a:pPr algn="ctr"/>
            <a:r>
              <a:rPr lang="en-US" sz="4800" dirty="0"/>
              <a:t>MSW Field Practicum Orientation</a:t>
            </a:r>
            <a:br>
              <a:rPr lang="en-US" sz="4800" dirty="0"/>
            </a:br>
            <a:r>
              <a:rPr lang="en-US" sz="4800" dirty="0"/>
              <a:t>2026-2027</a:t>
            </a:r>
          </a:p>
        </p:txBody>
      </p:sp>
      <p:sp>
        <p:nvSpPr>
          <p:cNvPr id="3" name="Subtitle 2">
            <a:extLst>
              <a:ext uri="{FF2B5EF4-FFF2-40B4-BE49-F238E27FC236}">
                <a16:creationId xmlns:a16="http://schemas.microsoft.com/office/drawing/2014/main" id="{4A75756C-FD76-614E-9298-47DDFA6C7820}"/>
              </a:ext>
            </a:extLst>
          </p:cNvPr>
          <p:cNvSpPr>
            <a:spLocks noGrp="1"/>
          </p:cNvSpPr>
          <p:nvPr>
            <p:ph type="subTitle" idx="1"/>
          </p:nvPr>
        </p:nvSpPr>
        <p:spPr>
          <a:xfrm>
            <a:off x="3109935" y="4875827"/>
            <a:ext cx="9043174" cy="1419468"/>
          </a:xfrm>
        </p:spPr>
        <p:txBody>
          <a:bodyPr>
            <a:normAutofit fontScale="92500" lnSpcReduction="20000"/>
          </a:bodyPr>
          <a:lstStyle/>
          <a:p>
            <a:r>
              <a:rPr lang="en-US" sz="3200" dirty="0"/>
              <a:t>Rekala Tuxhorn, LMSW – BSW &amp; MSW Field Director</a:t>
            </a:r>
          </a:p>
          <a:p>
            <a:r>
              <a:rPr lang="en-US" sz="3200" dirty="0"/>
              <a:t>Jennifer Whitmer – Program Specialist</a:t>
            </a:r>
          </a:p>
          <a:p>
            <a:r>
              <a:rPr lang="en-US" sz="3200" dirty="0"/>
              <a:t>Kelly Smith – Administrative Assistant</a:t>
            </a:r>
          </a:p>
          <a:p>
            <a:endParaRPr lang="en-US" dirty="0"/>
          </a:p>
        </p:txBody>
      </p:sp>
    </p:spTree>
    <p:extLst>
      <p:ext uri="{BB962C8B-B14F-4D97-AF65-F5344CB8AC3E}">
        <p14:creationId xmlns:p14="http://schemas.microsoft.com/office/powerpoint/2010/main" val="18027973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673760A-123B-F02B-D736-FF296775933D}"/>
              </a:ext>
            </a:extLst>
          </p:cNvPr>
          <p:cNvSpPr>
            <a:spLocks noGrp="1"/>
          </p:cNvSpPr>
          <p:nvPr>
            <p:ph type="title"/>
          </p:nvPr>
        </p:nvSpPr>
        <p:spPr>
          <a:xfrm>
            <a:off x="3754279" y="0"/>
            <a:ext cx="9146309" cy="1325563"/>
          </a:xfrm>
        </p:spPr>
        <p:txBody>
          <a:bodyPr/>
          <a:lstStyle/>
          <a:p>
            <a:r>
              <a:rPr lang="en-US" dirty="0"/>
              <a:t>Student Liability Insurance</a:t>
            </a:r>
          </a:p>
        </p:txBody>
      </p:sp>
      <p:pic>
        <p:nvPicPr>
          <p:cNvPr id="8" name="Content Placeholder 3">
            <a:extLst>
              <a:ext uri="{FF2B5EF4-FFF2-40B4-BE49-F238E27FC236}">
                <a16:creationId xmlns:a16="http://schemas.microsoft.com/office/drawing/2014/main" id="{3E62932E-4A04-BE41-6CA0-F33C2C6C61C2}"/>
              </a:ext>
            </a:extLst>
          </p:cNvPr>
          <p:cNvPicPr>
            <a:picLocks noGrp="1" noChangeAspect="1"/>
          </p:cNvPicPr>
          <p:nvPr>
            <p:ph idx="1"/>
          </p:nvPr>
        </p:nvPicPr>
        <p:blipFill rotWithShape="1">
          <a:blip r:embed="rId2"/>
          <a:srcRect l="9975" t="13034" r="67318" b="9760"/>
          <a:stretch/>
        </p:blipFill>
        <p:spPr bwMode="auto">
          <a:xfrm>
            <a:off x="6672467" y="1184564"/>
            <a:ext cx="5455256" cy="5255380"/>
          </a:xfrm>
          <a:prstGeom prst="rect">
            <a:avLst/>
          </a:prstGeom>
          <a:ln>
            <a:noFill/>
          </a:ln>
          <a:extLst>
            <a:ext uri="{53640926-AAD7-44D8-BBD7-CCE9431645EC}">
              <a14:shadowObscured xmlns:a14="http://schemas.microsoft.com/office/drawing/2010/main"/>
            </a:ext>
          </a:extLst>
        </p:spPr>
      </p:pic>
      <p:sp>
        <p:nvSpPr>
          <p:cNvPr id="10" name="TextBox 9">
            <a:extLst>
              <a:ext uri="{FF2B5EF4-FFF2-40B4-BE49-F238E27FC236}">
                <a16:creationId xmlns:a16="http://schemas.microsoft.com/office/drawing/2014/main" id="{FF1144D5-74DF-8B81-F111-0526C57798A7}"/>
              </a:ext>
            </a:extLst>
          </p:cNvPr>
          <p:cNvSpPr txBox="1"/>
          <p:nvPr/>
        </p:nvSpPr>
        <p:spPr>
          <a:xfrm>
            <a:off x="2031022" y="1536257"/>
            <a:ext cx="4641445" cy="3524042"/>
          </a:xfrm>
          <a:prstGeom prst="rect">
            <a:avLst/>
          </a:prstGeom>
          <a:noFill/>
        </p:spPr>
        <p:txBody>
          <a:bodyPr wrap="square">
            <a:spAutoFit/>
          </a:bodyPr>
          <a:lstStyle/>
          <a:p>
            <a:pPr lvl="1"/>
            <a:r>
              <a:rPr lang="en-US" sz="2900" b="1" dirty="0"/>
              <a:t>Each individual student policy has been sent to the field instructor/agency</a:t>
            </a:r>
          </a:p>
          <a:p>
            <a:pPr lvl="1"/>
            <a:endParaRPr lang="en-US" sz="2900" b="1" dirty="0">
              <a:solidFill>
                <a:srgbClr val="FFFF00"/>
              </a:solidFill>
            </a:endParaRPr>
          </a:p>
          <a:p>
            <a:pPr marL="1371600" lvl="2" indent="-457200">
              <a:buFont typeface="Arial" panose="020B0604020202020204" pitchFamily="34" charset="0"/>
              <a:buChar char="•"/>
            </a:pPr>
            <a:r>
              <a:rPr lang="en-US" sz="2600" b="1" dirty="0">
                <a:solidFill>
                  <a:schemeClr val="tx1"/>
                </a:solidFill>
              </a:rPr>
              <a:t>$1,000,000 per incident</a:t>
            </a:r>
          </a:p>
          <a:p>
            <a:pPr marL="1371600" lvl="2" indent="-457200">
              <a:buFont typeface="Arial" panose="020B0604020202020204" pitchFamily="34" charset="0"/>
              <a:buChar char="•"/>
            </a:pPr>
            <a:r>
              <a:rPr lang="en-US" sz="2600" b="1" dirty="0">
                <a:solidFill>
                  <a:schemeClr val="tx1"/>
                </a:solidFill>
              </a:rPr>
              <a:t>$3,000,000 aggregate </a:t>
            </a:r>
            <a:endParaRPr lang="en-US" dirty="0"/>
          </a:p>
        </p:txBody>
      </p:sp>
      <p:sp>
        <p:nvSpPr>
          <p:cNvPr id="2" name="Rectangle 1">
            <a:extLst>
              <a:ext uri="{FF2B5EF4-FFF2-40B4-BE49-F238E27FC236}">
                <a16:creationId xmlns:a16="http://schemas.microsoft.com/office/drawing/2014/main" id="{C9C5DEF8-5B27-0BFD-F90B-57C8803F9211}"/>
              </a:ext>
            </a:extLst>
          </p:cNvPr>
          <p:cNvSpPr/>
          <p:nvPr/>
        </p:nvSpPr>
        <p:spPr>
          <a:xfrm>
            <a:off x="7913406" y="3153398"/>
            <a:ext cx="828942" cy="170916"/>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846423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7C597-2FBE-ECBC-7C35-E04A0F3305BE}"/>
              </a:ext>
            </a:extLst>
          </p:cNvPr>
          <p:cNvSpPr>
            <a:spLocks noGrp="1"/>
          </p:cNvSpPr>
          <p:nvPr>
            <p:ph type="title"/>
          </p:nvPr>
        </p:nvSpPr>
        <p:spPr>
          <a:xfrm>
            <a:off x="2087849" y="254030"/>
            <a:ext cx="9146309" cy="1325563"/>
          </a:xfrm>
        </p:spPr>
        <p:txBody>
          <a:bodyPr/>
          <a:lstStyle/>
          <a:p>
            <a:pPr algn="ctr"/>
            <a:r>
              <a:rPr lang="en-US" dirty="0"/>
              <a:t>Awards/Honors</a:t>
            </a:r>
          </a:p>
        </p:txBody>
      </p:sp>
      <p:sp>
        <p:nvSpPr>
          <p:cNvPr id="3" name="Content Placeholder 2">
            <a:extLst>
              <a:ext uri="{FF2B5EF4-FFF2-40B4-BE49-F238E27FC236}">
                <a16:creationId xmlns:a16="http://schemas.microsoft.com/office/drawing/2014/main" id="{A728121E-3DFB-9625-D9D2-FD32EB4469BB}"/>
              </a:ext>
            </a:extLst>
          </p:cNvPr>
          <p:cNvSpPr>
            <a:spLocks noGrp="1"/>
          </p:cNvSpPr>
          <p:nvPr>
            <p:ph idx="1"/>
          </p:nvPr>
        </p:nvSpPr>
        <p:spPr>
          <a:xfrm>
            <a:off x="2207490" y="1490132"/>
            <a:ext cx="9594252" cy="5002744"/>
          </a:xfrm>
        </p:spPr>
        <p:txBody>
          <a:bodyPr>
            <a:normAutofit lnSpcReduction="10000"/>
          </a:bodyPr>
          <a:lstStyle/>
          <a:p>
            <a:pPr marL="914400" lvl="2" indent="0">
              <a:buNone/>
            </a:pPr>
            <a:endParaRPr lang="en-US" dirty="0"/>
          </a:p>
          <a:p>
            <a:r>
              <a:rPr lang="en-US" dirty="0"/>
              <a:t>Phi Alpha – Application and Fee Due November, 2026</a:t>
            </a:r>
          </a:p>
          <a:p>
            <a:pPr lvl="1"/>
            <a:r>
              <a:rPr lang="en-US" sz="1800" i="0" dirty="0">
                <a:effectLst/>
                <a:latin typeface="Times New Roman" panose="02020603050405020304" pitchFamily="18" charset="0"/>
                <a:ea typeface="Calibri" panose="020F0502020204030204" pitchFamily="34" charset="0"/>
              </a:rPr>
              <a:t>This is to announce the opportunity for </a:t>
            </a:r>
            <a:r>
              <a:rPr lang="en-US" sz="1800" i="0" u="sng" dirty="0">
                <a:effectLst/>
                <a:latin typeface="Times New Roman" panose="02020603050405020304" pitchFamily="18" charset="0"/>
                <a:ea typeface="Calibri" panose="020F0502020204030204" pitchFamily="34" charset="0"/>
              </a:rPr>
              <a:t>Advanced Year MSW students </a:t>
            </a:r>
            <a:r>
              <a:rPr lang="en-US" sz="1800" i="0" dirty="0">
                <a:effectLst/>
                <a:latin typeface="Times New Roman" panose="02020603050405020304" pitchFamily="18" charset="0"/>
                <a:ea typeface="Calibri" panose="020F0502020204030204" pitchFamily="34" charset="0"/>
              </a:rPr>
              <a:t>to apply for membership in Epsilon Omicron, the FHSU chapter of Phi Alpha National Social Work Honor Society.  Membership in Phi Alpha designates graduating FHSU members as academically talented social workers. Copied below from the Phi Alpha website is the purpose and benefits of membership: </a:t>
            </a:r>
            <a:r>
              <a:rPr lang="en-US" sz="1800" i="0" u="sng"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2"/>
              </a:rPr>
              <a:t>http://www.phialpha.org</a:t>
            </a:r>
            <a:endParaRPr lang="en-US" i="0" dirty="0"/>
          </a:p>
          <a:p>
            <a:r>
              <a:rPr lang="en-US" dirty="0"/>
              <a:t>Outstanding Practicum Student Award – Due April, 2027</a:t>
            </a:r>
          </a:p>
          <a:p>
            <a:pPr lvl="1"/>
            <a:r>
              <a:rPr lang="en-US" sz="1800" i="0" dirty="0">
                <a:effectLst/>
                <a:latin typeface="Cambria" panose="02040503050406030204" pitchFamily="18" charset="0"/>
                <a:ea typeface="Times New Roman" panose="02020603050405020304" pitchFamily="18" charset="0"/>
              </a:rPr>
              <a:t>Field Instructors and/or Field Supervisors who have a current FHSU practicum student are highly encouraged to nominate their student for this award. This award recognizes the professional practice skills, leadership, and outstanding commitment to the social work profession, the student has demonstrated during field placement. </a:t>
            </a:r>
            <a:endParaRPr lang="en-US" i="0" dirty="0"/>
          </a:p>
          <a:p>
            <a:r>
              <a:rPr lang="en-US" dirty="0"/>
              <a:t>Outstanding Field Instructor Award – Due April, 2027</a:t>
            </a:r>
          </a:p>
          <a:p>
            <a:pPr lvl="1"/>
            <a:r>
              <a:rPr lang="en-US" sz="1800" i="0" dirty="0">
                <a:effectLst/>
                <a:latin typeface="Calibri Light" panose="020F0302020204030204" pitchFamily="34" charset="0"/>
                <a:ea typeface="Times New Roman" panose="02020603050405020304" pitchFamily="18" charset="0"/>
                <a:cs typeface="Times New Roman" panose="02020603050405020304" pitchFamily="18" charset="0"/>
              </a:rPr>
              <a:t>BSW and MSW students who are currently in field are highly encouraged to nominate their Field Instructor and/or Field Supervisor for this award. This award recognizes the dedication and outstanding commitment to provide excellence in field experience which will prepare each student professionally as a social worker. </a:t>
            </a:r>
            <a:endParaRPr lang="en-US" sz="1800" i="0" dirty="0">
              <a:effectLst/>
              <a:latin typeface="Times New Roman" panose="02020603050405020304" pitchFamily="18" charset="0"/>
              <a:ea typeface="Times New Roman" panose="02020603050405020304" pitchFamily="18" charset="0"/>
            </a:endParaRPr>
          </a:p>
          <a:p>
            <a:pPr lvl="1"/>
            <a:endParaRPr lang="en-US" dirty="0"/>
          </a:p>
          <a:p>
            <a:endParaRPr lang="en-US" dirty="0"/>
          </a:p>
        </p:txBody>
      </p:sp>
    </p:spTree>
    <p:extLst>
      <p:ext uri="{BB962C8B-B14F-4D97-AF65-F5344CB8AC3E}">
        <p14:creationId xmlns:p14="http://schemas.microsoft.com/office/powerpoint/2010/main" val="3561944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15DED6-E324-CD34-77C3-55A74D561463}"/>
              </a:ext>
            </a:extLst>
          </p:cNvPr>
          <p:cNvSpPr>
            <a:spLocks noGrp="1"/>
          </p:cNvSpPr>
          <p:nvPr>
            <p:ph type="title"/>
          </p:nvPr>
        </p:nvSpPr>
        <p:spPr>
          <a:xfrm>
            <a:off x="2164762" y="25903"/>
            <a:ext cx="9146309" cy="1325563"/>
          </a:xfrm>
        </p:spPr>
        <p:txBody>
          <a:bodyPr/>
          <a:lstStyle/>
          <a:p>
            <a:pPr algn="ctr"/>
            <a:r>
              <a:rPr lang="en-US" dirty="0"/>
              <a:t>Other Important Dates/Items		</a:t>
            </a:r>
          </a:p>
        </p:txBody>
      </p:sp>
      <p:sp>
        <p:nvSpPr>
          <p:cNvPr id="3" name="Content Placeholder 2">
            <a:extLst>
              <a:ext uri="{FF2B5EF4-FFF2-40B4-BE49-F238E27FC236}">
                <a16:creationId xmlns:a16="http://schemas.microsoft.com/office/drawing/2014/main" id="{0F8B9E8F-59AF-0E88-886E-BF55DD618790}"/>
              </a:ext>
            </a:extLst>
          </p:cNvPr>
          <p:cNvSpPr>
            <a:spLocks noGrp="1"/>
          </p:cNvSpPr>
          <p:nvPr>
            <p:ph idx="1"/>
          </p:nvPr>
        </p:nvSpPr>
        <p:spPr>
          <a:xfrm>
            <a:off x="1526722" y="1364151"/>
            <a:ext cx="10665278" cy="5318659"/>
          </a:xfrm>
        </p:spPr>
        <p:txBody>
          <a:bodyPr>
            <a:normAutofit fontScale="92500" lnSpcReduction="20000"/>
          </a:bodyPr>
          <a:lstStyle/>
          <a:p>
            <a:pPr lvl="1"/>
            <a:r>
              <a:rPr lang="en-US" b="1" dirty="0"/>
              <a:t>Student Code of Conduct – Should be completed!</a:t>
            </a:r>
          </a:p>
          <a:p>
            <a:pPr marL="457200" lvl="1" indent="0">
              <a:buNone/>
            </a:pPr>
            <a:endParaRPr lang="en-US" b="1" dirty="0"/>
          </a:p>
          <a:p>
            <a:pPr lvl="1"/>
            <a:r>
              <a:rPr lang="en-US" b="1" dirty="0"/>
              <a:t>Practicum Job Description (if EBP) – send to mswfield@fhsu.edu</a:t>
            </a:r>
          </a:p>
          <a:p>
            <a:pPr marL="457200" lvl="1" indent="0">
              <a:buNone/>
            </a:pPr>
            <a:endParaRPr lang="en-US" b="1" dirty="0"/>
          </a:p>
          <a:p>
            <a:pPr lvl="1"/>
            <a:r>
              <a:rPr lang="en-US" b="1" dirty="0"/>
              <a:t>Clinical Intensives (ADV) – December 7, 8 &amp; 9th – Finals Week (Virtual); May 10-14th – Finals Week (On campus)</a:t>
            </a:r>
          </a:p>
          <a:p>
            <a:pPr lvl="1"/>
            <a:endParaRPr lang="en-US" b="1" dirty="0"/>
          </a:p>
          <a:p>
            <a:pPr lvl="1"/>
            <a:r>
              <a:rPr lang="en-US" b="1" dirty="0"/>
              <a:t>Fall Symposium (GEN &amp; ADV) – October 15</a:t>
            </a:r>
            <a:r>
              <a:rPr lang="en-US" b="1" baseline="30000" dirty="0"/>
              <a:t>th</a:t>
            </a:r>
            <a:r>
              <a:rPr lang="en-US" b="1" dirty="0"/>
              <a:t> (Time 9-12 &amp; 1-4, CST)</a:t>
            </a:r>
          </a:p>
          <a:p>
            <a:pPr marL="457200" lvl="1" indent="0">
              <a:buNone/>
            </a:pPr>
            <a:endParaRPr lang="en-US" b="1" dirty="0"/>
          </a:p>
          <a:p>
            <a:pPr lvl="1"/>
            <a:r>
              <a:rPr lang="en-US" b="1" dirty="0"/>
              <a:t>MANDATORY Field Day (GEN &amp; ADV) – March 26</a:t>
            </a:r>
            <a:r>
              <a:rPr lang="en-US" b="1" baseline="30000" dirty="0"/>
              <a:t>th</a:t>
            </a:r>
            <a:r>
              <a:rPr lang="en-US" b="1" dirty="0"/>
              <a:t>, 2027</a:t>
            </a:r>
          </a:p>
          <a:p>
            <a:pPr marL="457200" lvl="1" indent="0">
              <a:buNone/>
            </a:pPr>
            <a:endParaRPr lang="en-US" b="1" dirty="0"/>
          </a:p>
          <a:p>
            <a:pPr lvl="1"/>
            <a:r>
              <a:rPr lang="en-US" b="1" dirty="0"/>
              <a:t>Graduation Reception/Phi Alpha Induction (ADV) – May 13th, 2027 (Thursday)</a:t>
            </a:r>
          </a:p>
          <a:p>
            <a:pPr marL="457200" lvl="1" indent="0">
              <a:buNone/>
            </a:pPr>
            <a:endParaRPr lang="en-US" b="1" dirty="0"/>
          </a:p>
          <a:p>
            <a:pPr lvl="1"/>
            <a:r>
              <a:rPr lang="en-US" b="1" dirty="0"/>
              <a:t>Graduation (ADV) – May 14</a:t>
            </a:r>
            <a:r>
              <a:rPr lang="en-US" b="1" baseline="30000" dirty="0"/>
              <a:t>th</a:t>
            </a:r>
            <a:r>
              <a:rPr lang="en-US" b="1" dirty="0"/>
              <a:t>, 2027, Officially TBD (Friday)</a:t>
            </a:r>
          </a:p>
          <a:p>
            <a:pPr marL="457200" lvl="1" indent="0">
              <a:buNone/>
            </a:pPr>
            <a:endParaRPr lang="en-US" b="1" dirty="0"/>
          </a:p>
          <a:p>
            <a:pPr lvl="1"/>
            <a:r>
              <a:rPr lang="en-US" b="1" dirty="0"/>
              <a:t>Student Representatives! Generalist and Advanced, who’s interested? Contact Octavio Ramirez, MSW Program Director</a:t>
            </a:r>
          </a:p>
          <a:p>
            <a:pPr marL="457200" lvl="1" indent="0">
              <a:buNone/>
            </a:pPr>
            <a:endParaRPr lang="en-US" dirty="0"/>
          </a:p>
        </p:txBody>
      </p:sp>
    </p:spTree>
    <p:extLst>
      <p:ext uri="{BB962C8B-B14F-4D97-AF65-F5344CB8AC3E}">
        <p14:creationId xmlns:p14="http://schemas.microsoft.com/office/powerpoint/2010/main" val="38260906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177DE5-26D0-65B2-9A1B-3DDD4785FA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6A50B9-1D66-87B8-DCB1-736EC50F4FA4}"/>
              </a:ext>
            </a:extLst>
          </p:cNvPr>
          <p:cNvSpPr>
            <a:spLocks noGrp="1"/>
          </p:cNvSpPr>
          <p:nvPr>
            <p:ph type="title"/>
          </p:nvPr>
        </p:nvSpPr>
        <p:spPr>
          <a:xfrm>
            <a:off x="2552951" y="2639707"/>
            <a:ext cx="9146309" cy="1325563"/>
          </a:xfrm>
        </p:spPr>
        <p:txBody>
          <a:bodyPr/>
          <a:lstStyle/>
          <a:p>
            <a:pPr algn="ctr"/>
            <a:r>
              <a:rPr lang="en-US" dirty="0"/>
              <a:t>Let’s show you TigerField!!		</a:t>
            </a:r>
          </a:p>
        </p:txBody>
      </p:sp>
    </p:spTree>
    <p:extLst>
      <p:ext uri="{BB962C8B-B14F-4D97-AF65-F5344CB8AC3E}">
        <p14:creationId xmlns:p14="http://schemas.microsoft.com/office/powerpoint/2010/main" val="41157200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B54FF8-A17E-894F-AA4A-3FAFF99A7B39}"/>
              </a:ext>
            </a:extLst>
          </p:cNvPr>
          <p:cNvSpPr>
            <a:spLocks noGrp="1"/>
          </p:cNvSpPr>
          <p:nvPr>
            <p:ph type="ctrTitle"/>
          </p:nvPr>
        </p:nvSpPr>
        <p:spPr>
          <a:xfrm>
            <a:off x="3546388" y="3069011"/>
            <a:ext cx="7850659" cy="1655763"/>
          </a:xfrm>
        </p:spPr>
        <p:txBody>
          <a:bodyPr>
            <a:normAutofit fontScale="90000"/>
          </a:bodyPr>
          <a:lstStyle/>
          <a:p>
            <a:r>
              <a:rPr lang="en-US" dirty="0"/>
              <a:t>Safety Awareness Training for Practicum Students</a:t>
            </a:r>
          </a:p>
        </p:txBody>
      </p:sp>
      <p:sp>
        <p:nvSpPr>
          <p:cNvPr id="3" name="Subtitle 2">
            <a:extLst>
              <a:ext uri="{FF2B5EF4-FFF2-40B4-BE49-F238E27FC236}">
                <a16:creationId xmlns:a16="http://schemas.microsoft.com/office/drawing/2014/main" id="{4A75756C-FD76-614E-9298-47DDFA6C7820}"/>
              </a:ext>
            </a:extLst>
          </p:cNvPr>
          <p:cNvSpPr>
            <a:spLocks noGrp="1"/>
          </p:cNvSpPr>
          <p:nvPr>
            <p:ph type="subTitle" idx="1"/>
          </p:nvPr>
        </p:nvSpPr>
        <p:spPr/>
        <p:txBody>
          <a:bodyPr>
            <a:normAutofit/>
          </a:bodyPr>
          <a:lstStyle/>
          <a:p>
            <a:r>
              <a:rPr lang="en-US" dirty="0"/>
              <a:t>Rekala Tuxhorn LMSW – BSW &amp; MSW Field Director</a:t>
            </a:r>
          </a:p>
        </p:txBody>
      </p:sp>
    </p:spTree>
    <p:extLst>
      <p:ext uri="{BB962C8B-B14F-4D97-AF65-F5344CB8AC3E}">
        <p14:creationId xmlns:p14="http://schemas.microsoft.com/office/powerpoint/2010/main" val="38311530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E3A2DF-5795-1847-9D29-D549F717518C}"/>
              </a:ext>
            </a:extLst>
          </p:cNvPr>
          <p:cNvSpPr>
            <a:spLocks noGrp="1"/>
          </p:cNvSpPr>
          <p:nvPr>
            <p:ph type="title"/>
          </p:nvPr>
        </p:nvSpPr>
        <p:spPr/>
        <p:txBody>
          <a:bodyPr/>
          <a:lstStyle/>
          <a:p>
            <a:pPr algn="ctr"/>
            <a:r>
              <a:rPr lang="en-US" dirty="0"/>
              <a:t>Personal Safety</a:t>
            </a:r>
          </a:p>
        </p:txBody>
      </p:sp>
      <p:sp>
        <p:nvSpPr>
          <p:cNvPr id="3" name="Content Placeholder 2">
            <a:extLst>
              <a:ext uri="{FF2B5EF4-FFF2-40B4-BE49-F238E27FC236}">
                <a16:creationId xmlns:a16="http://schemas.microsoft.com/office/drawing/2014/main" id="{46ECFBFB-C028-BD42-A477-E6DB6F0E421A}"/>
              </a:ext>
            </a:extLst>
          </p:cNvPr>
          <p:cNvSpPr>
            <a:spLocks noGrp="1"/>
          </p:cNvSpPr>
          <p:nvPr>
            <p:ph idx="1"/>
          </p:nvPr>
        </p:nvSpPr>
        <p:spPr>
          <a:xfrm>
            <a:off x="2207489" y="1465870"/>
            <a:ext cx="9146310" cy="5032375"/>
          </a:xfrm>
        </p:spPr>
        <p:txBody>
          <a:bodyPr>
            <a:normAutofit fontScale="25000" lnSpcReduction="20000"/>
          </a:bodyPr>
          <a:lstStyle/>
          <a:p>
            <a:r>
              <a:rPr lang="en-US" sz="9600" b="1" dirty="0"/>
              <a:t>Look Out for Your Own Welfare</a:t>
            </a:r>
          </a:p>
          <a:p>
            <a:pPr lvl="1"/>
            <a:r>
              <a:rPr lang="en-US" sz="9200" b="1" dirty="0"/>
              <a:t>You will be creating a safety plan (September) in your 840/890 course</a:t>
            </a:r>
            <a:endParaRPr lang="en-US" sz="9200" dirty="0"/>
          </a:p>
          <a:p>
            <a:r>
              <a:rPr lang="en-US" sz="9600" dirty="0"/>
              <a:t>Practicum Students &amp; Social Workers</a:t>
            </a:r>
          </a:p>
          <a:p>
            <a:pPr lvl="1"/>
            <a:r>
              <a:rPr lang="en-US" sz="9400" dirty="0"/>
              <a:t>Often so focused on the clients </a:t>
            </a:r>
          </a:p>
          <a:p>
            <a:pPr lvl="1"/>
            <a:r>
              <a:rPr lang="en-US" sz="9400" dirty="0"/>
              <a:t>Sometimes you neglect your own personal welfare</a:t>
            </a:r>
          </a:p>
          <a:p>
            <a:r>
              <a:rPr lang="en-US" sz="9600" dirty="0"/>
              <a:t>You work with clients in</a:t>
            </a:r>
          </a:p>
          <a:p>
            <a:pPr lvl="1"/>
            <a:r>
              <a:rPr lang="en-US" sz="9200" dirty="0"/>
              <a:t>Your office </a:t>
            </a:r>
          </a:p>
          <a:p>
            <a:pPr lvl="1"/>
            <a:r>
              <a:rPr lang="en-US" sz="9400" dirty="0"/>
              <a:t>Their homes</a:t>
            </a:r>
          </a:p>
          <a:p>
            <a:pPr lvl="1"/>
            <a:r>
              <a:rPr lang="en-US" sz="9400" dirty="0"/>
              <a:t>Their neighborhoods</a:t>
            </a:r>
          </a:p>
          <a:p>
            <a:pPr lvl="1"/>
            <a:r>
              <a:rPr lang="en-US" sz="9400" dirty="0"/>
              <a:t>You are working with individuals who are at their most vulnerable </a:t>
            </a:r>
          </a:p>
          <a:p>
            <a:r>
              <a:rPr lang="en-US" sz="9600" dirty="0"/>
              <a:t>There is no specific solution for guaranteed safety. </a:t>
            </a:r>
          </a:p>
          <a:p>
            <a:pPr lvl="1"/>
            <a:r>
              <a:rPr lang="en-US" sz="9400" dirty="0"/>
              <a:t>There are essential safety measures you can take to protect yourself in your field placement</a:t>
            </a:r>
            <a:endParaRPr lang="en-US" sz="8000" dirty="0"/>
          </a:p>
          <a:p>
            <a:endParaRPr lang="en-US" dirty="0"/>
          </a:p>
        </p:txBody>
      </p:sp>
    </p:spTree>
    <p:extLst>
      <p:ext uri="{BB962C8B-B14F-4D97-AF65-F5344CB8AC3E}">
        <p14:creationId xmlns:p14="http://schemas.microsoft.com/office/powerpoint/2010/main" val="32845293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84C7C9-7253-4243-9D26-A4F1994BA153}"/>
              </a:ext>
            </a:extLst>
          </p:cNvPr>
          <p:cNvSpPr>
            <a:spLocks noGrp="1"/>
          </p:cNvSpPr>
          <p:nvPr>
            <p:ph type="title"/>
          </p:nvPr>
        </p:nvSpPr>
        <p:spPr/>
        <p:txBody>
          <a:bodyPr/>
          <a:lstStyle/>
          <a:p>
            <a:pPr algn="ctr"/>
            <a:r>
              <a:rPr lang="en-US" dirty="0"/>
              <a:t>Personal Safety Continued	</a:t>
            </a:r>
          </a:p>
        </p:txBody>
      </p:sp>
      <p:sp>
        <p:nvSpPr>
          <p:cNvPr id="3" name="Content Placeholder 2">
            <a:extLst>
              <a:ext uri="{FF2B5EF4-FFF2-40B4-BE49-F238E27FC236}">
                <a16:creationId xmlns:a16="http://schemas.microsoft.com/office/drawing/2014/main" id="{84CA7E31-32A3-6742-8E21-67D1E1946D4C}"/>
              </a:ext>
            </a:extLst>
          </p:cNvPr>
          <p:cNvSpPr>
            <a:spLocks noGrp="1"/>
          </p:cNvSpPr>
          <p:nvPr>
            <p:ph idx="1"/>
          </p:nvPr>
        </p:nvSpPr>
        <p:spPr>
          <a:xfrm>
            <a:off x="2207490" y="1825625"/>
            <a:ext cx="9785846" cy="4901746"/>
          </a:xfrm>
        </p:spPr>
        <p:txBody>
          <a:bodyPr>
            <a:normAutofit fontScale="70000" lnSpcReduction="20000"/>
          </a:bodyPr>
          <a:lstStyle/>
          <a:p>
            <a:pPr marL="45720" indent="0">
              <a:buNone/>
            </a:pPr>
            <a:r>
              <a:rPr lang="en-US" altLang="en-US" b="1" dirty="0">
                <a:latin typeface="Arial" panose="020B0604020202020204" pitchFamily="34" charset="0"/>
              </a:rPr>
              <a:t>MUST BE AWARE OF YOUR SUROUNDINGS</a:t>
            </a:r>
          </a:p>
          <a:p>
            <a:pPr>
              <a:buFontTx/>
              <a:buChar char="•"/>
            </a:pPr>
            <a:r>
              <a:rPr lang="en-US" altLang="en-US" dirty="0"/>
              <a:t>While you should always:</a:t>
            </a:r>
          </a:p>
          <a:p>
            <a:pPr lvl="1">
              <a:buFontTx/>
              <a:buChar char="•"/>
            </a:pPr>
            <a:r>
              <a:rPr lang="en-US" altLang="en-US" dirty="0"/>
              <a:t>Work with our clients' strengths </a:t>
            </a:r>
          </a:p>
          <a:p>
            <a:pPr lvl="1">
              <a:buFontTx/>
              <a:buChar char="•"/>
            </a:pPr>
            <a:r>
              <a:rPr lang="en-US" altLang="en-US" dirty="0"/>
              <a:t>Important to balance your optimistic outlook with practicality</a:t>
            </a:r>
          </a:p>
          <a:p>
            <a:pPr>
              <a:buFontTx/>
              <a:buChar char="•"/>
            </a:pPr>
            <a:r>
              <a:rPr lang="en-US" altLang="en-US" dirty="0"/>
              <a:t>Social Workers work with individuals who may have impairments</a:t>
            </a:r>
          </a:p>
          <a:p>
            <a:pPr lvl="1">
              <a:buFontTx/>
              <a:buChar char="•"/>
            </a:pPr>
            <a:r>
              <a:rPr lang="en-US" altLang="en-US" dirty="0"/>
              <a:t>mental illness, substance abuse, intellectual disabilities</a:t>
            </a:r>
          </a:p>
          <a:p>
            <a:pPr lvl="2">
              <a:buFontTx/>
              <a:buChar char="•"/>
            </a:pPr>
            <a:r>
              <a:rPr lang="en-US" altLang="en-US" dirty="0"/>
              <a:t>May prevent individuals from being able to:</a:t>
            </a:r>
          </a:p>
          <a:p>
            <a:pPr lvl="3">
              <a:buFontTx/>
              <a:buChar char="•"/>
            </a:pPr>
            <a:r>
              <a:rPr lang="en-US" altLang="en-US" dirty="0"/>
              <a:t>appropriately assess situations</a:t>
            </a:r>
          </a:p>
          <a:p>
            <a:pPr lvl="3">
              <a:buFontTx/>
              <a:buChar char="•"/>
            </a:pPr>
            <a:r>
              <a:rPr lang="en-US" altLang="en-US" dirty="0"/>
              <a:t>may contribute to acting out</a:t>
            </a:r>
          </a:p>
          <a:p>
            <a:pPr lvl="3">
              <a:buFontTx/>
              <a:buChar char="•"/>
            </a:pPr>
            <a:r>
              <a:rPr lang="en-US" altLang="en-US" dirty="0"/>
              <a:t>aggressive behaviors.  </a:t>
            </a:r>
          </a:p>
          <a:p>
            <a:pPr>
              <a:buFontTx/>
              <a:buChar char="•"/>
            </a:pPr>
            <a:r>
              <a:rPr lang="en-US" altLang="en-US" dirty="0"/>
              <a:t>Even if the individuals are not impaired, they may be unhappy that the agencies are involved in their lives.</a:t>
            </a:r>
          </a:p>
          <a:p>
            <a:pPr lvl="1">
              <a:buFontTx/>
              <a:buChar char="•"/>
            </a:pPr>
            <a:r>
              <a:rPr lang="en-US" altLang="en-US" dirty="0">
                <a:latin typeface="Arial" panose="020B0604020202020204" pitchFamily="34" charset="0"/>
              </a:rPr>
              <a:t>CPS</a:t>
            </a:r>
          </a:p>
          <a:p>
            <a:pPr lvl="1">
              <a:buFontTx/>
              <a:buChar char="•"/>
            </a:pPr>
            <a:r>
              <a:rPr lang="en-US" altLang="en-US" dirty="0">
                <a:latin typeface="Arial" panose="020B0604020202020204" pitchFamily="34" charset="0"/>
              </a:rPr>
              <a:t>Court services</a:t>
            </a:r>
          </a:p>
          <a:p>
            <a:pPr lvl="1">
              <a:buFontTx/>
              <a:buChar char="•"/>
            </a:pPr>
            <a:r>
              <a:rPr lang="en-US" altLang="en-US" dirty="0">
                <a:latin typeface="Arial" panose="020B0604020202020204" pitchFamily="34" charset="0"/>
              </a:rPr>
              <a:t>Hospital</a:t>
            </a:r>
          </a:p>
          <a:p>
            <a:pPr lvl="1">
              <a:buFontTx/>
              <a:buChar char="•"/>
            </a:pPr>
            <a:r>
              <a:rPr lang="en-US" altLang="en-US" dirty="0">
                <a:latin typeface="Arial" panose="020B0604020202020204" pitchFamily="34" charset="0"/>
              </a:rPr>
              <a:t>Mental health facility</a:t>
            </a:r>
          </a:p>
          <a:p>
            <a:pPr marL="457200" lvl="1" indent="0">
              <a:buNone/>
            </a:pPr>
            <a:endParaRPr lang="en-US" altLang="en-US" dirty="0">
              <a:latin typeface="Arial" panose="020B0604020202020204" pitchFamily="34" charset="0"/>
            </a:endParaRPr>
          </a:p>
          <a:p>
            <a:pPr>
              <a:buFontTx/>
              <a:buChar char="•"/>
            </a:pPr>
            <a:r>
              <a:rPr lang="en-US" altLang="en-US" dirty="0">
                <a:latin typeface="Arial" panose="020B0604020202020204" pitchFamily="34" charset="0"/>
              </a:rPr>
              <a:t>The risk of violence is real and could occur no matter the economic, social, gender or racial make up of a community. </a:t>
            </a:r>
          </a:p>
        </p:txBody>
      </p:sp>
    </p:spTree>
    <p:extLst>
      <p:ext uri="{BB962C8B-B14F-4D97-AF65-F5344CB8AC3E}">
        <p14:creationId xmlns:p14="http://schemas.microsoft.com/office/powerpoint/2010/main" val="38400322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7C597-2FBE-ECBC-7C35-E04A0F3305BE}"/>
              </a:ext>
            </a:extLst>
          </p:cNvPr>
          <p:cNvSpPr>
            <a:spLocks noGrp="1"/>
          </p:cNvSpPr>
          <p:nvPr>
            <p:ph type="title"/>
          </p:nvPr>
        </p:nvSpPr>
        <p:spPr/>
        <p:txBody>
          <a:bodyPr/>
          <a:lstStyle/>
          <a:p>
            <a:pPr algn="ctr"/>
            <a:r>
              <a:rPr lang="en-US" dirty="0"/>
              <a:t>Basic Rules</a:t>
            </a:r>
          </a:p>
        </p:txBody>
      </p:sp>
      <p:sp>
        <p:nvSpPr>
          <p:cNvPr id="3" name="Content Placeholder 2">
            <a:extLst>
              <a:ext uri="{FF2B5EF4-FFF2-40B4-BE49-F238E27FC236}">
                <a16:creationId xmlns:a16="http://schemas.microsoft.com/office/drawing/2014/main" id="{A728121E-3DFB-9625-D9D2-FD32EB4469BB}"/>
              </a:ext>
            </a:extLst>
          </p:cNvPr>
          <p:cNvSpPr>
            <a:spLocks noGrp="1"/>
          </p:cNvSpPr>
          <p:nvPr>
            <p:ph idx="1"/>
          </p:nvPr>
        </p:nvSpPr>
        <p:spPr>
          <a:xfrm>
            <a:off x="2207490" y="1545336"/>
            <a:ext cx="9146310" cy="5111495"/>
          </a:xfrm>
        </p:spPr>
        <p:txBody>
          <a:bodyPr>
            <a:normAutofit/>
          </a:bodyPr>
          <a:lstStyle/>
          <a:p>
            <a:pPr lvl="0"/>
            <a:r>
              <a:rPr lang="en-US" dirty="0"/>
              <a:t>Many agencies have specific training related to the populations they serve</a:t>
            </a:r>
          </a:p>
          <a:p>
            <a:pPr lvl="1"/>
            <a:r>
              <a:rPr lang="en-US" dirty="0"/>
              <a:t>Working in the community</a:t>
            </a:r>
          </a:p>
          <a:p>
            <a:pPr lvl="1"/>
            <a:r>
              <a:rPr lang="en-US" dirty="0"/>
              <a:t>Working in the client's environment</a:t>
            </a:r>
          </a:p>
          <a:p>
            <a:pPr lvl="1"/>
            <a:r>
              <a:rPr lang="en-US" dirty="0"/>
              <a:t>Working in an office setting</a:t>
            </a:r>
          </a:p>
          <a:p>
            <a:pPr lvl="0"/>
            <a:r>
              <a:rPr lang="en-US" dirty="0"/>
              <a:t>Basic rules that apply to all settings:</a:t>
            </a:r>
          </a:p>
          <a:p>
            <a:pPr lvl="1"/>
            <a:r>
              <a:rPr lang="en-US" sz="2200" dirty="0"/>
              <a:t>Keep your valuables safe (cell phones, keys, money, credit cards…..</a:t>
            </a:r>
          </a:p>
          <a:p>
            <a:pPr lvl="1"/>
            <a:r>
              <a:rPr lang="en-US" sz="2400" dirty="0"/>
              <a:t>Be aware our clients may be highly emotional, impaired and have poor impulse control </a:t>
            </a:r>
          </a:p>
          <a:p>
            <a:pPr lvl="1"/>
            <a:r>
              <a:rPr lang="en-US" sz="2400" dirty="0"/>
              <a:t>Do not allow yourself to be cut off from an escape by clients </a:t>
            </a:r>
          </a:p>
          <a:p>
            <a:pPr lvl="1"/>
            <a:r>
              <a:rPr lang="en-US" sz="2400" dirty="0"/>
              <a:t>Be aware of your social media accounts,  phone numbers, email... Do not put your personal information “out there” for everyone to see</a:t>
            </a:r>
          </a:p>
          <a:p>
            <a:pPr marL="914400" lvl="2" indent="0">
              <a:buNone/>
            </a:pPr>
            <a:endParaRPr lang="en-US" dirty="0"/>
          </a:p>
          <a:p>
            <a:endParaRPr lang="en-US" dirty="0"/>
          </a:p>
        </p:txBody>
      </p:sp>
    </p:spTree>
    <p:extLst>
      <p:ext uri="{BB962C8B-B14F-4D97-AF65-F5344CB8AC3E}">
        <p14:creationId xmlns:p14="http://schemas.microsoft.com/office/powerpoint/2010/main" val="26651154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15DED6-E324-CD34-77C3-55A74D561463}"/>
              </a:ext>
            </a:extLst>
          </p:cNvPr>
          <p:cNvSpPr>
            <a:spLocks noGrp="1"/>
          </p:cNvSpPr>
          <p:nvPr>
            <p:ph type="title"/>
          </p:nvPr>
        </p:nvSpPr>
        <p:spPr/>
        <p:txBody>
          <a:bodyPr/>
          <a:lstStyle/>
          <a:p>
            <a:r>
              <a:rPr lang="en-US" dirty="0"/>
              <a:t>Always be in the </a:t>
            </a:r>
            <a:r>
              <a:rPr lang="en-US" u="sng" dirty="0"/>
              <a:t>K.N.O.W</a:t>
            </a:r>
            <a:r>
              <a:rPr lang="en-US" dirty="0"/>
              <a:t>		</a:t>
            </a:r>
          </a:p>
        </p:txBody>
      </p:sp>
      <p:sp>
        <p:nvSpPr>
          <p:cNvPr id="3" name="Content Placeholder 2">
            <a:extLst>
              <a:ext uri="{FF2B5EF4-FFF2-40B4-BE49-F238E27FC236}">
                <a16:creationId xmlns:a16="http://schemas.microsoft.com/office/drawing/2014/main" id="{0F8B9E8F-59AF-0E88-886E-BF55DD618790}"/>
              </a:ext>
            </a:extLst>
          </p:cNvPr>
          <p:cNvSpPr>
            <a:spLocks noGrp="1"/>
          </p:cNvSpPr>
          <p:nvPr>
            <p:ph idx="1"/>
          </p:nvPr>
        </p:nvSpPr>
        <p:spPr>
          <a:xfrm>
            <a:off x="2207490" y="1825625"/>
            <a:ext cx="9146310" cy="4667250"/>
          </a:xfrm>
        </p:spPr>
        <p:txBody>
          <a:bodyPr>
            <a:normAutofit fontScale="47500" lnSpcReduction="20000"/>
          </a:bodyPr>
          <a:lstStyle/>
          <a:p>
            <a:pPr lvl="1"/>
            <a:r>
              <a:rPr lang="en-US" sz="9600" u="sng" dirty="0"/>
              <a:t>K</a:t>
            </a:r>
            <a:r>
              <a:rPr lang="en-US" sz="9600" dirty="0"/>
              <a:t>now the Population </a:t>
            </a:r>
          </a:p>
          <a:p>
            <a:pPr marL="365760" lvl="1" indent="0">
              <a:buNone/>
            </a:pPr>
            <a:endParaRPr lang="en-US" sz="9600" dirty="0"/>
          </a:p>
          <a:p>
            <a:pPr lvl="1"/>
            <a:r>
              <a:rPr lang="en-US" sz="9600" u="sng" dirty="0"/>
              <a:t>N</a:t>
            </a:r>
            <a:r>
              <a:rPr lang="en-US" sz="9600" dirty="0"/>
              <a:t>otify Supervisors of your location</a:t>
            </a:r>
          </a:p>
          <a:p>
            <a:pPr marL="365760" lvl="1" indent="0">
              <a:buNone/>
            </a:pPr>
            <a:r>
              <a:rPr lang="en-US" sz="9600" dirty="0"/>
              <a:t> </a:t>
            </a:r>
          </a:p>
          <a:p>
            <a:pPr lvl="1"/>
            <a:r>
              <a:rPr lang="en-US" sz="9600" u="sng" dirty="0"/>
              <a:t>O</a:t>
            </a:r>
            <a:r>
              <a:rPr lang="en-US" sz="9600" dirty="0"/>
              <a:t>bserve and asses the situation</a:t>
            </a:r>
          </a:p>
          <a:p>
            <a:pPr lvl="1"/>
            <a:endParaRPr lang="en-US" sz="9600" u="sng" dirty="0"/>
          </a:p>
          <a:p>
            <a:pPr lvl="1"/>
            <a:r>
              <a:rPr lang="en-US" sz="9600" u="sng" dirty="0"/>
              <a:t>W</a:t>
            </a:r>
            <a:r>
              <a:rPr lang="en-US" sz="9600" dirty="0"/>
              <a:t>ear a Noise making devise</a:t>
            </a:r>
          </a:p>
          <a:p>
            <a:pPr lvl="1"/>
            <a:endParaRPr lang="en-US" dirty="0"/>
          </a:p>
        </p:txBody>
      </p:sp>
    </p:spTree>
    <p:extLst>
      <p:ext uri="{BB962C8B-B14F-4D97-AF65-F5344CB8AC3E}">
        <p14:creationId xmlns:p14="http://schemas.microsoft.com/office/powerpoint/2010/main" val="41424775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15DED6-E324-CD34-77C3-55A74D561463}"/>
              </a:ext>
            </a:extLst>
          </p:cNvPr>
          <p:cNvSpPr>
            <a:spLocks noGrp="1"/>
          </p:cNvSpPr>
          <p:nvPr>
            <p:ph type="title"/>
          </p:nvPr>
        </p:nvSpPr>
        <p:spPr/>
        <p:txBody>
          <a:bodyPr/>
          <a:lstStyle/>
          <a:p>
            <a:r>
              <a:rPr lang="en-US" dirty="0"/>
              <a:t>Know your population		</a:t>
            </a:r>
          </a:p>
        </p:txBody>
      </p:sp>
      <p:sp>
        <p:nvSpPr>
          <p:cNvPr id="3" name="Content Placeholder 2">
            <a:extLst>
              <a:ext uri="{FF2B5EF4-FFF2-40B4-BE49-F238E27FC236}">
                <a16:creationId xmlns:a16="http://schemas.microsoft.com/office/drawing/2014/main" id="{0F8B9E8F-59AF-0E88-886E-BF55DD618790}"/>
              </a:ext>
            </a:extLst>
          </p:cNvPr>
          <p:cNvSpPr>
            <a:spLocks noGrp="1"/>
          </p:cNvSpPr>
          <p:nvPr>
            <p:ph idx="1"/>
          </p:nvPr>
        </p:nvSpPr>
        <p:spPr>
          <a:xfrm>
            <a:off x="2207490" y="1825625"/>
            <a:ext cx="9146310" cy="4667250"/>
          </a:xfrm>
        </p:spPr>
        <p:txBody>
          <a:bodyPr>
            <a:normAutofit fontScale="25000" lnSpcReduction="20000"/>
          </a:bodyPr>
          <a:lstStyle/>
          <a:p>
            <a:r>
              <a:rPr lang="en-US" sz="11200" dirty="0"/>
              <a:t>Learn about the population you work with</a:t>
            </a:r>
          </a:p>
          <a:p>
            <a:pPr lvl="1"/>
            <a:r>
              <a:rPr lang="en-US" sz="11200" dirty="0"/>
              <a:t>Discuss personal history	</a:t>
            </a:r>
          </a:p>
          <a:p>
            <a:pPr lvl="2"/>
            <a:r>
              <a:rPr lang="en-US" sz="11200" dirty="0" err="1"/>
              <a:t>Hx</a:t>
            </a:r>
            <a:r>
              <a:rPr lang="en-US" sz="11200" dirty="0"/>
              <a:t> Gang association</a:t>
            </a:r>
          </a:p>
          <a:p>
            <a:pPr lvl="2"/>
            <a:r>
              <a:rPr lang="en-US" sz="11200" dirty="0" err="1"/>
              <a:t>Hx</a:t>
            </a:r>
            <a:r>
              <a:rPr lang="en-US" sz="11200" dirty="0"/>
              <a:t> of violence</a:t>
            </a:r>
          </a:p>
          <a:p>
            <a:pPr lvl="2"/>
            <a:r>
              <a:rPr lang="en-US" sz="11200" dirty="0" err="1"/>
              <a:t>Hx</a:t>
            </a:r>
            <a:r>
              <a:rPr lang="en-US" sz="11200" dirty="0"/>
              <a:t> of alcohol / drug abuse</a:t>
            </a:r>
          </a:p>
          <a:p>
            <a:pPr marL="274320" lvl="2">
              <a:spcBef>
                <a:spcPts val="1800"/>
              </a:spcBef>
            </a:pPr>
            <a:r>
              <a:rPr lang="en-US" sz="11200" dirty="0"/>
              <a:t>Should you:</a:t>
            </a:r>
          </a:p>
          <a:p>
            <a:pPr marL="548640" lvl="3">
              <a:spcBef>
                <a:spcPts val="1800"/>
              </a:spcBef>
            </a:pPr>
            <a:r>
              <a:rPr lang="en-US" sz="11200" dirty="0"/>
              <a:t>Keep door open when meting with them? </a:t>
            </a:r>
          </a:p>
          <a:p>
            <a:pPr marL="548640" lvl="3">
              <a:spcBef>
                <a:spcPts val="1800"/>
              </a:spcBef>
            </a:pPr>
            <a:r>
              <a:rPr lang="en-US" sz="11200" dirty="0"/>
              <a:t>Should you meet in a public place?</a:t>
            </a:r>
          </a:p>
          <a:p>
            <a:r>
              <a:rPr lang="en-US" sz="11200" dirty="0"/>
              <a:t>If there is…… what do you do?</a:t>
            </a:r>
          </a:p>
          <a:p>
            <a:pPr lvl="1"/>
            <a:r>
              <a:rPr lang="en-US" sz="11200" dirty="0"/>
              <a:t>Immediate danger</a:t>
            </a:r>
          </a:p>
          <a:p>
            <a:pPr lvl="1"/>
            <a:r>
              <a:rPr lang="en-US" sz="11200" dirty="0"/>
              <a:t>Weapons</a:t>
            </a:r>
          </a:p>
          <a:p>
            <a:pPr lvl="1"/>
            <a:endParaRPr lang="en-US" dirty="0"/>
          </a:p>
        </p:txBody>
      </p:sp>
    </p:spTree>
    <p:extLst>
      <p:ext uri="{BB962C8B-B14F-4D97-AF65-F5344CB8AC3E}">
        <p14:creationId xmlns:p14="http://schemas.microsoft.com/office/powerpoint/2010/main" val="9567818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971CC8-742C-B1F2-9AFC-73C4126CF07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47EE8D4-4551-9AE4-DDB4-797D37B362A0}"/>
              </a:ext>
            </a:extLst>
          </p:cNvPr>
          <p:cNvSpPr>
            <a:spLocks noGrp="1"/>
          </p:cNvSpPr>
          <p:nvPr>
            <p:ph idx="1"/>
          </p:nvPr>
        </p:nvSpPr>
        <p:spPr>
          <a:xfrm>
            <a:off x="1827928" y="1277016"/>
            <a:ext cx="9842080" cy="4303968"/>
          </a:xfrm>
        </p:spPr>
        <p:txBody>
          <a:bodyPr>
            <a:normAutofit fontScale="92500"/>
          </a:bodyPr>
          <a:lstStyle/>
          <a:p>
            <a:pPr marL="0" indent="0" algn="ctr">
              <a:buNone/>
            </a:pPr>
            <a:r>
              <a:rPr lang="en-US" sz="8800" b="1" u="sng" dirty="0"/>
              <a:t>PLEASE SIGN IN</a:t>
            </a:r>
          </a:p>
          <a:p>
            <a:pPr algn="ctr"/>
            <a:r>
              <a:rPr lang="en-US" sz="8800" b="1" i="1" dirty="0"/>
              <a:t>Name </a:t>
            </a:r>
          </a:p>
          <a:p>
            <a:pPr algn="ctr"/>
            <a:r>
              <a:rPr lang="en-US" sz="7800" b="1" i="1" dirty="0"/>
              <a:t>State you are located in! </a:t>
            </a:r>
            <a:endParaRPr lang="en-US" sz="7800" i="1" dirty="0"/>
          </a:p>
          <a:p>
            <a:pPr marL="914400" lvl="2" indent="0">
              <a:buNone/>
            </a:pPr>
            <a:endParaRPr lang="en-US" b="1" dirty="0">
              <a:highlight>
                <a:srgbClr val="00FF00"/>
              </a:highlight>
            </a:endParaRPr>
          </a:p>
        </p:txBody>
      </p:sp>
    </p:spTree>
    <p:extLst>
      <p:ext uri="{BB962C8B-B14F-4D97-AF65-F5344CB8AC3E}">
        <p14:creationId xmlns:p14="http://schemas.microsoft.com/office/powerpoint/2010/main" val="8286589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7C597-2FBE-ECBC-7C35-E04A0F3305BE}"/>
              </a:ext>
            </a:extLst>
          </p:cNvPr>
          <p:cNvSpPr>
            <a:spLocks noGrp="1"/>
          </p:cNvSpPr>
          <p:nvPr>
            <p:ph type="title"/>
          </p:nvPr>
        </p:nvSpPr>
        <p:spPr/>
        <p:txBody>
          <a:bodyPr/>
          <a:lstStyle/>
          <a:p>
            <a:pPr algn="ctr"/>
            <a:r>
              <a:rPr lang="en-US" dirty="0"/>
              <a:t>Notify others of your location</a:t>
            </a:r>
          </a:p>
        </p:txBody>
      </p:sp>
      <p:sp>
        <p:nvSpPr>
          <p:cNvPr id="3" name="Content Placeholder 2">
            <a:extLst>
              <a:ext uri="{FF2B5EF4-FFF2-40B4-BE49-F238E27FC236}">
                <a16:creationId xmlns:a16="http://schemas.microsoft.com/office/drawing/2014/main" id="{A728121E-3DFB-9625-D9D2-FD32EB4469BB}"/>
              </a:ext>
            </a:extLst>
          </p:cNvPr>
          <p:cNvSpPr>
            <a:spLocks noGrp="1"/>
          </p:cNvSpPr>
          <p:nvPr>
            <p:ph idx="1"/>
          </p:nvPr>
        </p:nvSpPr>
        <p:spPr>
          <a:xfrm>
            <a:off x="2207490" y="1545336"/>
            <a:ext cx="9146310" cy="5111495"/>
          </a:xfrm>
        </p:spPr>
        <p:txBody>
          <a:bodyPr>
            <a:normAutofit/>
          </a:bodyPr>
          <a:lstStyle/>
          <a:p>
            <a:pPr>
              <a:buFont typeface="Wingdings" panose="05000000000000000000" pitchFamily="2" charset="2"/>
              <a:buChar char="§"/>
            </a:pPr>
            <a:r>
              <a:rPr lang="en-US" sz="5100" dirty="0"/>
              <a:t> </a:t>
            </a:r>
            <a:r>
              <a:rPr lang="en-US" sz="3200" dirty="0"/>
              <a:t>Make sure:</a:t>
            </a:r>
          </a:p>
          <a:p>
            <a:pPr lvl="1">
              <a:buFont typeface="Wingdings" panose="05000000000000000000" pitchFamily="2" charset="2"/>
              <a:buChar char="§"/>
            </a:pPr>
            <a:r>
              <a:rPr lang="en-US" sz="3200" dirty="0"/>
              <a:t>Supervisor knows where you are</a:t>
            </a:r>
          </a:p>
          <a:p>
            <a:pPr lvl="1">
              <a:buFont typeface="Wingdings" panose="05000000000000000000" pitchFamily="2" charset="2"/>
              <a:buChar char="§"/>
            </a:pPr>
            <a:r>
              <a:rPr lang="en-US" sz="3200" dirty="0"/>
              <a:t>Who you are going to see</a:t>
            </a:r>
          </a:p>
          <a:p>
            <a:pPr lvl="1">
              <a:buFont typeface="Wingdings" panose="05000000000000000000" pitchFamily="2" charset="2"/>
              <a:buChar char="§"/>
            </a:pPr>
            <a:r>
              <a:rPr lang="en-US" sz="3200" dirty="0"/>
              <a:t>Keep your cell with you</a:t>
            </a:r>
          </a:p>
          <a:p>
            <a:pPr lvl="2">
              <a:buFont typeface="Wingdings" panose="05000000000000000000" pitchFamily="2" charset="2"/>
              <a:buChar char="§"/>
            </a:pPr>
            <a:r>
              <a:rPr lang="en-US" sz="2200" dirty="0"/>
              <a:t>Check in calls</a:t>
            </a:r>
          </a:p>
          <a:p>
            <a:pPr lvl="2">
              <a:buFont typeface="Wingdings" panose="05000000000000000000" pitchFamily="2" charset="2"/>
              <a:buChar char="§"/>
            </a:pPr>
            <a:r>
              <a:rPr lang="en-US" sz="2200" dirty="0"/>
              <a:t>Text updates</a:t>
            </a:r>
          </a:p>
          <a:p>
            <a:pPr lvl="2">
              <a:buFont typeface="Wingdings" panose="05000000000000000000" pitchFamily="2" charset="2"/>
              <a:buChar char="§"/>
            </a:pPr>
            <a:r>
              <a:rPr lang="en-US" sz="2200" dirty="0"/>
              <a:t>Update any changes to calendar</a:t>
            </a:r>
          </a:p>
          <a:p>
            <a:pPr lvl="2">
              <a:buFont typeface="Wingdings" panose="05000000000000000000" pitchFamily="2" charset="2"/>
              <a:buChar char="§"/>
            </a:pPr>
            <a:r>
              <a:rPr lang="en-US" sz="2200" dirty="0"/>
              <a:t>Call for help</a:t>
            </a:r>
          </a:p>
          <a:p>
            <a:pPr marL="914400" lvl="2" indent="0">
              <a:buNone/>
            </a:pPr>
            <a:endParaRPr lang="en-US" dirty="0"/>
          </a:p>
          <a:p>
            <a:endParaRPr lang="en-US" dirty="0"/>
          </a:p>
        </p:txBody>
      </p:sp>
    </p:spTree>
    <p:extLst>
      <p:ext uri="{BB962C8B-B14F-4D97-AF65-F5344CB8AC3E}">
        <p14:creationId xmlns:p14="http://schemas.microsoft.com/office/powerpoint/2010/main" val="21103784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7C597-2FBE-ECBC-7C35-E04A0F3305BE}"/>
              </a:ext>
            </a:extLst>
          </p:cNvPr>
          <p:cNvSpPr>
            <a:spLocks noGrp="1"/>
          </p:cNvSpPr>
          <p:nvPr>
            <p:ph type="title"/>
          </p:nvPr>
        </p:nvSpPr>
        <p:spPr/>
        <p:txBody>
          <a:bodyPr/>
          <a:lstStyle/>
          <a:p>
            <a:pPr algn="ctr"/>
            <a:r>
              <a:rPr lang="en-US" b="1" dirty="0"/>
              <a:t>Final thoughts / Implications </a:t>
            </a:r>
            <a:endParaRPr lang="en-US" dirty="0"/>
          </a:p>
        </p:txBody>
      </p:sp>
      <p:sp>
        <p:nvSpPr>
          <p:cNvPr id="3" name="Content Placeholder 2">
            <a:extLst>
              <a:ext uri="{FF2B5EF4-FFF2-40B4-BE49-F238E27FC236}">
                <a16:creationId xmlns:a16="http://schemas.microsoft.com/office/drawing/2014/main" id="{A728121E-3DFB-9625-D9D2-FD32EB4469BB}"/>
              </a:ext>
            </a:extLst>
          </p:cNvPr>
          <p:cNvSpPr>
            <a:spLocks noGrp="1"/>
          </p:cNvSpPr>
          <p:nvPr>
            <p:ph idx="1"/>
          </p:nvPr>
        </p:nvSpPr>
        <p:spPr>
          <a:xfrm>
            <a:off x="2207490" y="1545336"/>
            <a:ext cx="9146310" cy="5111495"/>
          </a:xfrm>
        </p:spPr>
        <p:txBody>
          <a:bodyPr>
            <a:normAutofit fontScale="85000" lnSpcReduction="20000"/>
          </a:bodyPr>
          <a:lstStyle/>
          <a:p>
            <a:r>
              <a:rPr lang="en-US" sz="3200" dirty="0"/>
              <a:t>Always:</a:t>
            </a:r>
          </a:p>
          <a:p>
            <a:pPr lvl="1"/>
            <a:r>
              <a:rPr lang="en-US" sz="3000" dirty="0"/>
              <a:t>Notify authorities if appropriate</a:t>
            </a:r>
          </a:p>
          <a:p>
            <a:pPr lvl="1"/>
            <a:r>
              <a:rPr lang="en-US" sz="3000" dirty="0"/>
              <a:t>Talk to your supervisor about any safety concerns</a:t>
            </a:r>
          </a:p>
          <a:p>
            <a:pPr lvl="1"/>
            <a:r>
              <a:rPr lang="en-US" sz="3000" dirty="0"/>
              <a:t>Talk with your field instructor so they are aware of the situation</a:t>
            </a:r>
          </a:p>
          <a:p>
            <a:pPr lvl="1"/>
            <a:r>
              <a:rPr lang="en-US" sz="3000" dirty="0"/>
              <a:t>Notify the Field Liaison and Field Director so that we are aware of the situation</a:t>
            </a:r>
          </a:p>
          <a:p>
            <a:pPr lvl="1"/>
            <a:r>
              <a:rPr lang="en-US" sz="3000" dirty="0"/>
              <a:t>Debrief, Document, Do Self-Care	</a:t>
            </a:r>
          </a:p>
          <a:p>
            <a:r>
              <a:rPr lang="en-US" sz="3200" dirty="0"/>
              <a:t>Safety is essential to your success</a:t>
            </a:r>
          </a:p>
          <a:p>
            <a:pPr lvl="1"/>
            <a:r>
              <a:rPr lang="en-US" sz="3000" dirty="0"/>
              <a:t>You cannot help if you are afraid for your wellbeing</a:t>
            </a:r>
          </a:p>
          <a:p>
            <a:pPr lvl="2"/>
            <a:r>
              <a:rPr lang="en-US" sz="2800" dirty="0"/>
              <a:t>Therefore</a:t>
            </a:r>
          </a:p>
          <a:p>
            <a:pPr lvl="3"/>
            <a:r>
              <a:rPr lang="en-US" sz="2600" dirty="0"/>
              <a:t>Important to identify dangerous individuals/situations</a:t>
            </a:r>
          </a:p>
          <a:p>
            <a:pPr lvl="3"/>
            <a:r>
              <a:rPr lang="en-US" sz="2600" dirty="0"/>
              <a:t>Know how to respond</a:t>
            </a:r>
          </a:p>
          <a:p>
            <a:pPr lvl="3"/>
            <a:r>
              <a:rPr lang="en-US" sz="2600" dirty="0"/>
              <a:t>Maintain awareness</a:t>
            </a:r>
          </a:p>
          <a:p>
            <a:pPr lvl="3"/>
            <a:r>
              <a:rPr lang="en-US" sz="2600" dirty="0"/>
              <a:t>Be proactive</a:t>
            </a:r>
          </a:p>
          <a:p>
            <a:pPr lvl="3"/>
            <a:r>
              <a:rPr lang="en-US" sz="2600" dirty="0"/>
              <a:t>Leads to the ability to do your job</a:t>
            </a:r>
          </a:p>
          <a:p>
            <a:pPr marL="914400" lvl="2" indent="0">
              <a:buNone/>
            </a:pPr>
            <a:endParaRPr lang="en-US" dirty="0"/>
          </a:p>
          <a:p>
            <a:endParaRPr lang="en-US" dirty="0"/>
          </a:p>
        </p:txBody>
      </p:sp>
    </p:spTree>
    <p:extLst>
      <p:ext uri="{BB962C8B-B14F-4D97-AF65-F5344CB8AC3E}">
        <p14:creationId xmlns:p14="http://schemas.microsoft.com/office/powerpoint/2010/main" val="31938409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15DED6-E324-CD34-77C3-55A74D561463}"/>
              </a:ext>
            </a:extLst>
          </p:cNvPr>
          <p:cNvSpPr>
            <a:spLocks noGrp="1"/>
          </p:cNvSpPr>
          <p:nvPr>
            <p:ph type="title"/>
          </p:nvPr>
        </p:nvSpPr>
        <p:spPr/>
        <p:txBody>
          <a:bodyPr/>
          <a:lstStyle/>
          <a:p>
            <a:pPr algn="ctr"/>
            <a:r>
              <a:rPr lang="en-US" dirty="0"/>
              <a:t> THANK YOU!!	</a:t>
            </a:r>
          </a:p>
        </p:txBody>
      </p:sp>
      <p:sp>
        <p:nvSpPr>
          <p:cNvPr id="3" name="Content Placeholder 2">
            <a:extLst>
              <a:ext uri="{FF2B5EF4-FFF2-40B4-BE49-F238E27FC236}">
                <a16:creationId xmlns:a16="http://schemas.microsoft.com/office/drawing/2014/main" id="{0F8B9E8F-59AF-0E88-886E-BF55DD618790}"/>
              </a:ext>
            </a:extLst>
          </p:cNvPr>
          <p:cNvSpPr>
            <a:spLocks noGrp="1"/>
          </p:cNvSpPr>
          <p:nvPr>
            <p:ph idx="1"/>
          </p:nvPr>
        </p:nvSpPr>
        <p:spPr>
          <a:xfrm>
            <a:off x="2283279" y="1759126"/>
            <a:ext cx="9146310" cy="1799318"/>
          </a:xfrm>
        </p:spPr>
        <p:txBody>
          <a:bodyPr>
            <a:normAutofit fontScale="85000" lnSpcReduction="20000"/>
          </a:bodyPr>
          <a:lstStyle/>
          <a:p>
            <a:r>
              <a:rPr lang="en-US" sz="8000" dirty="0"/>
              <a:t>Questions</a:t>
            </a:r>
          </a:p>
          <a:p>
            <a:r>
              <a:rPr lang="en-US" sz="8000" dirty="0"/>
              <a:t>Link to get into TigerField</a:t>
            </a:r>
          </a:p>
        </p:txBody>
      </p:sp>
    </p:spTree>
    <p:extLst>
      <p:ext uri="{BB962C8B-B14F-4D97-AF65-F5344CB8AC3E}">
        <p14:creationId xmlns:p14="http://schemas.microsoft.com/office/powerpoint/2010/main" val="3287609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E3A2DF-5795-1847-9D29-D549F717518C}"/>
              </a:ext>
            </a:extLst>
          </p:cNvPr>
          <p:cNvSpPr>
            <a:spLocks noGrp="1"/>
          </p:cNvSpPr>
          <p:nvPr>
            <p:ph type="title"/>
          </p:nvPr>
        </p:nvSpPr>
        <p:spPr/>
        <p:txBody>
          <a:bodyPr/>
          <a:lstStyle/>
          <a:p>
            <a:pPr algn="ctr"/>
            <a:r>
              <a:rPr lang="en-US" dirty="0"/>
              <a:t>Hours &amp; Needs</a:t>
            </a:r>
          </a:p>
        </p:txBody>
      </p:sp>
      <p:sp>
        <p:nvSpPr>
          <p:cNvPr id="3" name="Content Placeholder 2">
            <a:extLst>
              <a:ext uri="{FF2B5EF4-FFF2-40B4-BE49-F238E27FC236}">
                <a16:creationId xmlns:a16="http://schemas.microsoft.com/office/drawing/2014/main" id="{46ECFBFB-C028-BD42-A477-E6DB6F0E421A}"/>
              </a:ext>
            </a:extLst>
          </p:cNvPr>
          <p:cNvSpPr>
            <a:spLocks noGrp="1"/>
          </p:cNvSpPr>
          <p:nvPr>
            <p:ph idx="1"/>
          </p:nvPr>
        </p:nvSpPr>
        <p:spPr>
          <a:xfrm>
            <a:off x="2207490" y="1825624"/>
            <a:ext cx="9146310" cy="5032375"/>
          </a:xfrm>
        </p:spPr>
        <p:txBody>
          <a:bodyPr>
            <a:normAutofit fontScale="92500" lnSpcReduction="20000"/>
          </a:bodyPr>
          <a:lstStyle/>
          <a:p>
            <a:r>
              <a:rPr lang="en-US" dirty="0"/>
              <a:t>GEN Student12-14 hrs./week</a:t>
            </a:r>
          </a:p>
          <a:p>
            <a:pPr lvl="1"/>
            <a:r>
              <a:rPr lang="en-US" dirty="0"/>
              <a:t>200 hours each semester, 400 total hours</a:t>
            </a:r>
          </a:p>
          <a:p>
            <a:r>
              <a:rPr lang="en-US" dirty="0"/>
              <a:t>ADV Student 16-18 hrs./week</a:t>
            </a:r>
          </a:p>
          <a:p>
            <a:pPr lvl="1"/>
            <a:r>
              <a:rPr lang="en-US" dirty="0"/>
              <a:t>250 hours each semester, 500 total hours</a:t>
            </a:r>
          </a:p>
          <a:p>
            <a:r>
              <a:rPr lang="en-US" dirty="0"/>
              <a:t>Field Instructor Qualifications</a:t>
            </a:r>
          </a:p>
          <a:p>
            <a:pPr lvl="1"/>
            <a:r>
              <a:rPr lang="en-US" dirty="0"/>
              <a:t>MSW (post 2 years), LMSW, LSCSW, LCSW</a:t>
            </a:r>
          </a:p>
          <a:p>
            <a:pPr lvl="1"/>
            <a:r>
              <a:rPr lang="en-US" dirty="0"/>
              <a:t>Must meet with field instructor 1 hour each week</a:t>
            </a:r>
          </a:p>
          <a:p>
            <a:pPr lvl="2"/>
            <a:r>
              <a:rPr lang="en-US" dirty="0"/>
              <a:t>If you do not meet with your field instructor, those hours will not count</a:t>
            </a:r>
          </a:p>
          <a:p>
            <a:pPr lvl="2"/>
            <a:r>
              <a:rPr lang="en-US" dirty="0"/>
              <a:t>If your field instructor is not available during one of your weeks, connect with your field liaison for supervision</a:t>
            </a:r>
          </a:p>
          <a:p>
            <a:pPr lvl="2"/>
            <a:r>
              <a:rPr lang="en-US" dirty="0"/>
              <a:t>Must have at MINIMUM 15 weeks of supervision</a:t>
            </a:r>
          </a:p>
          <a:p>
            <a:r>
              <a:rPr lang="en-US" dirty="0"/>
              <a:t>Agency doesn’t have a social worker</a:t>
            </a:r>
          </a:p>
          <a:p>
            <a:pPr lvl="1"/>
            <a:r>
              <a:rPr lang="en-US" dirty="0"/>
              <a:t>We will find an off-site field instructor (not within the agency) to complete your supervision</a:t>
            </a:r>
          </a:p>
          <a:p>
            <a:pPr lvl="1"/>
            <a:r>
              <a:rPr lang="en-US" dirty="0"/>
              <a:t>Agency designates a Field Supervisor (On-Site Supervisor)</a:t>
            </a:r>
          </a:p>
          <a:p>
            <a:pPr lvl="2"/>
            <a:r>
              <a:rPr lang="en-US" dirty="0"/>
              <a:t>Person who is present, can provide day-to-day supervision, experienced</a:t>
            </a:r>
          </a:p>
          <a:p>
            <a:pPr marL="914400" lvl="2" indent="0">
              <a:buNone/>
            </a:pPr>
            <a:endParaRPr lang="en-US" dirty="0"/>
          </a:p>
          <a:p>
            <a:endParaRPr lang="en-US" dirty="0"/>
          </a:p>
        </p:txBody>
      </p:sp>
    </p:spTree>
    <p:extLst>
      <p:ext uri="{BB962C8B-B14F-4D97-AF65-F5344CB8AC3E}">
        <p14:creationId xmlns:p14="http://schemas.microsoft.com/office/powerpoint/2010/main" val="31106197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84C7C9-7253-4243-9D26-A4F1994BA153}"/>
              </a:ext>
            </a:extLst>
          </p:cNvPr>
          <p:cNvSpPr>
            <a:spLocks noGrp="1"/>
          </p:cNvSpPr>
          <p:nvPr>
            <p:ph type="title"/>
          </p:nvPr>
        </p:nvSpPr>
        <p:spPr/>
        <p:txBody>
          <a:bodyPr/>
          <a:lstStyle/>
          <a:p>
            <a:pPr algn="ctr"/>
            <a:r>
              <a:rPr lang="en-US" dirty="0"/>
              <a:t>Direct vs Indirect Hours	</a:t>
            </a:r>
          </a:p>
        </p:txBody>
      </p:sp>
      <p:sp>
        <p:nvSpPr>
          <p:cNvPr id="3" name="Content Placeholder 2">
            <a:extLst>
              <a:ext uri="{FF2B5EF4-FFF2-40B4-BE49-F238E27FC236}">
                <a16:creationId xmlns:a16="http://schemas.microsoft.com/office/drawing/2014/main" id="{84CA7E31-32A3-6742-8E21-67D1E1946D4C}"/>
              </a:ext>
            </a:extLst>
          </p:cNvPr>
          <p:cNvSpPr>
            <a:spLocks noGrp="1"/>
          </p:cNvSpPr>
          <p:nvPr>
            <p:ph idx="1"/>
          </p:nvPr>
        </p:nvSpPr>
        <p:spPr>
          <a:xfrm>
            <a:off x="2207490" y="1423972"/>
            <a:ext cx="9842080" cy="5301568"/>
          </a:xfrm>
        </p:spPr>
        <p:txBody>
          <a:bodyPr>
            <a:normAutofit fontScale="92500" lnSpcReduction="10000"/>
          </a:bodyPr>
          <a:lstStyle/>
          <a:p>
            <a:r>
              <a:rPr lang="en-US" sz="2600" b="1" dirty="0"/>
              <a:t>50% of hours should be entered as direct practice hours (at the end of academic term, as we understand you may not have your own client caseload until a few months into practicum)</a:t>
            </a:r>
          </a:p>
          <a:p>
            <a:pPr lvl="1"/>
            <a:r>
              <a:rPr lang="en-US" b="1" dirty="0"/>
              <a:t>When entering your Direct Hours in TigerField, you must select a sub-activity </a:t>
            </a:r>
          </a:p>
          <a:p>
            <a:pPr lvl="1"/>
            <a:r>
              <a:rPr lang="en-US" b="1" dirty="0"/>
              <a:t>TigerField </a:t>
            </a:r>
            <a:r>
              <a:rPr lang="en-US" sz="2400" b="1" dirty="0"/>
              <a:t>collects and tracks hours </a:t>
            </a:r>
          </a:p>
          <a:p>
            <a:r>
              <a:rPr lang="en-US" b="1" dirty="0"/>
              <a:t>Self-Care Hours </a:t>
            </a:r>
          </a:p>
          <a:p>
            <a:pPr lvl="1"/>
            <a:r>
              <a:rPr lang="en-US" sz="1600" i="0" dirty="0">
                <a:effectLst/>
                <a:latin typeface="Calibri" panose="020F0502020204030204" pitchFamily="34" charset="0"/>
                <a:ea typeface="Times New Roman" panose="02020603050405020304" pitchFamily="18" charset="0"/>
              </a:rPr>
              <a:t>Student’s may have no more than 1 logged</a:t>
            </a:r>
            <a:r>
              <a:rPr lang="en-US" sz="1600" i="0" dirty="0">
                <a:latin typeface="Calibri" panose="020F0502020204030204" pitchFamily="34" charset="0"/>
                <a:ea typeface="Times New Roman" panose="02020603050405020304" pitchFamily="18" charset="0"/>
              </a:rPr>
              <a:t> </a:t>
            </a:r>
            <a:r>
              <a:rPr lang="en-US" sz="1600" i="0" dirty="0">
                <a:effectLst/>
                <a:latin typeface="Calibri" panose="020F0502020204030204" pitchFamily="34" charset="0"/>
                <a:ea typeface="Times New Roman" panose="02020603050405020304" pitchFamily="18" charset="0"/>
              </a:rPr>
              <a:t>self-care hour each week! To count your self-care hour, you must:</a:t>
            </a:r>
            <a:endParaRPr lang="en-US" sz="1200" dirty="0">
              <a:effectLst/>
              <a:latin typeface="Calibri" panose="020F0502020204030204" pitchFamily="34" charset="0"/>
              <a:ea typeface="Calibri" panose="020F0502020204030204" pitchFamily="34" charset="0"/>
            </a:endParaRPr>
          </a:p>
          <a:p>
            <a:pPr lvl="2">
              <a:spcBef>
                <a:spcPts val="0"/>
              </a:spcBef>
            </a:pPr>
            <a:r>
              <a:rPr lang="en-US" sz="1400" dirty="0">
                <a:effectLst/>
                <a:latin typeface="Calibri" panose="020F0502020204030204" pitchFamily="34" charset="0"/>
                <a:ea typeface="Times New Roman" panose="02020603050405020304" pitchFamily="18" charset="0"/>
              </a:rPr>
              <a:t>Review during your supervision what your self-care activity(</a:t>
            </a:r>
            <a:r>
              <a:rPr lang="en-US" sz="1400" dirty="0" err="1">
                <a:effectLst/>
                <a:latin typeface="Calibri" panose="020F0502020204030204" pitchFamily="34" charset="0"/>
                <a:ea typeface="Times New Roman" panose="02020603050405020304" pitchFamily="18" charset="0"/>
              </a:rPr>
              <a:t>ies</a:t>
            </a:r>
            <a:r>
              <a:rPr lang="en-US" sz="1400" dirty="0">
                <a:effectLst/>
                <a:latin typeface="Calibri" panose="020F0502020204030204" pitchFamily="34" charset="0"/>
                <a:ea typeface="Times New Roman" panose="02020603050405020304" pitchFamily="18" charset="0"/>
              </a:rPr>
              <a:t>) was/were and how that time impacted you. </a:t>
            </a:r>
            <a:endParaRPr lang="en-US" sz="1400" dirty="0">
              <a:effectLst/>
              <a:latin typeface="Calibri" panose="020F0502020204030204" pitchFamily="34" charset="0"/>
              <a:ea typeface="Calibri" panose="020F0502020204030204" pitchFamily="34" charset="0"/>
            </a:endParaRPr>
          </a:p>
          <a:p>
            <a:pPr lvl="2">
              <a:spcBef>
                <a:spcPts val="0"/>
              </a:spcBef>
            </a:pPr>
            <a:r>
              <a:rPr lang="en-US" sz="1400" dirty="0">
                <a:effectLst/>
                <a:latin typeface="Calibri" panose="020F0502020204030204" pitchFamily="34" charset="0"/>
                <a:ea typeface="Times New Roman" panose="02020603050405020304" pitchFamily="18" charset="0"/>
              </a:rPr>
              <a:t>When recording your self-care hour in Sonia (select the self-care tab in drop down box), make sure to include a description of the self-care activity(</a:t>
            </a:r>
            <a:r>
              <a:rPr lang="en-US" sz="1400" dirty="0" err="1">
                <a:effectLst/>
                <a:latin typeface="Calibri" panose="020F0502020204030204" pitchFamily="34" charset="0"/>
                <a:ea typeface="Times New Roman" panose="02020603050405020304" pitchFamily="18" charset="0"/>
              </a:rPr>
              <a:t>ies</a:t>
            </a:r>
            <a:r>
              <a:rPr lang="en-US" sz="1400" dirty="0">
                <a:effectLst/>
                <a:latin typeface="Calibri" panose="020F0502020204030204" pitchFamily="34" charset="0"/>
                <a:ea typeface="Times New Roman" panose="02020603050405020304" pitchFamily="18" charset="0"/>
              </a:rPr>
              <a:t>) you completed.  </a:t>
            </a:r>
            <a:endParaRPr lang="en-US" sz="1400" dirty="0">
              <a:effectLst/>
              <a:latin typeface="Calibri" panose="020F0502020204030204" pitchFamily="34" charset="0"/>
              <a:ea typeface="Calibri" panose="020F0502020204030204" pitchFamily="34" charset="0"/>
            </a:endParaRPr>
          </a:p>
          <a:p>
            <a:pPr lvl="2">
              <a:spcBef>
                <a:spcPts val="0"/>
              </a:spcBef>
            </a:pPr>
            <a:r>
              <a:rPr lang="en-US" sz="1400" dirty="0">
                <a:effectLst/>
                <a:latin typeface="Calibri" panose="020F0502020204030204" pitchFamily="34" charset="0"/>
                <a:ea typeface="Times New Roman" panose="02020603050405020304" pitchFamily="18" charset="0"/>
              </a:rPr>
              <a:t>You could have up to 15 hours of self-care during each semester; these hours will be included in your total number of required hours each semester. Please note, </a:t>
            </a:r>
            <a:r>
              <a:rPr lang="en-US" sz="1400" dirty="0">
                <a:latin typeface="Calibri" panose="020F0502020204030204" pitchFamily="34" charset="0"/>
                <a:ea typeface="Times New Roman" panose="02020603050405020304" pitchFamily="18" charset="0"/>
              </a:rPr>
              <a:t>s</a:t>
            </a:r>
            <a:r>
              <a:rPr lang="en-US" sz="1400" dirty="0">
                <a:effectLst/>
                <a:latin typeface="Calibri" panose="020F0502020204030204" pitchFamily="34" charset="0"/>
                <a:ea typeface="Times New Roman" panose="02020603050405020304" pitchFamily="18" charset="0"/>
              </a:rPr>
              <a:t>tudent’s must still complete their practicum hours through Week 15, adding these self-care hours would not allow you to end practicum early.  </a:t>
            </a:r>
          </a:p>
          <a:p>
            <a:pPr lvl="2">
              <a:spcBef>
                <a:spcPts val="0"/>
              </a:spcBef>
            </a:pPr>
            <a:r>
              <a:rPr lang="en-US" sz="1400" b="1" dirty="0">
                <a:latin typeface="Calibri" panose="020F0502020204030204" pitchFamily="34" charset="0"/>
              </a:rPr>
              <a:t>Self-care should have a positive impact on your physical/mental health (binge watching TV will not be accepted)</a:t>
            </a:r>
            <a:endParaRPr lang="en-US" sz="1400" b="1" dirty="0"/>
          </a:p>
          <a:p>
            <a:r>
              <a:rPr lang="en-US" b="1" dirty="0"/>
              <a:t>Drive Time/ On-Call</a:t>
            </a:r>
          </a:p>
          <a:p>
            <a:pPr lvl="1"/>
            <a:r>
              <a:rPr lang="en-US" sz="1400" dirty="0"/>
              <a:t>If you are traveling to a training, you may count regular travel time (agency travel) as well as the training itself. You may also count travel time to your clients home during home visits. Total travel time will be capped at 10% of your total required hours. </a:t>
            </a:r>
          </a:p>
          <a:p>
            <a:pPr lvl="1"/>
            <a:r>
              <a:rPr lang="en-US" sz="1400" dirty="0"/>
              <a:t>If you are on-call, you can only count the time you are called out for work, not the time you are “holding” onto the phone. </a:t>
            </a:r>
          </a:p>
          <a:p>
            <a:pPr lvl="1"/>
            <a:r>
              <a:rPr lang="en-US" sz="1400" dirty="0"/>
              <a:t>If you have a training that requires an overnight stay, no hours are accrued for the overnight stay. </a:t>
            </a:r>
          </a:p>
          <a:p>
            <a:pPr lvl="1"/>
            <a:r>
              <a:rPr lang="en-US" sz="1400" dirty="0"/>
              <a:t>You may not count traveling to and from your practicum agency. </a:t>
            </a:r>
            <a:endParaRPr lang="en-US" sz="1400" b="1" dirty="0"/>
          </a:p>
          <a:p>
            <a:pPr lvl="3"/>
            <a:r>
              <a:rPr lang="en-US" i="1" dirty="0"/>
              <a:t>Handbook, Currently Page 80-81</a:t>
            </a:r>
          </a:p>
          <a:p>
            <a:pPr marL="914400" lvl="2" indent="0">
              <a:buNone/>
            </a:pPr>
            <a:endParaRPr lang="en-US" b="1" dirty="0">
              <a:highlight>
                <a:srgbClr val="00FF00"/>
              </a:highlight>
            </a:endParaRPr>
          </a:p>
        </p:txBody>
      </p:sp>
    </p:spTree>
    <p:extLst>
      <p:ext uri="{BB962C8B-B14F-4D97-AF65-F5344CB8AC3E}">
        <p14:creationId xmlns:p14="http://schemas.microsoft.com/office/powerpoint/2010/main" val="3486366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EC730A-3479-399B-4A7A-B071A08B3BB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3263673-540A-CFD4-E583-C6BBA83963ED}"/>
              </a:ext>
            </a:extLst>
          </p:cNvPr>
          <p:cNvSpPr txBox="1"/>
          <p:nvPr/>
        </p:nvSpPr>
        <p:spPr>
          <a:xfrm>
            <a:off x="2553419" y="1328468"/>
            <a:ext cx="8143335" cy="4801314"/>
          </a:xfrm>
          <a:prstGeom prst="rect">
            <a:avLst/>
          </a:prstGeom>
          <a:noFill/>
        </p:spPr>
        <p:txBody>
          <a:bodyPr wrap="square" rtlCol="0">
            <a:spAutoFit/>
          </a:bodyPr>
          <a:lstStyle/>
          <a:p>
            <a:r>
              <a:rPr lang="en-US" dirty="0"/>
              <a:t>This is a </a:t>
            </a:r>
            <a:r>
              <a:rPr lang="en-US" u="sng" dirty="0"/>
              <a:t>Clinically focused program</a:t>
            </a:r>
            <a:r>
              <a:rPr lang="en-US" dirty="0"/>
              <a:t>, in your Advanced year, you will be completing clinical/therapeutic type tasks! </a:t>
            </a:r>
          </a:p>
          <a:p>
            <a:endParaRPr lang="en-US" dirty="0"/>
          </a:p>
          <a:p>
            <a:r>
              <a:rPr lang="en-US" dirty="0"/>
              <a:t>BSRB Statute 65-6306</a:t>
            </a:r>
          </a:p>
          <a:p>
            <a:r>
              <a:rPr lang="en-US" dirty="0"/>
              <a:t>(B) has completed 3 credit hours as part of or in addition to the requirements under subsection (e) supporting diagnosis or treatment of mental disorders with use of the American psychiatric association's diagnostic and statistical manual, through identifiable study of psychopathology;</a:t>
            </a:r>
          </a:p>
          <a:p>
            <a:pPr marL="742950" lvl="1" indent="-285750">
              <a:buFont typeface="Arial" panose="020B0604020202020204" pitchFamily="34" charset="0"/>
              <a:buChar char="•"/>
            </a:pPr>
            <a:r>
              <a:rPr lang="en-US" b="1" dirty="0">
                <a:solidFill>
                  <a:srgbClr val="FF0000"/>
                </a:solidFill>
              </a:rPr>
              <a:t>You complete your psychopathology courses in our curriculum</a:t>
            </a:r>
          </a:p>
          <a:p>
            <a:r>
              <a:rPr lang="en-US" dirty="0"/>
              <a:t>(C) has completed a graduate level supervised clinical practicum of supervised professional experience, including, but not limited to, psychotherapy and assessment, integrating diagnosis or diagnostic impressions and treatment of mental disorders with use of the American psychiatric association's diagnostic and statistical manual or additional postgraduate supervised experience as determined by the board;</a:t>
            </a:r>
          </a:p>
          <a:p>
            <a:pPr marL="742950" lvl="1" indent="-285750">
              <a:buFont typeface="Arial" panose="020B0604020202020204" pitchFamily="34" charset="0"/>
              <a:buChar char="•"/>
            </a:pPr>
            <a:r>
              <a:rPr lang="en-US" b="1" dirty="0">
                <a:solidFill>
                  <a:srgbClr val="FF0000"/>
                </a:solidFill>
              </a:rPr>
              <a:t>You would need a practicum experience that supports the requirements above to be able to sit/take the clinical licensing exam</a:t>
            </a:r>
          </a:p>
          <a:p>
            <a:endParaRPr lang="en-US" dirty="0"/>
          </a:p>
        </p:txBody>
      </p:sp>
    </p:spTree>
    <p:extLst>
      <p:ext uri="{BB962C8B-B14F-4D97-AF65-F5344CB8AC3E}">
        <p14:creationId xmlns:p14="http://schemas.microsoft.com/office/powerpoint/2010/main" val="40275286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7C597-2FBE-ECBC-7C35-E04A0F3305BE}"/>
              </a:ext>
            </a:extLst>
          </p:cNvPr>
          <p:cNvSpPr>
            <a:spLocks noGrp="1"/>
          </p:cNvSpPr>
          <p:nvPr>
            <p:ph type="title"/>
          </p:nvPr>
        </p:nvSpPr>
        <p:spPr/>
        <p:txBody>
          <a:bodyPr/>
          <a:lstStyle/>
          <a:p>
            <a:pPr algn="ctr"/>
            <a:r>
              <a:rPr lang="en-US" dirty="0"/>
              <a:t>SOCW 830 (GEN)/880 (ADV)</a:t>
            </a:r>
            <a:br>
              <a:rPr lang="en-US" dirty="0"/>
            </a:br>
            <a:r>
              <a:rPr lang="en-US" dirty="0"/>
              <a:t>Concurrent Practice Class w/Practicum</a:t>
            </a:r>
          </a:p>
        </p:txBody>
      </p:sp>
      <p:sp>
        <p:nvSpPr>
          <p:cNvPr id="5" name="Content Placeholder 4">
            <a:extLst>
              <a:ext uri="{FF2B5EF4-FFF2-40B4-BE49-F238E27FC236}">
                <a16:creationId xmlns:a16="http://schemas.microsoft.com/office/drawing/2014/main" id="{5D0D5610-599C-134A-1457-448BB6AC7873}"/>
              </a:ext>
            </a:extLst>
          </p:cNvPr>
          <p:cNvSpPr>
            <a:spLocks noGrp="1"/>
          </p:cNvSpPr>
          <p:nvPr>
            <p:ph idx="1"/>
          </p:nvPr>
        </p:nvSpPr>
        <p:spPr/>
        <p:txBody>
          <a:bodyPr>
            <a:normAutofit lnSpcReduction="10000"/>
          </a:bodyPr>
          <a:lstStyle/>
          <a:p>
            <a:pPr marL="63500" marR="560070">
              <a:lnSpc>
                <a:spcPct val="115000"/>
              </a:lnSpc>
              <a:spcBef>
                <a:spcPts val="0"/>
              </a:spcBef>
              <a:spcAft>
                <a:spcPts val="0"/>
              </a:spcAft>
            </a:pPr>
            <a:r>
              <a:rPr lang="en-US" dirty="0">
                <a:effectLst/>
                <a:latin typeface="Avenir Book Oblique" panose="02000503020000020003"/>
                <a:ea typeface="Calibri" panose="020F0502020204030204" pitchFamily="34" charset="0"/>
              </a:rPr>
              <a:t>Requires</a:t>
            </a:r>
            <a:r>
              <a:rPr lang="en-US" spc="-5" dirty="0">
                <a:effectLst/>
                <a:latin typeface="Avenir Book Oblique" panose="02000503020000020003"/>
                <a:ea typeface="Calibri" panose="020F0502020204030204" pitchFamily="34" charset="0"/>
              </a:rPr>
              <a:t> </a:t>
            </a:r>
            <a:r>
              <a:rPr lang="en-US" dirty="0">
                <a:effectLst/>
                <a:latin typeface="Avenir Book Oblique" panose="02000503020000020003"/>
                <a:ea typeface="Calibri" panose="020F0502020204030204" pitchFamily="34" charset="0"/>
              </a:rPr>
              <a:t>a</a:t>
            </a:r>
            <a:r>
              <a:rPr lang="en-US" spc="-5" dirty="0">
                <a:effectLst/>
                <a:latin typeface="Avenir Book Oblique" panose="02000503020000020003"/>
                <a:ea typeface="Calibri" panose="020F0502020204030204" pitchFamily="34" charset="0"/>
              </a:rPr>
              <a:t> </a:t>
            </a:r>
            <a:r>
              <a:rPr lang="en-US" dirty="0">
                <a:effectLst/>
                <a:latin typeface="Avenir Book Oblique" panose="02000503020000020003"/>
                <a:ea typeface="Calibri" panose="020F0502020204030204" pitchFamily="34" charset="0"/>
              </a:rPr>
              <a:t>number</a:t>
            </a:r>
            <a:r>
              <a:rPr lang="en-US" spc="-5" dirty="0">
                <a:effectLst/>
                <a:latin typeface="Avenir Book Oblique" panose="02000503020000020003"/>
                <a:ea typeface="Calibri" panose="020F0502020204030204" pitchFamily="34" charset="0"/>
              </a:rPr>
              <a:t> </a:t>
            </a:r>
            <a:r>
              <a:rPr lang="en-US" dirty="0">
                <a:effectLst/>
                <a:latin typeface="Avenir Book Oblique" panose="02000503020000020003"/>
                <a:ea typeface="Calibri" panose="020F0502020204030204" pitchFamily="34" charset="0"/>
              </a:rPr>
              <a:t>of assignments</a:t>
            </a:r>
            <a:r>
              <a:rPr lang="en-US" spc="-5" dirty="0">
                <a:effectLst/>
                <a:latin typeface="Avenir Book Oblique" panose="02000503020000020003"/>
                <a:ea typeface="Calibri" panose="020F0502020204030204" pitchFamily="34" charset="0"/>
              </a:rPr>
              <a:t> </a:t>
            </a:r>
            <a:r>
              <a:rPr lang="en-US" dirty="0">
                <a:effectLst/>
                <a:latin typeface="Avenir Book Oblique" panose="02000503020000020003"/>
                <a:ea typeface="Calibri" panose="020F0502020204030204" pitchFamily="34" charset="0"/>
              </a:rPr>
              <a:t>that are</a:t>
            </a:r>
            <a:r>
              <a:rPr lang="en-US" spc="-5" dirty="0">
                <a:effectLst/>
                <a:latin typeface="Avenir Book Oblique" panose="02000503020000020003"/>
                <a:ea typeface="Calibri" panose="020F0502020204030204" pitchFamily="34" charset="0"/>
              </a:rPr>
              <a:t> </a:t>
            </a:r>
            <a:r>
              <a:rPr lang="en-US" dirty="0">
                <a:effectLst/>
                <a:latin typeface="Avenir Book Oblique" panose="02000503020000020003"/>
                <a:ea typeface="Calibri" panose="020F0502020204030204" pitchFamily="34" charset="0"/>
              </a:rPr>
              <a:t>directly</a:t>
            </a:r>
            <a:r>
              <a:rPr lang="en-US" spc="-15" dirty="0">
                <a:effectLst/>
                <a:latin typeface="Avenir Book Oblique" panose="02000503020000020003"/>
                <a:ea typeface="Calibri" panose="020F0502020204030204" pitchFamily="34" charset="0"/>
              </a:rPr>
              <a:t>   </a:t>
            </a:r>
            <a:r>
              <a:rPr lang="en-US" dirty="0">
                <a:effectLst/>
                <a:latin typeface="Avenir Book Oblique" panose="02000503020000020003"/>
                <a:ea typeface="Calibri" panose="020F0502020204030204" pitchFamily="34" charset="0"/>
              </a:rPr>
              <a:t>related to</a:t>
            </a:r>
            <a:r>
              <a:rPr lang="en-US" spc="-5" dirty="0">
                <a:effectLst/>
                <a:latin typeface="Avenir Book Oblique" panose="02000503020000020003"/>
                <a:ea typeface="Calibri" panose="020F0502020204030204" pitchFamily="34" charset="0"/>
              </a:rPr>
              <a:t> </a:t>
            </a:r>
            <a:r>
              <a:rPr lang="en-US" dirty="0">
                <a:effectLst/>
                <a:latin typeface="Avenir Book Oblique" panose="02000503020000020003"/>
                <a:ea typeface="Calibri" panose="020F0502020204030204" pitchFamily="34" charset="0"/>
              </a:rPr>
              <a:t>your </a:t>
            </a:r>
            <a:r>
              <a:rPr lang="en-US" spc="-285" dirty="0">
                <a:effectLst/>
                <a:latin typeface="Avenir Book Oblique" panose="02000503020000020003"/>
                <a:ea typeface="Calibri" panose="020F0502020204030204" pitchFamily="34" charset="0"/>
              </a:rPr>
              <a:t>practicum</a:t>
            </a:r>
          </a:p>
          <a:p>
            <a:pPr marL="63500" marR="560070">
              <a:lnSpc>
                <a:spcPct val="100000"/>
              </a:lnSpc>
              <a:spcBef>
                <a:spcPts val="0"/>
              </a:spcBef>
              <a:spcAft>
                <a:spcPts val="0"/>
              </a:spcAft>
            </a:pPr>
            <a:r>
              <a:rPr lang="en-US" sz="2400" spc="-285" dirty="0">
                <a:effectLst/>
                <a:latin typeface="Avenir Book Oblique" panose="02000503020000020003"/>
                <a:ea typeface="Calibri" panose="020F0502020204030204" pitchFamily="34" charset="0"/>
              </a:rPr>
              <a:t>Students  </a:t>
            </a:r>
            <a:r>
              <a:rPr lang="en-US" sz="2400" dirty="0">
                <a:effectLst/>
                <a:latin typeface="Avenir Book Oblique" panose="02000503020000020003"/>
                <a:ea typeface="Calibri" panose="020F0502020204030204" pitchFamily="34" charset="0"/>
              </a:rPr>
              <a:t>may count the time they spend completing these assignments (up to 15 hours each semester)</a:t>
            </a:r>
          </a:p>
          <a:p>
            <a:pPr marL="0" marR="560070" indent="0">
              <a:lnSpc>
                <a:spcPct val="100000"/>
              </a:lnSpc>
              <a:spcBef>
                <a:spcPts val="0"/>
              </a:spcBef>
              <a:spcAft>
                <a:spcPts val="0"/>
              </a:spcAft>
              <a:buNone/>
            </a:pPr>
            <a:r>
              <a:rPr lang="en-US" sz="2400" dirty="0">
                <a:effectLst/>
                <a:latin typeface="Avenir Book Oblique" panose="02000503020000020003"/>
                <a:ea typeface="Calibri" panose="020F0502020204030204" pitchFamily="34" charset="0"/>
              </a:rPr>
              <a:t> </a:t>
            </a:r>
          </a:p>
          <a:p>
            <a:pPr marL="440600" marR="560070" lvl="1">
              <a:spcBef>
                <a:spcPts val="0"/>
              </a:spcBef>
              <a:spcAft>
                <a:spcPts val="0"/>
              </a:spcAft>
            </a:pPr>
            <a:r>
              <a:rPr lang="en-US" sz="2200" b="1" dirty="0">
                <a:effectLst/>
                <a:latin typeface="Avenir Book Oblique" panose="02000503020000020003"/>
                <a:ea typeface="Calibri" panose="020F0502020204030204" pitchFamily="34" charset="0"/>
              </a:rPr>
              <a:t>If </a:t>
            </a:r>
            <a:r>
              <a:rPr lang="en-US" sz="2200" b="1" u="sng" dirty="0">
                <a:effectLst/>
                <a:latin typeface="Avenir Book Oblique" panose="02000503020000020003"/>
                <a:ea typeface="Calibri" panose="020F0502020204030204" pitchFamily="34" charset="0"/>
              </a:rPr>
              <a:t>all</a:t>
            </a:r>
            <a:r>
              <a:rPr lang="en-US" sz="2200" b="1" dirty="0">
                <a:effectLst/>
                <a:latin typeface="Avenir Book Oblique" panose="02000503020000020003"/>
                <a:ea typeface="Calibri" panose="020F0502020204030204" pitchFamily="34" charset="0"/>
              </a:rPr>
              <a:t> of the following</a:t>
            </a:r>
            <a:r>
              <a:rPr lang="en-US" sz="2200" b="1" spc="5" dirty="0">
                <a:effectLst/>
                <a:latin typeface="Avenir Book Oblique" panose="02000503020000020003"/>
                <a:ea typeface="Calibri" panose="020F0502020204030204" pitchFamily="34" charset="0"/>
              </a:rPr>
              <a:t> </a:t>
            </a:r>
            <a:r>
              <a:rPr lang="en-US" sz="2200" b="1" dirty="0">
                <a:effectLst/>
                <a:latin typeface="Avenir Book Oblique" panose="02000503020000020003"/>
                <a:ea typeface="Calibri" panose="020F0502020204030204" pitchFamily="34" charset="0"/>
              </a:rPr>
              <a:t>criteria</a:t>
            </a:r>
            <a:r>
              <a:rPr lang="en-US" sz="2200" b="1" spc="-5" dirty="0">
                <a:effectLst/>
                <a:latin typeface="Avenir Book Oblique" panose="02000503020000020003"/>
                <a:ea typeface="Calibri" panose="020F0502020204030204" pitchFamily="34" charset="0"/>
              </a:rPr>
              <a:t> </a:t>
            </a:r>
            <a:r>
              <a:rPr lang="en-US" sz="2200" b="1" dirty="0">
                <a:effectLst/>
                <a:latin typeface="Avenir Book Oblique" panose="02000503020000020003"/>
                <a:ea typeface="Calibri" panose="020F0502020204030204" pitchFamily="34" charset="0"/>
              </a:rPr>
              <a:t>is met:</a:t>
            </a:r>
          </a:p>
          <a:p>
            <a:pPr lvl="1" indent="-342900">
              <a:lnSpc>
                <a:spcPts val="1480"/>
              </a:lnSpc>
              <a:spcBef>
                <a:spcPts val="0"/>
              </a:spcBef>
              <a:spcAft>
                <a:spcPts val="0"/>
              </a:spcAft>
              <a:buSzPts val="1200"/>
              <a:buFont typeface="Courier New" panose="02070309020205020404" pitchFamily="49" charset="0"/>
              <a:buChar char="o"/>
            </a:pPr>
            <a:endParaRPr lang="en-US" sz="2200" dirty="0">
              <a:effectLst/>
              <a:latin typeface="Avenir Book Oblique" panose="02000503020000020003"/>
              <a:ea typeface="Courier New" panose="02070309020205020404" pitchFamily="49" charset="0"/>
            </a:endParaRPr>
          </a:p>
          <a:p>
            <a:pPr lvl="1" indent="-342900">
              <a:lnSpc>
                <a:spcPts val="1480"/>
              </a:lnSpc>
              <a:spcBef>
                <a:spcPts val="0"/>
              </a:spcBef>
              <a:spcAft>
                <a:spcPts val="0"/>
              </a:spcAft>
              <a:buSzPts val="1200"/>
              <a:buFont typeface="Courier New" panose="02070309020205020404" pitchFamily="49" charset="0"/>
              <a:buChar char="o"/>
            </a:pPr>
            <a:r>
              <a:rPr lang="en-US" sz="2200" dirty="0">
                <a:effectLst/>
                <a:latin typeface="Avenir Book Oblique" panose="02000503020000020003"/>
                <a:ea typeface="Courier New" panose="02070309020205020404" pitchFamily="49" charset="0"/>
              </a:rPr>
              <a:t>Student</a:t>
            </a:r>
            <a:r>
              <a:rPr lang="en-US" sz="2200" spc="-5" dirty="0">
                <a:effectLst/>
                <a:latin typeface="Avenir Book Oblique" panose="02000503020000020003"/>
                <a:ea typeface="Courier New" panose="02070309020205020404" pitchFamily="49" charset="0"/>
              </a:rPr>
              <a:t> </a:t>
            </a:r>
            <a:r>
              <a:rPr lang="en-US" sz="2200" dirty="0">
                <a:effectLst/>
                <a:latin typeface="Avenir Book Oblique" panose="02000503020000020003"/>
                <a:ea typeface="Courier New" panose="02070309020205020404" pitchFamily="49" charset="0"/>
              </a:rPr>
              <a:t>documents the activity</a:t>
            </a:r>
            <a:r>
              <a:rPr lang="en-US" sz="2200" spc="-5" dirty="0">
                <a:effectLst/>
                <a:latin typeface="Avenir Book Oblique" panose="02000503020000020003"/>
                <a:ea typeface="Courier New" panose="02070309020205020404" pitchFamily="49" charset="0"/>
              </a:rPr>
              <a:t> </a:t>
            </a:r>
            <a:r>
              <a:rPr lang="en-US" sz="2200" dirty="0">
                <a:effectLst/>
                <a:latin typeface="Avenir Book Oblique" panose="02000503020000020003"/>
                <a:ea typeface="Courier New" panose="02070309020205020404" pitchFamily="49" charset="0"/>
              </a:rPr>
              <a:t>in</a:t>
            </a:r>
            <a:r>
              <a:rPr lang="en-US" sz="2200" spc="-5" dirty="0">
                <a:effectLst/>
                <a:latin typeface="Avenir Book Oblique" panose="02000503020000020003"/>
                <a:ea typeface="Courier New" panose="02070309020205020404" pitchFamily="49" charset="0"/>
              </a:rPr>
              <a:t> their</a:t>
            </a:r>
            <a:r>
              <a:rPr lang="en-US" sz="2200" dirty="0">
                <a:effectLst/>
                <a:latin typeface="Avenir Book Oblique" panose="02000503020000020003"/>
                <a:ea typeface="Courier New" panose="02070309020205020404" pitchFamily="49" charset="0"/>
              </a:rPr>
              <a:t> Timesheet</a:t>
            </a:r>
          </a:p>
          <a:p>
            <a:pPr lvl="1" indent="-342900">
              <a:spcBef>
                <a:spcPts val="105"/>
              </a:spcBef>
              <a:spcAft>
                <a:spcPts val="0"/>
              </a:spcAft>
              <a:buSzPts val="1200"/>
              <a:buFont typeface="Courier New" panose="02070309020205020404" pitchFamily="49" charset="0"/>
              <a:buChar char="o"/>
            </a:pPr>
            <a:r>
              <a:rPr lang="en-US" sz="2200" dirty="0">
                <a:effectLst/>
                <a:latin typeface="Avenir Book Oblique" panose="02000503020000020003"/>
                <a:ea typeface="Courier New" panose="02070309020205020404" pitchFamily="49" charset="0"/>
              </a:rPr>
              <a:t>Student</a:t>
            </a:r>
            <a:r>
              <a:rPr lang="en-US" sz="2200" spc="-5" dirty="0">
                <a:effectLst/>
                <a:latin typeface="Avenir Book Oblique" panose="02000503020000020003"/>
                <a:ea typeface="Courier New" panose="02070309020205020404" pitchFamily="49" charset="0"/>
              </a:rPr>
              <a:t> </a:t>
            </a:r>
            <a:r>
              <a:rPr lang="en-US" sz="2200" dirty="0">
                <a:effectLst/>
                <a:latin typeface="Avenir Book Oblique" panose="02000503020000020003"/>
                <a:ea typeface="Courier New" panose="02070309020205020404" pitchFamily="49" charset="0"/>
              </a:rPr>
              <a:t>shows</a:t>
            </a:r>
            <a:r>
              <a:rPr lang="en-US" sz="2200" spc="-5" dirty="0">
                <a:effectLst/>
                <a:latin typeface="Avenir Book Oblique" panose="02000503020000020003"/>
                <a:ea typeface="Courier New" panose="02070309020205020404" pitchFamily="49" charset="0"/>
              </a:rPr>
              <a:t> </a:t>
            </a:r>
            <a:r>
              <a:rPr lang="en-US" sz="2200" dirty="0">
                <a:effectLst/>
                <a:latin typeface="Avenir Book Oblique" panose="02000503020000020003"/>
                <a:ea typeface="Courier New" panose="02070309020205020404" pitchFamily="49" charset="0"/>
              </a:rPr>
              <a:t>the completed</a:t>
            </a:r>
            <a:r>
              <a:rPr lang="en-US" sz="2200" spc="-5" dirty="0">
                <a:effectLst/>
                <a:latin typeface="Avenir Book Oblique" panose="02000503020000020003"/>
                <a:ea typeface="Courier New" panose="02070309020205020404" pitchFamily="49" charset="0"/>
              </a:rPr>
              <a:t> </a:t>
            </a:r>
            <a:r>
              <a:rPr lang="en-US" sz="2200" dirty="0">
                <a:effectLst/>
                <a:latin typeface="Avenir Book Oblique" panose="02000503020000020003"/>
                <a:ea typeface="Courier New" panose="02070309020205020404" pitchFamily="49" charset="0"/>
              </a:rPr>
              <a:t>assignment</a:t>
            </a:r>
            <a:r>
              <a:rPr lang="en-US" sz="2200" spc="-5" dirty="0">
                <a:effectLst/>
                <a:latin typeface="Avenir Book Oblique" panose="02000503020000020003"/>
                <a:ea typeface="Courier New" panose="02070309020205020404" pitchFamily="49" charset="0"/>
              </a:rPr>
              <a:t> </a:t>
            </a:r>
            <a:r>
              <a:rPr lang="en-US" sz="2200" dirty="0">
                <a:effectLst/>
                <a:latin typeface="Avenir Book Oblique" panose="02000503020000020003"/>
                <a:ea typeface="Courier New" panose="02070309020205020404" pitchFamily="49" charset="0"/>
              </a:rPr>
              <a:t>to the</a:t>
            </a:r>
            <a:r>
              <a:rPr lang="en-US" sz="2200" spc="-5" dirty="0">
                <a:effectLst/>
                <a:latin typeface="Avenir Book Oblique" panose="02000503020000020003"/>
                <a:ea typeface="Courier New" panose="02070309020205020404" pitchFamily="49" charset="0"/>
              </a:rPr>
              <a:t> </a:t>
            </a:r>
            <a:r>
              <a:rPr lang="en-US" sz="2200" dirty="0">
                <a:effectLst/>
                <a:latin typeface="Avenir Book Oblique" panose="02000503020000020003"/>
                <a:ea typeface="Courier New" panose="02070309020205020404" pitchFamily="49" charset="0"/>
              </a:rPr>
              <a:t>Field</a:t>
            </a:r>
            <a:r>
              <a:rPr lang="en-US" sz="2200" spc="-5" dirty="0">
                <a:effectLst/>
                <a:latin typeface="Avenir Book Oblique" panose="02000503020000020003"/>
                <a:ea typeface="Courier New" panose="02070309020205020404" pitchFamily="49" charset="0"/>
              </a:rPr>
              <a:t> </a:t>
            </a:r>
            <a:r>
              <a:rPr lang="en-US" sz="2200" dirty="0">
                <a:effectLst/>
                <a:latin typeface="Avenir Book Oblique" panose="02000503020000020003"/>
                <a:ea typeface="Courier New" panose="02070309020205020404" pitchFamily="49" charset="0"/>
              </a:rPr>
              <a:t>Instructor</a:t>
            </a:r>
          </a:p>
          <a:p>
            <a:pPr lvl="1" indent="-342900">
              <a:spcBef>
                <a:spcPts val="110"/>
              </a:spcBef>
              <a:spcAft>
                <a:spcPts val="0"/>
              </a:spcAft>
              <a:buSzPts val="1200"/>
              <a:buFont typeface="Courier New" panose="02070309020205020404" pitchFamily="49" charset="0"/>
              <a:buChar char="o"/>
            </a:pPr>
            <a:r>
              <a:rPr lang="en-US" sz="2200" spc="-5" dirty="0">
                <a:effectLst/>
                <a:latin typeface="Avenir Book Oblique" panose="02000503020000020003"/>
                <a:ea typeface="Courier New" panose="02070309020205020404" pitchFamily="49" charset="0"/>
              </a:rPr>
              <a:t>The </a:t>
            </a:r>
            <a:r>
              <a:rPr lang="en-US" sz="2200" dirty="0">
                <a:effectLst/>
                <a:latin typeface="Avenir Book Oblique" panose="02000503020000020003"/>
                <a:ea typeface="Courier New" panose="02070309020205020404" pitchFamily="49" charset="0"/>
              </a:rPr>
              <a:t>Field</a:t>
            </a:r>
            <a:r>
              <a:rPr lang="en-US" sz="2200" spc="-5" dirty="0">
                <a:effectLst/>
                <a:latin typeface="Avenir Book Oblique" panose="02000503020000020003"/>
                <a:ea typeface="Courier New" panose="02070309020205020404" pitchFamily="49" charset="0"/>
              </a:rPr>
              <a:t> </a:t>
            </a:r>
            <a:r>
              <a:rPr lang="en-US" sz="2200" dirty="0">
                <a:effectLst/>
                <a:latin typeface="Avenir Book Oblique" panose="02000503020000020003"/>
                <a:ea typeface="Courier New" panose="02070309020205020404" pitchFamily="49" charset="0"/>
              </a:rPr>
              <a:t>Instructor signs</a:t>
            </a:r>
            <a:r>
              <a:rPr lang="en-US" sz="2200" spc="-5" dirty="0">
                <a:effectLst/>
                <a:latin typeface="Avenir Book Oblique" panose="02000503020000020003"/>
                <a:ea typeface="Courier New" panose="02070309020205020404" pitchFamily="49" charset="0"/>
              </a:rPr>
              <a:t> </a:t>
            </a:r>
            <a:r>
              <a:rPr lang="en-US" sz="2200" dirty="0">
                <a:effectLst/>
                <a:latin typeface="Avenir Book Oblique" panose="02000503020000020003"/>
                <a:ea typeface="Courier New" panose="02070309020205020404" pitchFamily="49" charset="0"/>
              </a:rPr>
              <a:t>off</a:t>
            </a:r>
            <a:r>
              <a:rPr lang="en-US" sz="2200" spc="-15" dirty="0">
                <a:effectLst/>
                <a:latin typeface="Avenir Book Oblique" panose="02000503020000020003"/>
                <a:ea typeface="Courier New" panose="02070309020205020404" pitchFamily="49" charset="0"/>
              </a:rPr>
              <a:t> </a:t>
            </a:r>
            <a:r>
              <a:rPr lang="en-US" sz="2200" dirty="0">
                <a:effectLst/>
                <a:latin typeface="Avenir Book Oblique" panose="02000503020000020003"/>
                <a:ea typeface="Courier New" panose="02070309020205020404" pitchFamily="49" charset="0"/>
              </a:rPr>
              <a:t>on the</a:t>
            </a:r>
            <a:r>
              <a:rPr lang="en-US" sz="2200" spc="-5" dirty="0">
                <a:effectLst/>
                <a:latin typeface="Avenir Book Oblique" panose="02000503020000020003"/>
                <a:ea typeface="Courier New" panose="02070309020205020404" pitchFamily="49" charset="0"/>
              </a:rPr>
              <a:t> </a:t>
            </a:r>
            <a:r>
              <a:rPr lang="en-US" sz="2200" dirty="0">
                <a:effectLst/>
                <a:latin typeface="Avenir Book Oblique" panose="02000503020000020003"/>
                <a:ea typeface="Courier New" panose="02070309020205020404" pitchFamily="49" charset="0"/>
              </a:rPr>
              <a:t>hours</a:t>
            </a:r>
          </a:p>
          <a:p>
            <a:pPr lvl="1" indent="-342900">
              <a:spcBef>
                <a:spcPts val="100"/>
              </a:spcBef>
              <a:spcAft>
                <a:spcPts val="0"/>
              </a:spcAft>
              <a:buSzPts val="1200"/>
              <a:buFont typeface="Courier New" panose="02070309020205020404" pitchFamily="49" charset="0"/>
              <a:buChar char="o"/>
            </a:pPr>
            <a:r>
              <a:rPr lang="en-US" sz="2200" dirty="0">
                <a:effectLst/>
                <a:latin typeface="Avenir Book Oblique" panose="02000503020000020003"/>
                <a:ea typeface="Courier New" panose="02070309020205020404" pitchFamily="49" charset="0"/>
              </a:rPr>
              <a:t>The</a:t>
            </a:r>
            <a:r>
              <a:rPr lang="en-US" sz="2200" spc="-5" dirty="0">
                <a:effectLst/>
                <a:latin typeface="Avenir Book Oblique" panose="02000503020000020003"/>
                <a:ea typeface="Courier New" panose="02070309020205020404" pitchFamily="49" charset="0"/>
              </a:rPr>
              <a:t> </a:t>
            </a:r>
            <a:r>
              <a:rPr lang="en-US" sz="2200" dirty="0">
                <a:effectLst/>
                <a:latin typeface="Avenir Book Oblique" panose="02000503020000020003"/>
                <a:ea typeface="Courier New" panose="02070309020205020404" pitchFamily="49" charset="0"/>
              </a:rPr>
              <a:t>assignment hours</a:t>
            </a:r>
            <a:r>
              <a:rPr lang="en-US" sz="2200" spc="-5" dirty="0">
                <a:effectLst/>
                <a:latin typeface="Avenir Book Oblique" panose="02000503020000020003"/>
                <a:ea typeface="Courier New" panose="02070309020205020404" pitchFamily="49" charset="0"/>
              </a:rPr>
              <a:t> </a:t>
            </a:r>
            <a:r>
              <a:rPr lang="en-US" sz="2200" dirty="0">
                <a:effectLst/>
                <a:latin typeface="Avenir Book Oblique" panose="02000503020000020003"/>
                <a:ea typeface="Courier New" panose="02070309020205020404" pitchFamily="49" charset="0"/>
              </a:rPr>
              <a:t>are </a:t>
            </a:r>
            <a:r>
              <a:rPr lang="en-US" sz="2200" b="1" u="sng" dirty="0">
                <a:effectLst/>
                <a:latin typeface="Avenir Book Oblique" panose="02000503020000020003"/>
                <a:ea typeface="Courier New" panose="02070309020205020404" pitchFamily="49" charset="0"/>
              </a:rPr>
              <a:t>in addition</a:t>
            </a:r>
            <a:r>
              <a:rPr lang="en-US" sz="2200" spc="-10" dirty="0">
                <a:effectLst/>
                <a:latin typeface="Avenir Book Oblique" panose="02000503020000020003"/>
                <a:ea typeface="Courier New" panose="02070309020205020404" pitchFamily="49" charset="0"/>
              </a:rPr>
              <a:t> </a:t>
            </a:r>
            <a:r>
              <a:rPr lang="en-US" sz="2200" dirty="0">
                <a:effectLst/>
                <a:latin typeface="Avenir Book Oblique" panose="02000503020000020003"/>
                <a:ea typeface="Courier New" panose="02070309020205020404" pitchFamily="49" charset="0"/>
              </a:rPr>
              <a:t>to the</a:t>
            </a:r>
            <a:r>
              <a:rPr lang="en-US" sz="2200" spc="-5" dirty="0">
                <a:effectLst/>
                <a:latin typeface="Avenir Book Oblique" panose="02000503020000020003"/>
                <a:ea typeface="Courier New" panose="02070309020205020404" pitchFamily="49" charset="0"/>
              </a:rPr>
              <a:t> </a:t>
            </a:r>
            <a:r>
              <a:rPr lang="en-US" sz="2200" dirty="0">
                <a:effectLst/>
                <a:latin typeface="Avenir Book Oblique" panose="02000503020000020003"/>
                <a:ea typeface="Courier New" panose="02070309020205020404" pitchFamily="49" charset="0"/>
              </a:rPr>
              <a:t>expected minimum weekly hours</a:t>
            </a:r>
            <a:r>
              <a:rPr lang="en-US" sz="2200" spc="-10" dirty="0">
                <a:effectLst/>
                <a:latin typeface="Avenir Book Oblique" panose="02000503020000020003"/>
                <a:ea typeface="Courier New" panose="02070309020205020404" pitchFamily="49" charset="0"/>
              </a:rPr>
              <a:t> to be completed </a:t>
            </a:r>
            <a:r>
              <a:rPr lang="en-US" sz="2200" dirty="0">
                <a:effectLst/>
                <a:latin typeface="Avenir Book Oblique" panose="02000503020000020003"/>
                <a:ea typeface="Courier New" panose="02070309020205020404" pitchFamily="49" charset="0"/>
              </a:rPr>
              <a:t>at</a:t>
            </a:r>
            <a:r>
              <a:rPr lang="en-US" sz="2200" spc="-5" dirty="0">
                <a:effectLst/>
                <a:latin typeface="Avenir Book Oblique" panose="02000503020000020003"/>
                <a:ea typeface="Courier New" panose="02070309020205020404" pitchFamily="49" charset="0"/>
              </a:rPr>
              <a:t> </a:t>
            </a:r>
            <a:r>
              <a:rPr lang="en-US" sz="2200" dirty="0">
                <a:effectLst/>
                <a:latin typeface="Avenir Book Oblique" panose="02000503020000020003"/>
                <a:ea typeface="Courier New" panose="02070309020205020404" pitchFamily="49" charset="0"/>
              </a:rPr>
              <a:t>their agency</a:t>
            </a:r>
          </a:p>
          <a:p>
            <a:pPr lvl="2" indent="-342900">
              <a:spcBef>
                <a:spcPts val="100"/>
              </a:spcBef>
              <a:buSzPts val="1200"/>
              <a:buFont typeface="Courier New" panose="02070309020205020404" pitchFamily="49" charset="0"/>
              <a:buChar char="o"/>
            </a:pPr>
            <a:r>
              <a:rPr lang="en-US" sz="1800" i="1" dirty="0">
                <a:latin typeface="Avenir Book Oblique" panose="02000503020000020003"/>
                <a:ea typeface="Courier New" panose="02070309020205020404" pitchFamily="49" charset="0"/>
              </a:rPr>
              <a:t>Handbook, Currently Page 81</a:t>
            </a:r>
            <a:endParaRPr lang="en-US" sz="1800" i="1" dirty="0">
              <a:effectLst/>
              <a:latin typeface="Avenir Book Oblique" panose="02000503020000020003"/>
              <a:ea typeface="Courier New" panose="02070309020205020404" pitchFamily="49" charset="0"/>
            </a:endParaRPr>
          </a:p>
          <a:p>
            <a:pPr marL="0" indent="0">
              <a:buNone/>
            </a:pPr>
            <a:endParaRPr lang="en-US" dirty="0"/>
          </a:p>
        </p:txBody>
      </p:sp>
    </p:spTree>
    <p:extLst>
      <p:ext uri="{BB962C8B-B14F-4D97-AF65-F5344CB8AC3E}">
        <p14:creationId xmlns:p14="http://schemas.microsoft.com/office/powerpoint/2010/main" val="4854616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0A9B08-72D4-D968-B6FA-C5E36620A952}"/>
              </a:ext>
            </a:extLst>
          </p:cNvPr>
          <p:cNvSpPr>
            <a:spLocks noGrp="1"/>
          </p:cNvSpPr>
          <p:nvPr>
            <p:ph type="title"/>
          </p:nvPr>
        </p:nvSpPr>
        <p:spPr/>
        <p:txBody>
          <a:bodyPr/>
          <a:lstStyle/>
          <a:p>
            <a:pPr algn="ctr"/>
            <a:r>
              <a:rPr lang="en-US" dirty="0"/>
              <a:t>What is a Field Liaison?</a:t>
            </a:r>
          </a:p>
        </p:txBody>
      </p:sp>
      <p:sp>
        <p:nvSpPr>
          <p:cNvPr id="3" name="Content Placeholder 2">
            <a:extLst>
              <a:ext uri="{FF2B5EF4-FFF2-40B4-BE49-F238E27FC236}">
                <a16:creationId xmlns:a16="http://schemas.microsoft.com/office/drawing/2014/main" id="{CF804BF6-D3D5-1542-5AEF-A32664A8E312}"/>
              </a:ext>
            </a:extLst>
          </p:cNvPr>
          <p:cNvSpPr>
            <a:spLocks noGrp="1"/>
          </p:cNvSpPr>
          <p:nvPr>
            <p:ph idx="1"/>
          </p:nvPr>
        </p:nvSpPr>
        <p:spPr>
          <a:xfrm>
            <a:off x="2207490" y="1545336"/>
            <a:ext cx="9146310" cy="5010911"/>
          </a:xfrm>
        </p:spPr>
        <p:txBody>
          <a:bodyPr>
            <a:normAutofit/>
          </a:bodyPr>
          <a:lstStyle/>
          <a:p>
            <a:r>
              <a:rPr lang="en-US" b="1" dirty="0"/>
              <a:t>Communicate with field instructor and student every week </a:t>
            </a:r>
          </a:p>
          <a:p>
            <a:pPr lvl="1"/>
            <a:r>
              <a:rPr lang="en-US" b="1" dirty="0"/>
              <a:t>Typically, via email</a:t>
            </a:r>
          </a:p>
          <a:p>
            <a:pPr lvl="1"/>
            <a:r>
              <a:rPr lang="en-US" b="1" dirty="0"/>
              <a:t>Summarize course content and concepts for the week</a:t>
            </a:r>
          </a:p>
          <a:p>
            <a:r>
              <a:rPr lang="en-US" b="1" dirty="0"/>
              <a:t>Site visits each semester</a:t>
            </a:r>
          </a:p>
          <a:p>
            <a:pPr lvl="1"/>
            <a:r>
              <a:rPr lang="en-US" b="1" dirty="0"/>
              <a:t>Minimum of two each semester (15-30 minutes)</a:t>
            </a:r>
          </a:p>
          <a:p>
            <a:pPr lvl="2"/>
            <a:r>
              <a:rPr lang="en-US" b="1" dirty="0"/>
              <a:t>In-person or </a:t>
            </a:r>
            <a:r>
              <a:rPr lang="en-US" b="1" dirty="0" err="1"/>
              <a:t>Televideo</a:t>
            </a:r>
            <a:endParaRPr lang="en-US" b="1" dirty="0"/>
          </a:p>
          <a:p>
            <a:r>
              <a:rPr lang="en-US" b="1" dirty="0"/>
              <a:t>Students/Field Instructors</a:t>
            </a:r>
          </a:p>
          <a:p>
            <a:pPr lvl="1"/>
            <a:r>
              <a:rPr lang="en-US" b="1" dirty="0"/>
              <a:t>contact Liaison for questions, concerns, issues with practicum (this information has already been sent out via email, and is also listed in TigerField)</a:t>
            </a:r>
          </a:p>
          <a:p>
            <a:pPr lvl="1"/>
            <a:r>
              <a:rPr lang="en-US" b="1" dirty="0"/>
              <a:t> Please contact the field office with any questions, </a:t>
            </a:r>
            <a:r>
              <a:rPr lang="en-US" b="1" dirty="0">
                <a:hlinkClick r:id="rId2"/>
              </a:rPr>
              <a:t>mswfield@fhsu.edu</a:t>
            </a:r>
            <a:endParaRPr lang="en-US" b="1" dirty="0"/>
          </a:p>
          <a:p>
            <a:pPr lvl="1">
              <a:buFont typeface="Wingdings" panose="05000000000000000000" pitchFamily="2" charset="2"/>
              <a:buChar char="v"/>
            </a:pPr>
            <a:r>
              <a:rPr lang="en-US" b="1" dirty="0"/>
              <a:t>Your field liaison will be the same for both Fall/Spring semester!</a:t>
            </a:r>
          </a:p>
          <a:p>
            <a:pPr lvl="1"/>
            <a:endParaRPr lang="en-US" dirty="0"/>
          </a:p>
        </p:txBody>
      </p:sp>
    </p:spTree>
    <p:extLst>
      <p:ext uri="{BB962C8B-B14F-4D97-AF65-F5344CB8AC3E}">
        <p14:creationId xmlns:p14="http://schemas.microsoft.com/office/powerpoint/2010/main" val="30206311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7C597-2FBE-ECBC-7C35-E04A0F3305BE}"/>
              </a:ext>
            </a:extLst>
          </p:cNvPr>
          <p:cNvSpPr>
            <a:spLocks noGrp="1"/>
          </p:cNvSpPr>
          <p:nvPr>
            <p:ph type="title"/>
          </p:nvPr>
        </p:nvSpPr>
        <p:spPr/>
        <p:txBody>
          <a:bodyPr/>
          <a:lstStyle/>
          <a:p>
            <a:pPr algn="ctr"/>
            <a:r>
              <a:rPr lang="en-US" dirty="0"/>
              <a:t>Site Visits/ Practicum Assessment Competency Evaluation (PACE)</a:t>
            </a:r>
          </a:p>
        </p:txBody>
      </p:sp>
      <p:sp>
        <p:nvSpPr>
          <p:cNvPr id="3" name="Content Placeholder 2">
            <a:extLst>
              <a:ext uri="{FF2B5EF4-FFF2-40B4-BE49-F238E27FC236}">
                <a16:creationId xmlns:a16="http://schemas.microsoft.com/office/drawing/2014/main" id="{A728121E-3DFB-9625-D9D2-FD32EB4469BB}"/>
              </a:ext>
            </a:extLst>
          </p:cNvPr>
          <p:cNvSpPr>
            <a:spLocks noGrp="1"/>
          </p:cNvSpPr>
          <p:nvPr>
            <p:ph idx="1"/>
          </p:nvPr>
        </p:nvSpPr>
        <p:spPr>
          <a:xfrm>
            <a:off x="2207489" y="1684279"/>
            <a:ext cx="9146310" cy="5111495"/>
          </a:xfrm>
        </p:spPr>
        <p:txBody>
          <a:bodyPr>
            <a:normAutofit fontScale="92500" lnSpcReduction="20000"/>
          </a:bodyPr>
          <a:lstStyle/>
          <a:p>
            <a:r>
              <a:rPr lang="en-US" sz="2800" b="1" dirty="0"/>
              <a:t>Liaisons will connect with you and your field instructor </a:t>
            </a:r>
          </a:p>
          <a:p>
            <a:pPr lvl="2"/>
            <a:r>
              <a:rPr lang="en-US" sz="2600" b="1" dirty="0"/>
              <a:t>1</a:t>
            </a:r>
            <a:r>
              <a:rPr lang="en-US" sz="2600" b="1" baseline="30000" dirty="0"/>
              <a:t>st</a:t>
            </a:r>
            <a:r>
              <a:rPr lang="en-US" sz="2600" b="1" dirty="0"/>
              <a:t> site visits, Weeks 4 &amp; 5 (September)</a:t>
            </a:r>
          </a:p>
          <a:p>
            <a:pPr lvl="2"/>
            <a:r>
              <a:rPr lang="en-US" sz="2600" b="1" dirty="0"/>
              <a:t>2</a:t>
            </a:r>
            <a:r>
              <a:rPr lang="en-US" sz="2600" b="1" baseline="30000" dirty="0"/>
              <a:t>nd</a:t>
            </a:r>
            <a:r>
              <a:rPr lang="en-US" sz="2600" b="1" dirty="0"/>
              <a:t> site visits, Weeks 11 &amp; 12 (November)</a:t>
            </a:r>
          </a:p>
          <a:p>
            <a:r>
              <a:rPr lang="en-US" sz="2600" b="1" dirty="0"/>
              <a:t>Assessments </a:t>
            </a:r>
          </a:p>
          <a:p>
            <a:pPr lvl="1"/>
            <a:r>
              <a:rPr lang="en-US" sz="2200" b="1" dirty="0"/>
              <a:t>Students will complete the Curriculum Assessment &amp; Exit Survey at the end of the academic year (Spring Semester), located in TigerField. This is part of your 830/880 academic course. </a:t>
            </a:r>
          </a:p>
          <a:p>
            <a:r>
              <a:rPr lang="en-US" sz="2600" b="1" dirty="0"/>
              <a:t>Mid-term PACE (GEN) or C/PACE (ADV) due </a:t>
            </a:r>
            <a:r>
              <a:rPr lang="en-US" sz="2600" b="1" dirty="0">
                <a:effectLst/>
              </a:rPr>
              <a:t>10/09 </a:t>
            </a:r>
          </a:p>
          <a:p>
            <a:pPr lvl="1"/>
            <a:r>
              <a:rPr lang="en-US" sz="2200" b="1" dirty="0">
                <a:effectLst/>
              </a:rPr>
              <a:t>Completed in </a:t>
            </a:r>
            <a:r>
              <a:rPr lang="en-US" sz="2200" b="1" dirty="0"/>
              <a:t>TigerField</a:t>
            </a:r>
            <a:r>
              <a:rPr lang="en-US" sz="2200" b="1" dirty="0">
                <a:effectLst/>
              </a:rPr>
              <a:t> / done collaboratively with the FI and student</a:t>
            </a:r>
          </a:p>
          <a:p>
            <a:r>
              <a:rPr lang="en-US" sz="2600" b="1" dirty="0"/>
              <a:t>Fall Break</a:t>
            </a:r>
          </a:p>
          <a:p>
            <a:pPr lvl="1"/>
            <a:r>
              <a:rPr lang="en-US" sz="2400" b="1" dirty="0"/>
              <a:t>November 23-27</a:t>
            </a:r>
          </a:p>
          <a:p>
            <a:r>
              <a:rPr lang="en-US" sz="2600" b="1" dirty="0"/>
              <a:t>Final PACE (GEN) or C/PACE (ADV) due May (End of Week 15)</a:t>
            </a:r>
          </a:p>
          <a:p>
            <a:pPr lvl="1"/>
            <a:r>
              <a:rPr lang="en-US" sz="2300" b="1" dirty="0"/>
              <a:t>If you need to go beyond this week to finish your hours, please notify your field liaison and the field office. </a:t>
            </a:r>
          </a:p>
          <a:p>
            <a:pPr lvl="1"/>
            <a:r>
              <a:rPr lang="en-US" sz="2300" b="1" dirty="0"/>
              <a:t>FINAL spring review of the PACE or C/PACE is located in TigerField</a:t>
            </a:r>
          </a:p>
          <a:p>
            <a:pPr marL="457200" lvl="1" indent="0">
              <a:buNone/>
            </a:pPr>
            <a:endParaRPr lang="en-US" dirty="0"/>
          </a:p>
          <a:p>
            <a:pPr lvl="2"/>
            <a:endParaRPr lang="en-US" dirty="0"/>
          </a:p>
          <a:p>
            <a:endParaRPr lang="en-US" dirty="0"/>
          </a:p>
        </p:txBody>
      </p:sp>
    </p:spTree>
    <p:extLst>
      <p:ext uri="{BB962C8B-B14F-4D97-AF65-F5344CB8AC3E}">
        <p14:creationId xmlns:p14="http://schemas.microsoft.com/office/powerpoint/2010/main" val="4190180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15DED6-E324-CD34-77C3-55A74D561463}"/>
              </a:ext>
            </a:extLst>
          </p:cNvPr>
          <p:cNvSpPr>
            <a:spLocks noGrp="1"/>
          </p:cNvSpPr>
          <p:nvPr>
            <p:ph type="title"/>
          </p:nvPr>
        </p:nvSpPr>
        <p:spPr>
          <a:xfrm>
            <a:off x="2656468" y="151422"/>
            <a:ext cx="8238695" cy="1325563"/>
          </a:xfrm>
        </p:spPr>
        <p:txBody>
          <a:bodyPr/>
          <a:lstStyle/>
          <a:p>
            <a:pPr algn="ctr"/>
            <a:r>
              <a:rPr lang="en-US" u="sng" dirty="0"/>
              <a:t>TigerField - Field Software</a:t>
            </a:r>
          </a:p>
        </p:txBody>
      </p:sp>
      <p:sp>
        <p:nvSpPr>
          <p:cNvPr id="3" name="Content Placeholder 2">
            <a:extLst>
              <a:ext uri="{FF2B5EF4-FFF2-40B4-BE49-F238E27FC236}">
                <a16:creationId xmlns:a16="http://schemas.microsoft.com/office/drawing/2014/main" id="{0F8B9E8F-59AF-0E88-886E-BF55DD618790}"/>
              </a:ext>
            </a:extLst>
          </p:cNvPr>
          <p:cNvSpPr>
            <a:spLocks noGrp="1"/>
          </p:cNvSpPr>
          <p:nvPr>
            <p:ph idx="1"/>
          </p:nvPr>
        </p:nvSpPr>
        <p:spPr>
          <a:xfrm>
            <a:off x="2096395" y="1364151"/>
            <a:ext cx="9910446" cy="5318659"/>
          </a:xfrm>
        </p:spPr>
        <p:txBody>
          <a:bodyPr>
            <a:normAutofit fontScale="92500" lnSpcReduction="10000"/>
          </a:bodyPr>
          <a:lstStyle/>
          <a:p>
            <a:r>
              <a:rPr lang="en-US" b="1" dirty="0"/>
              <a:t>Timesheet entry documented in TigerField (students)</a:t>
            </a:r>
          </a:p>
          <a:p>
            <a:pPr lvl="1"/>
            <a:r>
              <a:rPr lang="en-US" b="1" dirty="0"/>
              <a:t>Prefer daily</a:t>
            </a:r>
          </a:p>
          <a:p>
            <a:pPr lvl="1"/>
            <a:r>
              <a:rPr lang="en-US" b="1" dirty="0"/>
              <a:t>At minimum weekly, if you get 2 weeks behind in logging hours, your practicum will be suspended until your hours have been inputted and approved. </a:t>
            </a:r>
          </a:p>
          <a:p>
            <a:r>
              <a:rPr lang="en-US" b="1" dirty="0"/>
              <a:t>Field Instructor approval of hours in TigerField</a:t>
            </a:r>
          </a:p>
          <a:p>
            <a:pPr lvl="1"/>
            <a:r>
              <a:rPr lang="en-US" b="1" dirty="0"/>
              <a:t>At minimum weekly, review during supervision! </a:t>
            </a:r>
          </a:p>
          <a:p>
            <a:pPr lvl="1"/>
            <a:r>
              <a:rPr lang="en-US" b="1" dirty="0"/>
              <a:t>Check for errors first</a:t>
            </a:r>
          </a:p>
          <a:p>
            <a:pPr lvl="2"/>
            <a:r>
              <a:rPr lang="en-US" b="1" dirty="0"/>
              <a:t>Watch the AM’s/PM’s</a:t>
            </a:r>
          </a:p>
          <a:p>
            <a:pPr lvl="2"/>
            <a:r>
              <a:rPr lang="en-US" b="1" dirty="0"/>
              <a:t>Do not enter your lunch break, Do not enter any type of “breaks”</a:t>
            </a:r>
          </a:p>
          <a:p>
            <a:pPr lvl="2"/>
            <a:r>
              <a:rPr lang="en-US" b="1" dirty="0"/>
              <a:t>SMART GOALS – in timesheets</a:t>
            </a:r>
          </a:p>
          <a:p>
            <a:pPr lvl="2"/>
            <a:r>
              <a:rPr lang="en-US" b="1" dirty="0"/>
              <a:t>If there are any errors, your field instructor will send your timesheet back to you and you will see this in your Dashboard to make a correction</a:t>
            </a:r>
          </a:p>
          <a:p>
            <a:pPr lvl="1"/>
            <a:r>
              <a:rPr lang="en-US" b="1" dirty="0"/>
              <a:t>Student Learning Agreement – completed in TigerField</a:t>
            </a:r>
          </a:p>
          <a:p>
            <a:pPr lvl="1"/>
            <a:r>
              <a:rPr lang="en-US" b="1" dirty="0"/>
              <a:t>1</a:t>
            </a:r>
            <a:r>
              <a:rPr lang="en-US" b="1" baseline="30000" dirty="0"/>
              <a:t>st</a:t>
            </a:r>
            <a:r>
              <a:rPr lang="en-US" b="1" dirty="0"/>
              <a:t> entry due – 8/30</a:t>
            </a:r>
          </a:p>
          <a:p>
            <a:pPr lvl="1"/>
            <a:r>
              <a:rPr lang="en-US" b="1" dirty="0"/>
              <a:t>Field Liaison feedback due – 9/06</a:t>
            </a:r>
          </a:p>
          <a:p>
            <a:pPr lvl="1"/>
            <a:r>
              <a:rPr lang="en-US" b="1" dirty="0"/>
              <a:t>Final entry due – 9/13</a:t>
            </a:r>
          </a:p>
          <a:p>
            <a:pPr marL="457200" lvl="1" indent="0">
              <a:buNone/>
            </a:pPr>
            <a:endParaRPr lang="en-US" b="1" dirty="0"/>
          </a:p>
          <a:p>
            <a:pPr lvl="1"/>
            <a:endParaRPr lang="en-US" dirty="0"/>
          </a:p>
        </p:txBody>
      </p:sp>
    </p:spTree>
    <p:extLst>
      <p:ext uri="{BB962C8B-B14F-4D97-AF65-F5344CB8AC3E}">
        <p14:creationId xmlns:p14="http://schemas.microsoft.com/office/powerpoint/2010/main" val="4880869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2010</TotalTime>
  <Words>2105</Words>
  <Application>Microsoft Office PowerPoint</Application>
  <PresentationFormat>Widescreen</PresentationFormat>
  <Paragraphs>216</Paragraphs>
  <Slides>22</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22</vt:i4>
      </vt:variant>
    </vt:vector>
  </HeadingPairs>
  <TitlesOfParts>
    <vt:vector size="34" baseType="lpstr">
      <vt:lpstr>Arial</vt:lpstr>
      <vt:lpstr>Avenir Black</vt:lpstr>
      <vt:lpstr>Avenir Book</vt:lpstr>
      <vt:lpstr>Avenir Book Oblique</vt:lpstr>
      <vt:lpstr>Avenir Light</vt:lpstr>
      <vt:lpstr>Calibri</vt:lpstr>
      <vt:lpstr>Calibri Light</vt:lpstr>
      <vt:lpstr>Cambria</vt:lpstr>
      <vt:lpstr>Courier New</vt:lpstr>
      <vt:lpstr>Times New Roman</vt:lpstr>
      <vt:lpstr>Wingdings</vt:lpstr>
      <vt:lpstr>Office Theme</vt:lpstr>
      <vt:lpstr>MSW Field Practicum Orientation 2026-2027</vt:lpstr>
      <vt:lpstr>PowerPoint Presentation</vt:lpstr>
      <vt:lpstr>Hours &amp; Needs</vt:lpstr>
      <vt:lpstr>Direct vs Indirect Hours </vt:lpstr>
      <vt:lpstr>PowerPoint Presentation</vt:lpstr>
      <vt:lpstr>SOCW 830 (GEN)/880 (ADV) Concurrent Practice Class w/Practicum</vt:lpstr>
      <vt:lpstr>What is a Field Liaison?</vt:lpstr>
      <vt:lpstr>Site Visits/ Practicum Assessment Competency Evaluation (PACE)</vt:lpstr>
      <vt:lpstr>TigerField - Field Software</vt:lpstr>
      <vt:lpstr>Student Liability Insurance</vt:lpstr>
      <vt:lpstr>Awards/Honors</vt:lpstr>
      <vt:lpstr>Other Important Dates/Items  </vt:lpstr>
      <vt:lpstr>Let’s show you TigerField!!  </vt:lpstr>
      <vt:lpstr>Safety Awareness Training for Practicum Students</vt:lpstr>
      <vt:lpstr>Personal Safety</vt:lpstr>
      <vt:lpstr>Personal Safety Continued </vt:lpstr>
      <vt:lpstr>Basic Rules</vt:lpstr>
      <vt:lpstr>Always be in the K.N.O.W  </vt:lpstr>
      <vt:lpstr>Know your population  </vt:lpstr>
      <vt:lpstr>Notify others of your location</vt:lpstr>
      <vt:lpstr>Final thoughts / Implications </vt:lpstr>
      <vt:lpstr> 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Kelsey Stremel</dc:creator>
  <cp:lastModifiedBy>Rekala Tuxhorn</cp:lastModifiedBy>
  <cp:revision>19</cp:revision>
  <dcterms:created xsi:type="dcterms:W3CDTF">2021-01-22T16:20:23Z</dcterms:created>
  <dcterms:modified xsi:type="dcterms:W3CDTF">2026-07-28T15:28:40Z</dcterms:modified>
</cp:coreProperties>
</file>