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78" r:id="rId5"/>
  </p:sldMasterIdLst>
  <p:sldIdLst>
    <p:sldId id="325" r:id="rId6"/>
    <p:sldId id="332" r:id="rId7"/>
    <p:sldId id="333" r:id="rId8"/>
    <p:sldId id="258" r:id="rId9"/>
    <p:sldId id="335" r:id="rId10"/>
    <p:sldId id="334" r:id="rId11"/>
    <p:sldId id="330" r:id="rId12"/>
    <p:sldId id="259" r:id="rId13"/>
    <p:sldId id="268" r:id="rId14"/>
    <p:sldId id="270" r:id="rId15"/>
    <p:sldId id="331" r:id="rId16"/>
    <p:sldId id="271" r:id="rId17"/>
    <p:sldId id="272" r:id="rId18"/>
    <p:sldId id="281"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52CC33-87E2-4303-9D1D-42D895E21189}" v="8" dt="2026-08-05T14:58:10.5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814" autoAdjust="0"/>
    <p:restoredTop sz="94619" autoAdjust="0"/>
  </p:normalViewPr>
  <p:slideViewPr>
    <p:cSldViewPr snapToGrid="0">
      <p:cViewPr varScale="1">
        <p:scale>
          <a:sx n="117" d="100"/>
          <a:sy n="117" d="100"/>
        </p:scale>
        <p:origin x="99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ekala Tuxhorn" userId="007ab9d0-894e-48e4-9d58-991253b640e0" providerId="ADAL" clId="{2DAE6A76-ADB5-4393-8B9F-3C6132A3CE08}"/>
    <pc:docChg chg="custSel addSld modSld sldOrd">
      <pc:chgData name="Rekala Tuxhorn" userId="007ab9d0-894e-48e4-9d58-991253b640e0" providerId="ADAL" clId="{2DAE6A76-ADB5-4393-8B9F-3C6132A3CE08}" dt="2026-08-05T19:40:52.778" v="1396" actId="20577"/>
      <pc:docMkLst>
        <pc:docMk/>
      </pc:docMkLst>
      <pc:sldChg chg="modSp mod">
        <pc:chgData name="Rekala Tuxhorn" userId="007ab9d0-894e-48e4-9d58-991253b640e0" providerId="ADAL" clId="{2DAE6A76-ADB5-4393-8B9F-3C6132A3CE08}" dt="2026-08-05T14:41:45.718" v="497" actId="20577"/>
        <pc:sldMkLst>
          <pc:docMk/>
          <pc:sldMk cId="3110619744" sldId="258"/>
        </pc:sldMkLst>
        <pc:spChg chg="mod">
          <ac:chgData name="Rekala Tuxhorn" userId="007ab9d0-894e-48e4-9d58-991253b640e0" providerId="ADAL" clId="{2DAE6A76-ADB5-4393-8B9F-3C6132A3CE08}" dt="2026-08-05T14:41:45.718" v="497" actId="20577"/>
          <ac:spMkLst>
            <pc:docMk/>
            <pc:sldMk cId="3110619744" sldId="258"/>
            <ac:spMk id="3" creationId="{46ECFBFB-C028-BD42-A477-E6DB6F0E421A}"/>
          </ac:spMkLst>
        </pc:spChg>
      </pc:sldChg>
      <pc:sldChg chg="modSp mod">
        <pc:chgData name="Rekala Tuxhorn" userId="007ab9d0-894e-48e4-9d58-991253b640e0" providerId="ADAL" clId="{2DAE6A76-ADB5-4393-8B9F-3C6132A3CE08}" dt="2026-08-05T14:45:58.267" v="583" actId="20577"/>
        <pc:sldMkLst>
          <pc:docMk/>
          <pc:sldMk cId="348636634" sldId="259"/>
        </pc:sldMkLst>
        <pc:spChg chg="mod">
          <ac:chgData name="Rekala Tuxhorn" userId="007ab9d0-894e-48e4-9d58-991253b640e0" providerId="ADAL" clId="{2DAE6A76-ADB5-4393-8B9F-3C6132A3CE08}" dt="2026-08-05T14:45:58.267" v="583" actId="20577"/>
          <ac:spMkLst>
            <pc:docMk/>
            <pc:sldMk cId="348636634" sldId="259"/>
            <ac:spMk id="3" creationId="{84CA7E31-32A3-6742-8E21-67D1E1946D4C}"/>
          </ac:spMkLst>
        </pc:spChg>
      </pc:sldChg>
      <pc:sldChg chg="modSp mod">
        <pc:chgData name="Rekala Tuxhorn" userId="007ab9d0-894e-48e4-9d58-991253b640e0" providerId="ADAL" clId="{2DAE6A76-ADB5-4393-8B9F-3C6132A3CE08}" dt="2026-08-05T14:47:53.220" v="645" actId="20577"/>
        <pc:sldMkLst>
          <pc:docMk/>
          <pc:sldMk cId="485461652" sldId="268"/>
        </pc:sldMkLst>
        <pc:spChg chg="mod">
          <ac:chgData name="Rekala Tuxhorn" userId="007ab9d0-894e-48e4-9d58-991253b640e0" providerId="ADAL" clId="{2DAE6A76-ADB5-4393-8B9F-3C6132A3CE08}" dt="2026-08-05T14:47:53.220" v="645" actId="20577"/>
          <ac:spMkLst>
            <pc:docMk/>
            <pc:sldMk cId="485461652" sldId="268"/>
            <ac:spMk id="5" creationId="{5D0D5610-599C-134A-1457-448BB6AC7873}"/>
          </ac:spMkLst>
        </pc:spChg>
      </pc:sldChg>
      <pc:sldChg chg="modSp mod">
        <pc:chgData name="Rekala Tuxhorn" userId="007ab9d0-894e-48e4-9d58-991253b640e0" providerId="ADAL" clId="{2DAE6A76-ADB5-4393-8B9F-3C6132A3CE08}" dt="2026-08-05T14:48:49.636" v="664" actId="20577"/>
        <pc:sldMkLst>
          <pc:docMk/>
          <pc:sldMk cId="3020631181" sldId="270"/>
        </pc:sldMkLst>
        <pc:spChg chg="mod">
          <ac:chgData name="Rekala Tuxhorn" userId="007ab9d0-894e-48e4-9d58-991253b640e0" providerId="ADAL" clId="{2DAE6A76-ADB5-4393-8B9F-3C6132A3CE08}" dt="2026-08-05T14:48:49.636" v="664" actId="20577"/>
          <ac:spMkLst>
            <pc:docMk/>
            <pc:sldMk cId="3020631181" sldId="270"/>
            <ac:spMk id="3" creationId="{CF804BF6-D3D5-1542-5AEF-A32664A8E312}"/>
          </ac:spMkLst>
        </pc:spChg>
      </pc:sldChg>
      <pc:sldChg chg="modSp">
        <pc:chgData name="Rekala Tuxhorn" userId="007ab9d0-894e-48e4-9d58-991253b640e0" providerId="ADAL" clId="{2DAE6A76-ADB5-4393-8B9F-3C6132A3CE08}" dt="2026-08-05T14:57:34.875" v="1062"/>
        <pc:sldMkLst>
          <pc:docMk/>
          <pc:sldMk cId="356194424" sldId="271"/>
        </pc:sldMkLst>
        <pc:spChg chg="mod">
          <ac:chgData name="Rekala Tuxhorn" userId="007ab9d0-894e-48e4-9d58-991253b640e0" providerId="ADAL" clId="{2DAE6A76-ADB5-4393-8B9F-3C6132A3CE08}" dt="2026-08-05T14:57:34.875" v="1062"/>
          <ac:spMkLst>
            <pc:docMk/>
            <pc:sldMk cId="356194424" sldId="271"/>
            <ac:spMk id="3" creationId="{A728121E-3DFB-9625-D9D2-FD32EB4469BB}"/>
          </ac:spMkLst>
        </pc:spChg>
      </pc:sldChg>
      <pc:sldChg chg="modSp mod">
        <pc:chgData name="Rekala Tuxhorn" userId="007ab9d0-894e-48e4-9d58-991253b640e0" providerId="ADAL" clId="{2DAE6A76-ADB5-4393-8B9F-3C6132A3CE08}" dt="2026-08-05T14:58:10.598" v="1064" actId="27636"/>
        <pc:sldMkLst>
          <pc:docMk/>
          <pc:sldMk cId="3826090686" sldId="272"/>
        </pc:sldMkLst>
        <pc:spChg chg="mod">
          <ac:chgData name="Rekala Tuxhorn" userId="007ab9d0-894e-48e4-9d58-991253b640e0" providerId="ADAL" clId="{2DAE6A76-ADB5-4393-8B9F-3C6132A3CE08}" dt="2026-08-05T14:58:10.598" v="1064" actId="27636"/>
          <ac:spMkLst>
            <pc:docMk/>
            <pc:sldMk cId="3826090686" sldId="272"/>
            <ac:spMk id="3" creationId="{0F8B9E8F-59AF-0E88-886E-BF55DD618790}"/>
          </ac:spMkLst>
        </pc:spChg>
      </pc:sldChg>
      <pc:sldChg chg="modSp mod">
        <pc:chgData name="Rekala Tuxhorn" userId="007ab9d0-894e-48e4-9d58-991253b640e0" providerId="ADAL" clId="{2DAE6A76-ADB5-4393-8B9F-3C6132A3CE08}" dt="2026-08-05T14:59:33.652" v="1202" actId="5793"/>
        <pc:sldMkLst>
          <pc:docMk/>
          <pc:sldMk cId="328760901" sldId="281"/>
        </pc:sldMkLst>
        <pc:spChg chg="mod">
          <ac:chgData name="Rekala Tuxhorn" userId="007ab9d0-894e-48e4-9d58-991253b640e0" providerId="ADAL" clId="{2DAE6A76-ADB5-4393-8B9F-3C6132A3CE08}" dt="2026-08-05T14:59:33.652" v="1202" actId="5793"/>
          <ac:spMkLst>
            <pc:docMk/>
            <pc:sldMk cId="328760901" sldId="281"/>
            <ac:spMk id="3" creationId="{0F8B9E8F-59AF-0E88-886E-BF55DD618790}"/>
          </ac:spMkLst>
        </pc:spChg>
      </pc:sldChg>
      <pc:sldChg chg="modSp mod">
        <pc:chgData name="Rekala Tuxhorn" userId="007ab9d0-894e-48e4-9d58-991253b640e0" providerId="ADAL" clId="{2DAE6A76-ADB5-4393-8B9F-3C6132A3CE08}" dt="2026-08-05T14:31:59.387" v="118" actId="20577"/>
        <pc:sldMkLst>
          <pc:docMk/>
          <pc:sldMk cId="3411080760" sldId="325"/>
        </pc:sldMkLst>
        <pc:spChg chg="mod">
          <ac:chgData name="Rekala Tuxhorn" userId="007ab9d0-894e-48e4-9d58-991253b640e0" providerId="ADAL" clId="{2DAE6A76-ADB5-4393-8B9F-3C6132A3CE08}" dt="2026-08-05T14:31:59.387" v="118" actId="20577"/>
          <ac:spMkLst>
            <pc:docMk/>
            <pc:sldMk cId="3411080760" sldId="325"/>
            <ac:spMk id="9" creationId="{65369F33-12F0-41DA-1056-2BE3A6C2E4B4}"/>
          </ac:spMkLst>
        </pc:spChg>
      </pc:sldChg>
      <pc:sldChg chg="modSp mod">
        <pc:chgData name="Rekala Tuxhorn" userId="007ab9d0-894e-48e4-9d58-991253b640e0" providerId="ADAL" clId="{2DAE6A76-ADB5-4393-8B9F-3C6132A3CE08}" dt="2026-08-05T14:52:57.327" v="875" actId="20577"/>
        <pc:sldMkLst>
          <pc:docMk/>
          <pc:sldMk cId="419018059" sldId="331"/>
        </pc:sldMkLst>
        <pc:spChg chg="mod">
          <ac:chgData name="Rekala Tuxhorn" userId="007ab9d0-894e-48e4-9d58-991253b640e0" providerId="ADAL" clId="{2DAE6A76-ADB5-4393-8B9F-3C6132A3CE08}" dt="2026-08-05T14:49:20.133" v="713" actId="20577"/>
          <ac:spMkLst>
            <pc:docMk/>
            <pc:sldMk cId="419018059" sldId="331"/>
            <ac:spMk id="2" creationId="{8C77C597-2FBE-ECBC-7C35-E04A0F3305BE}"/>
          </ac:spMkLst>
        </pc:spChg>
        <pc:spChg chg="mod">
          <ac:chgData name="Rekala Tuxhorn" userId="007ab9d0-894e-48e4-9d58-991253b640e0" providerId="ADAL" clId="{2DAE6A76-ADB5-4393-8B9F-3C6132A3CE08}" dt="2026-08-05T14:52:57.327" v="875" actId="20577"/>
          <ac:spMkLst>
            <pc:docMk/>
            <pc:sldMk cId="419018059" sldId="331"/>
            <ac:spMk id="3" creationId="{A728121E-3DFB-9625-D9D2-FD32EB4469BB}"/>
          </ac:spMkLst>
        </pc:spChg>
      </pc:sldChg>
      <pc:sldChg chg="modSp mod">
        <pc:chgData name="Rekala Tuxhorn" userId="007ab9d0-894e-48e4-9d58-991253b640e0" providerId="ADAL" clId="{2DAE6A76-ADB5-4393-8B9F-3C6132A3CE08}" dt="2026-08-05T14:32:21.804" v="128" actId="27636"/>
        <pc:sldMkLst>
          <pc:docMk/>
          <pc:sldMk cId="828658943" sldId="332"/>
        </pc:sldMkLst>
        <pc:spChg chg="mod">
          <ac:chgData name="Rekala Tuxhorn" userId="007ab9d0-894e-48e4-9d58-991253b640e0" providerId="ADAL" clId="{2DAE6A76-ADB5-4393-8B9F-3C6132A3CE08}" dt="2026-08-05T14:32:21.804" v="128" actId="27636"/>
          <ac:spMkLst>
            <pc:docMk/>
            <pc:sldMk cId="828658943" sldId="332"/>
            <ac:spMk id="3" creationId="{947EE8D4-4551-9AE4-DDB4-797D37B362A0}"/>
          </ac:spMkLst>
        </pc:spChg>
      </pc:sldChg>
      <pc:sldChg chg="modSp mod">
        <pc:chgData name="Rekala Tuxhorn" userId="007ab9d0-894e-48e4-9d58-991253b640e0" providerId="ADAL" clId="{2DAE6A76-ADB5-4393-8B9F-3C6132A3CE08}" dt="2026-08-05T14:37:12.499" v="349" actId="20577"/>
        <pc:sldMkLst>
          <pc:docMk/>
          <pc:sldMk cId="3312601457" sldId="333"/>
        </pc:sldMkLst>
        <pc:spChg chg="mod">
          <ac:chgData name="Rekala Tuxhorn" userId="007ab9d0-894e-48e4-9d58-991253b640e0" providerId="ADAL" clId="{2DAE6A76-ADB5-4393-8B9F-3C6132A3CE08}" dt="2026-08-05T14:37:12.499" v="349" actId="20577"/>
          <ac:spMkLst>
            <pc:docMk/>
            <pc:sldMk cId="3312601457" sldId="333"/>
            <ac:spMk id="3" creationId="{46ECFBFB-C028-BD42-A477-E6DB6F0E421A}"/>
          </ac:spMkLst>
        </pc:spChg>
      </pc:sldChg>
      <pc:sldChg chg="modSp new mod">
        <pc:chgData name="Rekala Tuxhorn" userId="007ab9d0-894e-48e4-9d58-991253b640e0" providerId="ADAL" clId="{2DAE6A76-ADB5-4393-8B9F-3C6132A3CE08}" dt="2026-08-05T19:40:52.778" v="1396" actId="20577"/>
        <pc:sldMkLst>
          <pc:docMk/>
          <pc:sldMk cId="1828151946" sldId="335"/>
        </pc:sldMkLst>
        <pc:spChg chg="mod">
          <ac:chgData name="Rekala Tuxhorn" userId="007ab9d0-894e-48e4-9d58-991253b640e0" providerId="ADAL" clId="{2DAE6A76-ADB5-4393-8B9F-3C6132A3CE08}" dt="2026-08-05T14:54:17.740" v="889" actId="20577"/>
          <ac:spMkLst>
            <pc:docMk/>
            <pc:sldMk cId="1828151946" sldId="335"/>
            <ac:spMk id="2" creationId="{B1268066-75F0-655B-CAA9-32F93BC8EA0C}"/>
          </ac:spMkLst>
        </pc:spChg>
        <pc:spChg chg="mod">
          <ac:chgData name="Rekala Tuxhorn" userId="007ab9d0-894e-48e4-9d58-991253b640e0" providerId="ADAL" clId="{2DAE6A76-ADB5-4393-8B9F-3C6132A3CE08}" dt="2026-08-05T19:40:52.778" v="1396" actId="20577"/>
          <ac:spMkLst>
            <pc:docMk/>
            <pc:sldMk cId="1828151946" sldId="335"/>
            <ac:spMk id="3" creationId="{AE834E3F-F772-91A7-1CA0-F06B010AD51F}"/>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370693" y="377348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8D38747-4367-4BD2-8D51-C97E202738E2}" type="datetime1">
              <a:rPr lang="en-US" smtClean="0"/>
              <a:t>8/5/2026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5082800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a:extLst>
              <a:ext uri="{FF2B5EF4-FFF2-40B4-BE49-F238E27FC236}">
                <a16:creationId xmlns:a16="http://schemas.microsoft.com/office/drawing/2014/main" id="{CE39118B-B3AD-4BD4-BA22-DEFF4E76CE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247728"/>
            <a:ext cx="10353762" cy="543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F1B079-7EF0-44EE-B798-BCC497C9F3B2}" type="datetime1">
              <a:rPr lang="en-US" smtClean="0"/>
              <a:t>8/5/2026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47392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normAutofit/>
          </a:bodyPr>
          <a:lstStyle>
            <a:lvl1pPr>
              <a:defRPr sz="4000"/>
            </a:lvl1pPr>
          </a:lstStyle>
          <a:p>
            <a:r>
              <a:rPr lang="en-US"/>
              <a:t>Click to edit Master title style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8FF70A8-1D13-4657-95F0-A9EA54967B8D}" type="datetime1">
              <a:rPr lang="en-US" smtClean="0"/>
              <a:t>8/5/2026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0772432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1EB90AC-71BD-4C7F-8ACA-7B3F18292E63}" type="datetime1">
              <a:rPr lang="en-US" smtClean="0"/>
              <a:t>8/5/2026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
        <p:nvSpPr>
          <p:cNvPr id="11" name="TextBox 10">
            <a:extLst>
              <a:ext uri="{FF2B5EF4-FFF2-40B4-BE49-F238E27FC236}">
                <a16:creationId xmlns:a16="http://schemas.microsoft.com/office/drawing/2014/main" id="{223F0D53-0705-41B7-8554-09D21E7807F9}"/>
              </a:ext>
            </a:extLst>
          </p:cNvPr>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a:extLst>
              <a:ext uri="{FF2B5EF4-FFF2-40B4-BE49-F238E27FC236}">
                <a16:creationId xmlns:a16="http://schemas.microsoft.com/office/drawing/2014/main" id="{C7F647CD-0F1A-4BB3-89E0-A74F1E1B098D}"/>
              </a:ext>
            </a:extLst>
          </p:cNvPr>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3828532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E6EFC2C-8905-46F0-B443-CE905B76BA01}" type="datetime1">
              <a:rPr lang="en-US" smtClean="0"/>
              <a:t>8/5/2026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4972524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5"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6711" y="1885949"/>
            <a:ext cx="3300984" cy="764783"/>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43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66572"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66572" y="2768110"/>
            <a:ext cx="3300984" cy="302308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9079DC3-C9B5-499E-9140-0DC28B7074E2}" type="datetime1">
              <a:rPr lang="en-US" smtClean="0"/>
              <a:t>8/5/2026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921410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a:extLst>
              <a:ext uri="{FF2B5EF4-FFF2-40B4-BE49-F238E27FC236}">
                <a16:creationId xmlns:a16="http://schemas.microsoft.com/office/drawing/2014/main" id="{7E87C569-D426-4615-ADA7-B370EA9834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a:extLst>
              <a:ext uri="{FF2B5EF4-FFF2-40B4-BE49-F238E27FC236}">
                <a16:creationId xmlns:a16="http://schemas.microsoft.com/office/drawing/2014/main" id="{7B353ED4-7AD0-46C9-88ED-1A16B1433A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a:extLst>
              <a:ext uri="{FF2B5EF4-FFF2-40B4-BE49-F238E27FC236}">
                <a16:creationId xmlns:a16="http://schemas.microsoft.com/office/drawing/2014/main" id="{F561D985-AD57-459A-B3A6-EBF2960397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572443"/>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435"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66572"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0BB33EA-E472-4D22-9C03-A9C14AA21CED}" type="datetime1">
              <a:rPr lang="en-US" smtClean="0"/>
              <a:t>8/5/2026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039391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7E833E-1B6D-415F-AD29-75AE8C43BD0D}" type="datetime1">
              <a:rPr lang="en-US" smtClean="0"/>
              <a:t>8/5/2026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39491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52596F-08A7-4B70-989A-F2B1CF31E66B}" type="datetime1">
              <a:rPr lang="en-US" smtClean="0"/>
              <a:t>8/5/2026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9473702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C5B93-E7CD-2E41-89FC-7E9FA34DEB1D}"/>
              </a:ext>
            </a:extLst>
          </p:cNvPr>
          <p:cNvSpPr>
            <a:spLocks noGrp="1"/>
          </p:cNvSpPr>
          <p:nvPr>
            <p:ph type="ctrTitle"/>
          </p:nvPr>
        </p:nvSpPr>
        <p:spPr>
          <a:xfrm>
            <a:off x="3546388" y="3607396"/>
            <a:ext cx="7850659" cy="1655763"/>
          </a:xfrm>
        </p:spPr>
        <p:txBody>
          <a:bodyPr anchor="b"/>
          <a:lstStyle>
            <a:lvl1pPr algn="l">
              <a:defRPr sz="6000" b="1" i="0">
                <a:solidFill>
                  <a:schemeClr val="bg1"/>
                </a:solidFill>
                <a:latin typeface="Avenir Black" panose="02000503020000020003" pitchFamily="2" charset="0"/>
              </a:defRPr>
            </a:lvl1pPr>
          </a:lstStyle>
          <a:p>
            <a:r>
              <a:rPr lang="en-US" dirty="0"/>
              <a:t>Click to edit Master title style</a:t>
            </a:r>
          </a:p>
        </p:txBody>
      </p:sp>
      <p:sp>
        <p:nvSpPr>
          <p:cNvPr id="3" name="Subtitle 2">
            <a:extLst>
              <a:ext uri="{FF2B5EF4-FFF2-40B4-BE49-F238E27FC236}">
                <a16:creationId xmlns:a16="http://schemas.microsoft.com/office/drawing/2014/main" id="{CA19E7E9-1A67-004E-A6C8-A4358D47172E}"/>
              </a:ext>
            </a:extLst>
          </p:cNvPr>
          <p:cNvSpPr>
            <a:spLocks noGrp="1"/>
          </p:cNvSpPr>
          <p:nvPr>
            <p:ph type="subTitle" idx="1"/>
          </p:nvPr>
        </p:nvSpPr>
        <p:spPr>
          <a:xfrm>
            <a:off x="3546388" y="5338119"/>
            <a:ext cx="7850659" cy="970006"/>
          </a:xfrm>
        </p:spPr>
        <p:txBody>
          <a:bodyPr/>
          <a:lstStyle>
            <a:lvl1pPr marL="0" indent="0" algn="l">
              <a:buNone/>
              <a:defRPr sz="2400" b="0" i="0">
                <a:solidFill>
                  <a:schemeClr val="bg1"/>
                </a:solidFill>
                <a:latin typeface="Avenir Book" panose="02000503020000020003"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5065932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C87FBB-A8C1-674E-911B-7D5A1A94FD95}"/>
              </a:ext>
            </a:extLst>
          </p:cNvPr>
          <p:cNvSpPr>
            <a:spLocks noGrp="1"/>
          </p:cNvSpPr>
          <p:nvPr>
            <p:ph type="title"/>
          </p:nvPr>
        </p:nvSpPr>
        <p:spPr>
          <a:xfrm>
            <a:off x="2207490" y="365125"/>
            <a:ext cx="9146309" cy="1325563"/>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E9F20E80-AC19-9C47-BCCC-B274EDDE8C3E}"/>
              </a:ext>
            </a:extLst>
          </p:cNvPr>
          <p:cNvSpPr>
            <a:spLocks noGrp="1"/>
          </p:cNvSpPr>
          <p:nvPr>
            <p:ph idx="1"/>
          </p:nvPr>
        </p:nvSpPr>
        <p:spPr>
          <a:xfrm>
            <a:off x="2207490" y="1825625"/>
            <a:ext cx="914631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9DD431DE-7247-B040-838D-C7A6A571CE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F59825-9D23-D14D-8925-57624E6C5530}"/>
              </a:ext>
            </a:extLst>
          </p:cNvPr>
          <p:cNvSpPr>
            <a:spLocks noGrp="1"/>
          </p:cNvSpPr>
          <p:nvPr>
            <p:ph type="sldNum" sz="quarter" idx="12"/>
          </p:nvPr>
        </p:nvSpPr>
        <p:spPr/>
        <p:txBody>
          <a:bodyPr/>
          <a:lstStyle/>
          <a:p>
            <a:fld id="{F6B0DEFC-95BE-224A-B9F9-1F7B5C9DFE04}" type="slidenum">
              <a:rPr lang="en-US" smtClean="0"/>
              <a:t>‹#›</a:t>
            </a:fld>
            <a:endParaRPr lang="en-US"/>
          </a:p>
        </p:txBody>
      </p:sp>
    </p:spTree>
    <p:extLst>
      <p:ext uri="{BB962C8B-B14F-4D97-AF65-F5344CB8AC3E}">
        <p14:creationId xmlns:p14="http://schemas.microsoft.com/office/powerpoint/2010/main" val="18145544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C55A3C-5767-4844-A0A3-83778C2E5409}" type="datetime1">
              <a:rPr lang="en-US" smtClean="0"/>
              <a:t>8/5/2026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1655166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C87FBB-A8C1-674E-911B-7D5A1A94FD95}"/>
              </a:ext>
            </a:extLst>
          </p:cNvPr>
          <p:cNvSpPr>
            <a:spLocks noGrp="1"/>
          </p:cNvSpPr>
          <p:nvPr>
            <p:ph type="title"/>
          </p:nvPr>
        </p:nvSpPr>
        <p:spPr>
          <a:xfrm>
            <a:off x="2207490" y="365125"/>
            <a:ext cx="9146309" cy="1325563"/>
          </a:xfrm>
        </p:spPr>
        <p:txBody>
          <a:bodyPr/>
          <a:lstStyle>
            <a:lvl1pPr>
              <a:defRPr>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E9F20E80-AC19-9C47-BCCC-B274EDDE8C3E}"/>
              </a:ext>
            </a:extLst>
          </p:cNvPr>
          <p:cNvSpPr>
            <a:spLocks noGrp="1"/>
          </p:cNvSpPr>
          <p:nvPr>
            <p:ph idx="1"/>
          </p:nvPr>
        </p:nvSpPr>
        <p:spPr>
          <a:xfrm>
            <a:off x="2207490" y="1825625"/>
            <a:ext cx="914631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9DD431DE-7247-B040-838D-C7A6A571CE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F59825-9D23-D14D-8925-57624E6C5530}"/>
              </a:ext>
            </a:extLst>
          </p:cNvPr>
          <p:cNvSpPr>
            <a:spLocks noGrp="1"/>
          </p:cNvSpPr>
          <p:nvPr>
            <p:ph type="sldNum" sz="quarter" idx="12"/>
          </p:nvPr>
        </p:nvSpPr>
        <p:spPr/>
        <p:txBody>
          <a:bodyPr/>
          <a:lstStyle/>
          <a:p>
            <a:fld id="{F6B0DEFC-95BE-224A-B9F9-1F7B5C9DFE04}" type="slidenum">
              <a:rPr lang="en-US" smtClean="0"/>
              <a:t>‹#›</a:t>
            </a:fld>
            <a:endParaRPr lang="en-US"/>
          </a:p>
        </p:txBody>
      </p:sp>
    </p:spTree>
    <p:extLst>
      <p:ext uri="{BB962C8B-B14F-4D97-AF65-F5344CB8AC3E}">
        <p14:creationId xmlns:p14="http://schemas.microsoft.com/office/powerpoint/2010/main" val="24077516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C87FBB-A8C1-674E-911B-7D5A1A94FD95}"/>
              </a:ext>
            </a:extLst>
          </p:cNvPr>
          <p:cNvSpPr>
            <a:spLocks noGrp="1"/>
          </p:cNvSpPr>
          <p:nvPr>
            <p:ph type="title"/>
          </p:nvPr>
        </p:nvSpPr>
        <p:spPr>
          <a:xfrm>
            <a:off x="2207490" y="365125"/>
            <a:ext cx="9146309" cy="1325563"/>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E9F20E80-AC19-9C47-BCCC-B274EDDE8C3E}"/>
              </a:ext>
            </a:extLst>
          </p:cNvPr>
          <p:cNvSpPr>
            <a:spLocks noGrp="1"/>
          </p:cNvSpPr>
          <p:nvPr>
            <p:ph idx="1"/>
          </p:nvPr>
        </p:nvSpPr>
        <p:spPr>
          <a:xfrm>
            <a:off x="2207490" y="1825625"/>
            <a:ext cx="914631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9DD431DE-7247-B040-838D-C7A6A571CE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F59825-9D23-D14D-8925-57624E6C5530}"/>
              </a:ext>
            </a:extLst>
          </p:cNvPr>
          <p:cNvSpPr>
            <a:spLocks noGrp="1"/>
          </p:cNvSpPr>
          <p:nvPr>
            <p:ph type="sldNum" sz="quarter" idx="12"/>
          </p:nvPr>
        </p:nvSpPr>
        <p:spPr/>
        <p:txBody>
          <a:bodyPr/>
          <a:lstStyle/>
          <a:p>
            <a:fld id="{F6B0DEFC-95BE-224A-B9F9-1F7B5C9DFE04}" type="slidenum">
              <a:rPr lang="en-US" smtClean="0"/>
              <a:t>‹#›</a:t>
            </a:fld>
            <a:endParaRPr lang="en-US"/>
          </a:p>
        </p:txBody>
      </p:sp>
    </p:spTree>
    <p:extLst>
      <p:ext uri="{BB962C8B-B14F-4D97-AF65-F5344CB8AC3E}">
        <p14:creationId xmlns:p14="http://schemas.microsoft.com/office/powerpoint/2010/main" val="18258450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A7C59-B60D-5B40-97F3-AA2F36964A8B}"/>
              </a:ext>
            </a:extLst>
          </p:cNvPr>
          <p:cNvSpPr>
            <a:spLocks noGrp="1"/>
          </p:cNvSpPr>
          <p:nvPr>
            <p:ph type="title"/>
          </p:nvPr>
        </p:nvSpPr>
        <p:spPr>
          <a:xfrm>
            <a:off x="2161308" y="365125"/>
            <a:ext cx="9192491"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2A32F8AF-07C2-084C-B58C-80F1BE521DB5}"/>
              </a:ext>
            </a:extLst>
          </p:cNvPr>
          <p:cNvSpPr>
            <a:spLocks noGrp="1"/>
          </p:cNvSpPr>
          <p:nvPr>
            <p:ph sz="half" idx="1"/>
          </p:nvPr>
        </p:nvSpPr>
        <p:spPr>
          <a:xfrm>
            <a:off x="2161308" y="1825625"/>
            <a:ext cx="44704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120A6AC-01B5-0448-B24D-C061C48A60C9}"/>
              </a:ext>
            </a:extLst>
          </p:cNvPr>
          <p:cNvSpPr>
            <a:spLocks noGrp="1"/>
          </p:cNvSpPr>
          <p:nvPr>
            <p:ph sz="half" idx="2"/>
          </p:nvPr>
        </p:nvSpPr>
        <p:spPr>
          <a:xfrm>
            <a:off x="6883400" y="1825625"/>
            <a:ext cx="44704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849D370D-04CA-8F49-937A-135FBB18F61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647CE43-80B0-E04B-B2A1-C06950953316}"/>
              </a:ext>
            </a:extLst>
          </p:cNvPr>
          <p:cNvSpPr>
            <a:spLocks noGrp="1"/>
          </p:cNvSpPr>
          <p:nvPr>
            <p:ph type="sldNum" sz="quarter" idx="12"/>
          </p:nvPr>
        </p:nvSpPr>
        <p:spPr/>
        <p:txBody>
          <a:bodyPr/>
          <a:lstStyle/>
          <a:p>
            <a:fld id="{F6B0DEFC-95BE-224A-B9F9-1F7B5C9DFE04}" type="slidenum">
              <a:rPr lang="en-US" smtClean="0"/>
              <a:t>‹#›</a:t>
            </a:fld>
            <a:endParaRPr lang="en-US"/>
          </a:p>
        </p:txBody>
      </p:sp>
    </p:spTree>
    <p:extLst>
      <p:ext uri="{BB962C8B-B14F-4D97-AF65-F5344CB8AC3E}">
        <p14:creationId xmlns:p14="http://schemas.microsoft.com/office/powerpoint/2010/main" val="24977420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3FC4E-9869-414E-BF10-0C36F9EF3535}"/>
              </a:ext>
            </a:extLst>
          </p:cNvPr>
          <p:cNvSpPr>
            <a:spLocks noGrp="1"/>
          </p:cNvSpPr>
          <p:nvPr>
            <p:ph type="title"/>
          </p:nvPr>
        </p:nvSpPr>
        <p:spPr>
          <a:xfrm>
            <a:off x="2161308" y="365125"/>
            <a:ext cx="9194079" cy="1325563"/>
          </a:xfrm>
        </p:spPr>
        <p:txBody>
          <a:bodyPr/>
          <a:lstStyle>
            <a:lvl1pPr>
              <a:defRPr>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E38C1593-E9CD-F74B-8741-E1E908DC482E}"/>
              </a:ext>
            </a:extLst>
          </p:cNvPr>
          <p:cNvSpPr>
            <a:spLocks noGrp="1"/>
          </p:cNvSpPr>
          <p:nvPr>
            <p:ph type="body" idx="1"/>
          </p:nvPr>
        </p:nvSpPr>
        <p:spPr>
          <a:xfrm>
            <a:off x="2161307" y="1681163"/>
            <a:ext cx="4437353" cy="82391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12840DAB-CD8E-2540-BA9E-FCB70E97A777}"/>
              </a:ext>
            </a:extLst>
          </p:cNvPr>
          <p:cNvSpPr>
            <a:spLocks noGrp="1"/>
          </p:cNvSpPr>
          <p:nvPr>
            <p:ph sz="half" idx="2"/>
          </p:nvPr>
        </p:nvSpPr>
        <p:spPr>
          <a:xfrm>
            <a:off x="2161308" y="2505075"/>
            <a:ext cx="4437353" cy="36845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B4B602CE-7D26-464A-8C36-BA49ABD341E8}"/>
              </a:ext>
            </a:extLst>
          </p:cNvPr>
          <p:cNvSpPr>
            <a:spLocks noGrp="1"/>
          </p:cNvSpPr>
          <p:nvPr>
            <p:ph type="body" sz="quarter" idx="3"/>
          </p:nvPr>
        </p:nvSpPr>
        <p:spPr>
          <a:xfrm>
            <a:off x="6918034" y="1681163"/>
            <a:ext cx="4437353" cy="82391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95B6150B-FF3C-C943-B442-F7DCC2ECEFE7}"/>
              </a:ext>
            </a:extLst>
          </p:cNvPr>
          <p:cNvSpPr>
            <a:spLocks noGrp="1"/>
          </p:cNvSpPr>
          <p:nvPr>
            <p:ph sz="quarter" idx="4"/>
          </p:nvPr>
        </p:nvSpPr>
        <p:spPr>
          <a:xfrm>
            <a:off x="6918036" y="2505075"/>
            <a:ext cx="4437352" cy="36845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id="{96B80EB9-EB73-B148-A32B-41157F22F0E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2A63B12-BA1F-BB43-93CB-F79741221E6C}"/>
              </a:ext>
            </a:extLst>
          </p:cNvPr>
          <p:cNvSpPr>
            <a:spLocks noGrp="1"/>
          </p:cNvSpPr>
          <p:nvPr>
            <p:ph type="sldNum" sz="quarter" idx="12"/>
          </p:nvPr>
        </p:nvSpPr>
        <p:spPr/>
        <p:txBody>
          <a:bodyPr/>
          <a:lstStyle/>
          <a:p>
            <a:fld id="{F6B0DEFC-95BE-224A-B9F9-1F7B5C9DFE04}" type="slidenum">
              <a:rPr lang="en-US" smtClean="0"/>
              <a:t>‹#›</a:t>
            </a:fld>
            <a:endParaRPr lang="en-US"/>
          </a:p>
        </p:txBody>
      </p:sp>
    </p:spTree>
    <p:extLst>
      <p:ext uri="{BB962C8B-B14F-4D97-AF65-F5344CB8AC3E}">
        <p14:creationId xmlns:p14="http://schemas.microsoft.com/office/powerpoint/2010/main" val="3910698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D859E-8B4A-864E-B38A-57A3E0AE16E7}"/>
              </a:ext>
            </a:extLst>
          </p:cNvPr>
          <p:cNvSpPr>
            <a:spLocks noGrp="1"/>
          </p:cNvSpPr>
          <p:nvPr>
            <p:ph type="title"/>
          </p:nvPr>
        </p:nvSpPr>
        <p:spPr>
          <a:xfrm>
            <a:off x="2189018" y="365125"/>
            <a:ext cx="9164782" cy="1325563"/>
          </a:xfrm>
        </p:spPr>
        <p:txBody>
          <a:bodyPr/>
          <a:lstStyle>
            <a:lvl1pPr>
              <a:defRPr>
                <a:solidFill>
                  <a:schemeClr val="bg1"/>
                </a:solidFill>
              </a:defRPr>
            </a:lvl1pPr>
          </a:lstStyle>
          <a:p>
            <a:r>
              <a:rPr lang="en-US" dirty="0"/>
              <a:t>Click to edit Master title style</a:t>
            </a:r>
          </a:p>
        </p:txBody>
      </p:sp>
      <p:sp>
        <p:nvSpPr>
          <p:cNvPr id="4" name="Footer Placeholder 3">
            <a:extLst>
              <a:ext uri="{FF2B5EF4-FFF2-40B4-BE49-F238E27FC236}">
                <a16:creationId xmlns:a16="http://schemas.microsoft.com/office/drawing/2014/main" id="{CBD23C89-EDDE-034B-AF04-D6C37033B95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11AE392-B76C-5542-9E15-B03D0CB2AC99}"/>
              </a:ext>
            </a:extLst>
          </p:cNvPr>
          <p:cNvSpPr>
            <a:spLocks noGrp="1"/>
          </p:cNvSpPr>
          <p:nvPr>
            <p:ph type="sldNum" sz="quarter" idx="12"/>
          </p:nvPr>
        </p:nvSpPr>
        <p:spPr/>
        <p:txBody>
          <a:bodyPr/>
          <a:lstStyle/>
          <a:p>
            <a:fld id="{F6B0DEFC-95BE-224A-B9F9-1F7B5C9DFE04}" type="slidenum">
              <a:rPr lang="en-US" smtClean="0"/>
              <a:t>‹#›</a:t>
            </a:fld>
            <a:endParaRPr lang="en-US"/>
          </a:p>
        </p:txBody>
      </p:sp>
      <p:sp>
        <p:nvSpPr>
          <p:cNvPr id="6" name="Content Placeholder 2">
            <a:extLst>
              <a:ext uri="{FF2B5EF4-FFF2-40B4-BE49-F238E27FC236}">
                <a16:creationId xmlns:a16="http://schemas.microsoft.com/office/drawing/2014/main" id="{D8AD23CC-44B5-F740-BD04-25359075ADBB}"/>
              </a:ext>
            </a:extLst>
          </p:cNvPr>
          <p:cNvSpPr>
            <a:spLocks noGrp="1"/>
          </p:cNvSpPr>
          <p:nvPr>
            <p:ph idx="1"/>
          </p:nvPr>
        </p:nvSpPr>
        <p:spPr>
          <a:xfrm>
            <a:off x="2207490" y="1825625"/>
            <a:ext cx="914631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31919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7184A0E-D852-334A-B20A-6B086374CB52}"/>
              </a:ext>
            </a:extLst>
          </p:cNvPr>
          <p:cNvSpPr>
            <a:spLocks noGrp="1"/>
          </p:cNvSpPr>
          <p:nvPr>
            <p:ph type="dt" sz="half" idx="10"/>
          </p:nvPr>
        </p:nvSpPr>
        <p:spPr/>
        <p:txBody>
          <a:bodyPr/>
          <a:lstStyle/>
          <a:p>
            <a:fld id="{1112AB6E-B6ED-A743-AFA4-50BD6F1A70B1}" type="datetimeFigureOut">
              <a:rPr lang="en-US" smtClean="0"/>
              <a:t>8/5/2026</a:t>
            </a:fld>
            <a:endParaRPr lang="en-US"/>
          </a:p>
        </p:txBody>
      </p:sp>
      <p:sp>
        <p:nvSpPr>
          <p:cNvPr id="3" name="Footer Placeholder 2">
            <a:extLst>
              <a:ext uri="{FF2B5EF4-FFF2-40B4-BE49-F238E27FC236}">
                <a16:creationId xmlns:a16="http://schemas.microsoft.com/office/drawing/2014/main" id="{213237B8-C958-404C-A5E0-24270D634B1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A6C3550-735D-4346-9DB1-990CF95061B0}"/>
              </a:ext>
            </a:extLst>
          </p:cNvPr>
          <p:cNvSpPr>
            <a:spLocks noGrp="1"/>
          </p:cNvSpPr>
          <p:nvPr>
            <p:ph type="sldNum" sz="quarter" idx="12"/>
          </p:nvPr>
        </p:nvSpPr>
        <p:spPr/>
        <p:txBody>
          <a:bodyPr/>
          <a:lstStyle/>
          <a:p>
            <a:fld id="{F6B0DEFC-95BE-224A-B9F9-1F7B5C9DFE04}" type="slidenum">
              <a:rPr lang="en-US" smtClean="0"/>
              <a:t>‹#›</a:t>
            </a:fld>
            <a:endParaRPr lang="en-US"/>
          </a:p>
        </p:txBody>
      </p:sp>
      <p:sp>
        <p:nvSpPr>
          <p:cNvPr id="5" name="Title 1">
            <a:extLst>
              <a:ext uri="{FF2B5EF4-FFF2-40B4-BE49-F238E27FC236}">
                <a16:creationId xmlns:a16="http://schemas.microsoft.com/office/drawing/2014/main" id="{1DD4BC83-1B81-EE4E-AF64-5AFFFD4E7486}"/>
              </a:ext>
            </a:extLst>
          </p:cNvPr>
          <p:cNvSpPr>
            <a:spLocks noGrp="1"/>
          </p:cNvSpPr>
          <p:nvPr>
            <p:ph type="title"/>
          </p:nvPr>
        </p:nvSpPr>
        <p:spPr>
          <a:xfrm>
            <a:off x="838200" y="365125"/>
            <a:ext cx="10515599" cy="1185537"/>
          </a:xfrm>
        </p:spPr>
        <p:txBody>
          <a:bodyPr/>
          <a:lstStyle/>
          <a:p>
            <a:r>
              <a:rPr lang="en-US" dirty="0"/>
              <a:t>Click to edit Master title style</a:t>
            </a:r>
          </a:p>
        </p:txBody>
      </p:sp>
      <p:sp>
        <p:nvSpPr>
          <p:cNvPr id="6" name="Content Placeholder 2">
            <a:extLst>
              <a:ext uri="{FF2B5EF4-FFF2-40B4-BE49-F238E27FC236}">
                <a16:creationId xmlns:a16="http://schemas.microsoft.com/office/drawing/2014/main" id="{3073E3ED-4F08-0A40-8058-FDB4B5DFA4F6}"/>
              </a:ext>
            </a:extLst>
          </p:cNvPr>
          <p:cNvSpPr>
            <a:spLocks noGrp="1"/>
          </p:cNvSpPr>
          <p:nvPr>
            <p:ph idx="1"/>
          </p:nvPr>
        </p:nvSpPr>
        <p:spPr>
          <a:xfrm>
            <a:off x="838200" y="1825625"/>
            <a:ext cx="10515600" cy="38916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929297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7184A0E-D852-334A-B20A-6B086374CB52}"/>
              </a:ext>
            </a:extLst>
          </p:cNvPr>
          <p:cNvSpPr>
            <a:spLocks noGrp="1"/>
          </p:cNvSpPr>
          <p:nvPr>
            <p:ph type="dt" sz="half" idx="10"/>
          </p:nvPr>
        </p:nvSpPr>
        <p:spPr/>
        <p:txBody>
          <a:bodyPr/>
          <a:lstStyle/>
          <a:p>
            <a:fld id="{1112AB6E-B6ED-A743-AFA4-50BD6F1A70B1}" type="datetimeFigureOut">
              <a:rPr lang="en-US" smtClean="0"/>
              <a:t>8/5/2026</a:t>
            </a:fld>
            <a:endParaRPr lang="en-US"/>
          </a:p>
        </p:txBody>
      </p:sp>
      <p:sp>
        <p:nvSpPr>
          <p:cNvPr id="3" name="Footer Placeholder 2">
            <a:extLst>
              <a:ext uri="{FF2B5EF4-FFF2-40B4-BE49-F238E27FC236}">
                <a16:creationId xmlns:a16="http://schemas.microsoft.com/office/drawing/2014/main" id="{213237B8-C958-404C-A5E0-24270D634B1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A6C3550-735D-4346-9DB1-990CF95061B0}"/>
              </a:ext>
            </a:extLst>
          </p:cNvPr>
          <p:cNvSpPr>
            <a:spLocks noGrp="1"/>
          </p:cNvSpPr>
          <p:nvPr>
            <p:ph type="sldNum" sz="quarter" idx="12"/>
          </p:nvPr>
        </p:nvSpPr>
        <p:spPr/>
        <p:txBody>
          <a:bodyPr/>
          <a:lstStyle/>
          <a:p>
            <a:fld id="{F6B0DEFC-95BE-224A-B9F9-1F7B5C9DFE04}" type="slidenum">
              <a:rPr lang="en-US" smtClean="0"/>
              <a:t>‹#›</a:t>
            </a:fld>
            <a:endParaRPr lang="en-US"/>
          </a:p>
        </p:txBody>
      </p:sp>
      <p:sp>
        <p:nvSpPr>
          <p:cNvPr id="5" name="Title 1">
            <a:extLst>
              <a:ext uri="{FF2B5EF4-FFF2-40B4-BE49-F238E27FC236}">
                <a16:creationId xmlns:a16="http://schemas.microsoft.com/office/drawing/2014/main" id="{1DD4BC83-1B81-EE4E-AF64-5AFFFD4E7486}"/>
              </a:ext>
            </a:extLst>
          </p:cNvPr>
          <p:cNvSpPr>
            <a:spLocks noGrp="1"/>
          </p:cNvSpPr>
          <p:nvPr>
            <p:ph type="title"/>
          </p:nvPr>
        </p:nvSpPr>
        <p:spPr>
          <a:xfrm>
            <a:off x="838200" y="365125"/>
            <a:ext cx="10515599" cy="1185537"/>
          </a:xfrm>
        </p:spPr>
        <p:txBody>
          <a:bodyPr/>
          <a:lstStyle/>
          <a:p>
            <a:r>
              <a:rPr lang="en-US" dirty="0"/>
              <a:t>Click to edit Master title style</a:t>
            </a:r>
          </a:p>
        </p:txBody>
      </p:sp>
      <p:sp>
        <p:nvSpPr>
          <p:cNvPr id="6" name="Content Placeholder 2">
            <a:extLst>
              <a:ext uri="{FF2B5EF4-FFF2-40B4-BE49-F238E27FC236}">
                <a16:creationId xmlns:a16="http://schemas.microsoft.com/office/drawing/2014/main" id="{3073E3ED-4F08-0A40-8058-FDB4B5DFA4F6}"/>
              </a:ext>
            </a:extLst>
          </p:cNvPr>
          <p:cNvSpPr>
            <a:spLocks noGrp="1"/>
          </p:cNvSpPr>
          <p:nvPr>
            <p:ph idx="1"/>
          </p:nvPr>
        </p:nvSpPr>
        <p:spPr>
          <a:xfrm>
            <a:off x="838200" y="1825625"/>
            <a:ext cx="10515600" cy="38916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066911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F63840-16FB-3E40-BAB5-830DD73EBB5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B54DAC1-6507-1B48-AECE-8D2EA249394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6675445-B282-764F-969C-4A1957AD9D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9BE4260-F48A-7E49-89DD-60256A1AA762}"/>
              </a:ext>
            </a:extLst>
          </p:cNvPr>
          <p:cNvSpPr>
            <a:spLocks noGrp="1"/>
          </p:cNvSpPr>
          <p:nvPr>
            <p:ph type="dt" sz="half" idx="10"/>
          </p:nvPr>
        </p:nvSpPr>
        <p:spPr/>
        <p:txBody>
          <a:bodyPr/>
          <a:lstStyle/>
          <a:p>
            <a:fld id="{1112AB6E-B6ED-A743-AFA4-50BD6F1A70B1}" type="datetimeFigureOut">
              <a:rPr lang="en-US" smtClean="0"/>
              <a:t>8/5/2026</a:t>
            </a:fld>
            <a:endParaRPr lang="en-US"/>
          </a:p>
        </p:txBody>
      </p:sp>
      <p:sp>
        <p:nvSpPr>
          <p:cNvPr id="6" name="Footer Placeholder 5">
            <a:extLst>
              <a:ext uri="{FF2B5EF4-FFF2-40B4-BE49-F238E27FC236}">
                <a16:creationId xmlns:a16="http://schemas.microsoft.com/office/drawing/2014/main" id="{0CE2AAB9-D2A4-604D-9F29-3CF42BB1777B}"/>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6208990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1_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F63840-16FB-3E40-BAB5-830DD73EBB5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B54DAC1-6507-1B48-AECE-8D2EA249394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6675445-B282-764F-969C-4A1957AD9D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9BE4260-F48A-7E49-89DD-60256A1AA762}"/>
              </a:ext>
            </a:extLst>
          </p:cNvPr>
          <p:cNvSpPr>
            <a:spLocks noGrp="1"/>
          </p:cNvSpPr>
          <p:nvPr>
            <p:ph type="dt" sz="half" idx="10"/>
          </p:nvPr>
        </p:nvSpPr>
        <p:spPr/>
        <p:txBody>
          <a:bodyPr/>
          <a:lstStyle/>
          <a:p>
            <a:fld id="{1112AB6E-B6ED-A743-AFA4-50BD6F1A70B1}" type="datetimeFigureOut">
              <a:rPr lang="en-US" smtClean="0"/>
              <a:t>8/5/2026</a:t>
            </a:fld>
            <a:endParaRPr lang="en-US"/>
          </a:p>
        </p:txBody>
      </p:sp>
      <p:sp>
        <p:nvSpPr>
          <p:cNvPr id="6" name="Footer Placeholder 5">
            <a:extLst>
              <a:ext uri="{FF2B5EF4-FFF2-40B4-BE49-F238E27FC236}">
                <a16:creationId xmlns:a16="http://schemas.microsoft.com/office/drawing/2014/main" id="{0CE2AAB9-D2A4-604D-9F29-3CF42BB1777B}"/>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80527798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09C83-D2B9-1E41-A8FD-9F66EAB078D2}"/>
              </a:ext>
            </a:extLst>
          </p:cNvPr>
          <p:cNvSpPr>
            <a:spLocks noGrp="1"/>
          </p:cNvSpPr>
          <p:nvPr>
            <p:ph type="title"/>
          </p:nvPr>
        </p:nvSpPr>
        <p:spPr>
          <a:xfrm>
            <a:off x="839788" y="457200"/>
            <a:ext cx="3932237" cy="1600200"/>
          </a:xfrm>
        </p:spPr>
        <p:txBody>
          <a:bodyPr anchor="b"/>
          <a:lstStyle>
            <a:lvl1pPr>
              <a:defRPr sz="3200">
                <a:solidFill>
                  <a:schemeClr val="bg1"/>
                </a:solidFill>
              </a:defRPr>
            </a:lvl1pPr>
          </a:lstStyle>
          <a:p>
            <a:r>
              <a:rPr lang="en-US" dirty="0"/>
              <a:t>Click to edit Master title style</a:t>
            </a:r>
          </a:p>
        </p:txBody>
      </p:sp>
      <p:sp>
        <p:nvSpPr>
          <p:cNvPr id="3" name="Picture Placeholder 2">
            <a:extLst>
              <a:ext uri="{FF2B5EF4-FFF2-40B4-BE49-F238E27FC236}">
                <a16:creationId xmlns:a16="http://schemas.microsoft.com/office/drawing/2014/main" id="{7081E240-1CA7-5A4B-85DB-B68108EAD65C}"/>
              </a:ext>
            </a:extLst>
          </p:cNvPr>
          <p:cNvSpPr>
            <a:spLocks noGrp="1"/>
          </p:cNvSpPr>
          <p:nvPr>
            <p:ph type="pic" idx="1"/>
          </p:nvPr>
        </p:nvSpPr>
        <p:spPr>
          <a:xfrm>
            <a:off x="5183188" y="987425"/>
            <a:ext cx="6172200" cy="4873625"/>
          </a:xfrm>
        </p:spPr>
        <p:txBody>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7F13D439-F298-C447-9CC7-E15F42273D77}"/>
              </a:ext>
            </a:extLst>
          </p:cNvPr>
          <p:cNvSpPr>
            <a:spLocks noGrp="1"/>
          </p:cNvSpPr>
          <p:nvPr>
            <p:ph type="body" sz="half" idx="2"/>
          </p:nvPr>
        </p:nvSpPr>
        <p:spPr>
          <a:xfrm>
            <a:off x="839788" y="2057400"/>
            <a:ext cx="3932237" cy="381158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6" name="Footer Placeholder 5">
            <a:extLst>
              <a:ext uri="{FF2B5EF4-FFF2-40B4-BE49-F238E27FC236}">
                <a16:creationId xmlns:a16="http://schemas.microsoft.com/office/drawing/2014/main" id="{8CCFE283-ABDA-FB40-91D5-264D41C45CA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12A3C2F-79BC-A849-80F8-2FCE87A9A672}"/>
              </a:ext>
            </a:extLst>
          </p:cNvPr>
          <p:cNvSpPr>
            <a:spLocks noGrp="1"/>
          </p:cNvSpPr>
          <p:nvPr>
            <p:ph type="sldNum" sz="quarter" idx="12"/>
          </p:nvPr>
        </p:nvSpPr>
        <p:spPr/>
        <p:txBody>
          <a:bodyPr/>
          <a:lstStyle/>
          <a:p>
            <a:fld id="{F6B0DEFC-95BE-224A-B9F9-1F7B5C9DFE04}" type="slidenum">
              <a:rPr lang="en-US" smtClean="0"/>
              <a:t>‹#›</a:t>
            </a:fld>
            <a:endParaRPr lang="en-US"/>
          </a:p>
        </p:txBody>
      </p:sp>
    </p:spTree>
    <p:extLst>
      <p:ext uri="{BB962C8B-B14F-4D97-AF65-F5344CB8AC3E}">
        <p14:creationId xmlns:p14="http://schemas.microsoft.com/office/powerpoint/2010/main" val="3221253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3763439"/>
            <a:ext cx="9590550" cy="133349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E507A8-A5CF-4D38-AB86-7EDDA87A85D4}" type="datetime1">
              <a:rPr lang="en-US" smtClean="0"/>
              <a:t>8/5/2026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26612097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3A3239-4C2B-EC42-9CC5-7FEF922FAF33}"/>
              </a:ext>
            </a:extLst>
          </p:cNvPr>
          <p:cNvSpPr>
            <a:spLocks noGrp="1"/>
          </p:cNvSpPr>
          <p:nvPr>
            <p:ph type="title"/>
          </p:nvPr>
        </p:nvSpPr>
        <p:spPr/>
        <p:txBody>
          <a:bodyPr/>
          <a:lstStyle>
            <a:lvl1pPr>
              <a:defRPr>
                <a:solidFill>
                  <a:schemeClr val="bg1"/>
                </a:solidFill>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269BC54B-8212-8143-A7A9-216E36C958F7}"/>
              </a:ext>
            </a:extLst>
          </p:cNvPr>
          <p:cNvSpPr>
            <a:spLocks noGrp="1"/>
          </p:cNvSpPr>
          <p:nvPr>
            <p:ph type="body" orient="vert" idx="1"/>
          </p:nvPr>
        </p:nvSpPr>
        <p:spPr>
          <a:xfrm rot="16200000">
            <a:off x="4202545" y="-1554019"/>
            <a:ext cx="3786910" cy="10515600"/>
          </a:xfrm>
        </p:spPr>
        <p:txBody>
          <a:bodyPr vert="eaVert"/>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890663F-DE04-D94F-B745-83D980CC8C3E}"/>
              </a:ext>
            </a:extLst>
          </p:cNvPr>
          <p:cNvSpPr>
            <a:spLocks noGrp="1"/>
          </p:cNvSpPr>
          <p:nvPr>
            <p:ph type="dt" sz="half" idx="10"/>
          </p:nvPr>
        </p:nvSpPr>
        <p:spPr/>
        <p:txBody>
          <a:bodyPr/>
          <a:lstStyle/>
          <a:p>
            <a:fld id="{1112AB6E-B6ED-A743-AFA4-50BD6F1A70B1}" type="datetimeFigureOut">
              <a:rPr lang="en-US" smtClean="0"/>
              <a:t>8/5/2026</a:t>
            </a:fld>
            <a:endParaRPr lang="en-US"/>
          </a:p>
        </p:txBody>
      </p:sp>
      <p:sp>
        <p:nvSpPr>
          <p:cNvPr id="5" name="Footer Placeholder 4">
            <a:extLst>
              <a:ext uri="{FF2B5EF4-FFF2-40B4-BE49-F238E27FC236}">
                <a16:creationId xmlns:a16="http://schemas.microsoft.com/office/drawing/2014/main" id="{7ABDFD23-FF04-7B47-ADF8-4E9E899308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6DF3C8-D559-1D49-908F-AF539EB7A292}"/>
              </a:ext>
            </a:extLst>
          </p:cNvPr>
          <p:cNvSpPr>
            <a:spLocks noGrp="1"/>
          </p:cNvSpPr>
          <p:nvPr>
            <p:ph type="sldNum" sz="quarter" idx="12"/>
          </p:nvPr>
        </p:nvSpPr>
        <p:spPr/>
        <p:txBody>
          <a:bodyPr/>
          <a:lstStyle/>
          <a:p>
            <a:fld id="{F6B0DEFC-95BE-224A-B9F9-1F7B5C9DFE04}" type="slidenum">
              <a:rPr lang="en-US" smtClean="0"/>
              <a:t>‹#›</a:t>
            </a:fld>
            <a:endParaRPr lang="en-US"/>
          </a:p>
        </p:txBody>
      </p:sp>
    </p:spTree>
    <p:extLst>
      <p:ext uri="{BB962C8B-B14F-4D97-AF65-F5344CB8AC3E}">
        <p14:creationId xmlns:p14="http://schemas.microsoft.com/office/powerpoint/2010/main" val="32141715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126187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76450"/>
            <a:ext cx="4856841" cy="3622671"/>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0716" y="2076451"/>
            <a:ext cx="4856841" cy="3622672"/>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DFCD27C-8599-43EF-BA1D-14DDC1946E06}" type="datetime1">
              <a:rPr lang="en-US" smtClean="0"/>
              <a:t>8/5/2026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603605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a:extLst>
              <a:ext uri="{FF2B5EF4-FFF2-40B4-BE49-F238E27FC236}">
                <a16:creationId xmlns:a16="http://schemas.microsoft.com/office/drawing/2014/main" id="{37B721FF-D609-4D98-9D19-CF75AA8A54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29200" cy="4099959"/>
          </a:xfrm>
          <a:prstGeom prst="rect">
            <a:avLst/>
          </a:prstGeom>
        </p:spPr>
      </p:pic>
      <p:pic>
        <p:nvPicPr>
          <p:cNvPr id="21" name="Picture 20" descr="Slate-V2-HD-compPhotoInset.png">
            <a:extLst>
              <a:ext uri="{FF2B5EF4-FFF2-40B4-BE49-F238E27FC236}">
                <a16:creationId xmlns:a16="http://schemas.microsoft.com/office/drawing/2014/main" id="{073936BD-C868-433F-8E84-D6DD8E640E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357" y="1734506"/>
            <a:ext cx="5029200" cy="4099959"/>
          </a:xfrm>
          <a:prstGeom prst="rect">
            <a:avLst/>
          </a:prstGeom>
        </p:spPr>
      </p:pic>
      <p:sp>
        <p:nvSpPr>
          <p:cNvPr id="2" name="Title 1"/>
          <p:cNvSpPr>
            <a:spLocks noGrp="1"/>
          </p:cNvSpPr>
          <p:nvPr>
            <p:ph type="title"/>
          </p:nvPr>
        </p:nvSpPr>
        <p:spPr>
          <a:xfrm>
            <a:off x="913795" y="609600"/>
            <a:ext cx="10353762" cy="97045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046013" y="1855153"/>
            <a:ext cx="4764764" cy="69249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46013" y="2702103"/>
            <a:ext cx="4764764"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3166" y="1855152"/>
            <a:ext cx="4779582" cy="692495"/>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3167" y="2702103"/>
            <a:ext cx="4779581"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9343D99-809A-49C0-96E5-4250D0B498EE}" type="datetime1">
              <a:rPr lang="en-US" smtClean="0"/>
              <a:t>8/5/2026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7492994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143DE9B-B678-4EFB-BB7D-A4370204A0B0}" type="datetime1">
              <a:rPr lang="en-US" smtClean="0"/>
              <a:t>8/5/2026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1297294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8812DA-F765-4142-A6A3-A8ED7235E082}" type="datetime1">
              <a:rPr lang="en-US" smtClean="0"/>
              <a:t>8/5/2026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014893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800" b="0"/>
            </a:lvl1pPr>
          </a:lstStyle>
          <a:p>
            <a:r>
              <a:rPr lang="en-US"/>
              <a:t>Click to edit Master title style</a:t>
            </a:r>
            <a:endParaRPr lang="en-US" dirty="0"/>
          </a:p>
        </p:txBody>
      </p:sp>
      <p:sp>
        <p:nvSpPr>
          <p:cNvPr id="3" name="Content Placeholder 2"/>
          <p:cNvSpPr>
            <a:spLocks noGrp="1"/>
          </p:cNvSpPr>
          <p:nvPr>
            <p:ph idx="1"/>
          </p:nvPr>
        </p:nvSpPr>
        <p:spPr>
          <a:xfrm>
            <a:off x="4855633" y="609600"/>
            <a:ext cx="6411924" cy="50800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95" y="2673351"/>
            <a:ext cx="3706889" cy="301625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E0277FD-7DE6-41D4-930D-AC99F5AFE54E}" type="datetime1">
              <a:rPr lang="en-US" smtClean="0"/>
              <a:t>8/5/2026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7691142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a:extLst>
              <a:ext uri="{FF2B5EF4-FFF2-40B4-BE49-F238E27FC236}">
                <a16:creationId xmlns:a16="http://schemas.microsoft.com/office/drawing/2014/main" id="{4D06E496-ACBA-4063-B4A1-C5C484EE5A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763701"/>
            <a:ext cx="5707899" cy="1675559"/>
          </a:xfrm>
        </p:spPr>
        <p:txBody>
          <a:bodyPr anchor="b">
            <a:noAutofit/>
          </a:bodyPr>
          <a:lstStyle>
            <a:lvl1pPr algn="ct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73698" y="2679699"/>
            <a:ext cx="4588094" cy="3135695"/>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EA15526-7079-4B7B-987C-1B5FAE11A0FF}" type="datetime1">
              <a:rPr lang="en-US" smtClean="0"/>
              <a:t>8/5/2026</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5423054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125730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76450"/>
            <a:ext cx="10353762" cy="3714749"/>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6000749"/>
            <a:ext cx="2743200"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073ED0CC-082F-4160-86E5-0D6041F12778}" type="datetime1">
              <a:rPr lang="en-US" smtClean="0"/>
              <a:t>8/5/2026</a:t>
            </a:fld>
            <a:endParaRPr lang="en-US" dirty="0"/>
          </a:p>
        </p:txBody>
      </p:sp>
      <p:sp>
        <p:nvSpPr>
          <p:cNvPr id="5" name="Footer Placeholder 4"/>
          <p:cNvSpPr>
            <a:spLocks noGrp="1"/>
          </p:cNvSpPr>
          <p:nvPr>
            <p:ph type="ftr" sz="quarter" idx="3"/>
          </p:nvPr>
        </p:nvSpPr>
        <p:spPr>
          <a:xfrm>
            <a:off x="913795" y="6000749"/>
            <a:ext cx="6672865" cy="365125"/>
          </a:xfrm>
          <a:prstGeom prst="rect">
            <a:avLst/>
          </a:prstGeom>
        </p:spPr>
        <p:txBody>
          <a:bodyPr vert="horz" lIns="91440" tIns="45720" rIns="91440" bIns="45720" rtlCol="0" anchor="ctr"/>
          <a:lstStyle>
            <a:lvl1pPr algn="l">
              <a:defRPr sz="1100">
                <a:solidFill>
                  <a:schemeClr val="tx1">
                    <a:lumMod val="95000"/>
                  </a:schemeClr>
                </a:solidFill>
                <a:effectLst>
                  <a:outerShdw blurRad="50800" dist="38100" dir="2700000" algn="tl" rotWithShape="0">
                    <a:schemeClr val="bg1">
                      <a:alpha val="43000"/>
                    </a:schemeClr>
                  </a:outerShdw>
                </a:effectLst>
              </a:defRPr>
            </a:lvl1pPr>
          </a:lstStyle>
          <a:p>
            <a:endParaRPr lang="en-US" dirty="0"/>
          </a:p>
        </p:txBody>
      </p:sp>
      <p:sp>
        <p:nvSpPr>
          <p:cNvPr id="6" name="Slide Number Placeholder 5"/>
          <p:cNvSpPr>
            <a:spLocks noGrp="1"/>
          </p:cNvSpPr>
          <p:nvPr>
            <p:ph type="sldNum" sz="quarter" idx="4"/>
          </p:nvPr>
        </p:nvSpPr>
        <p:spPr>
          <a:xfrm>
            <a:off x="10514011" y="6000749"/>
            <a:ext cx="753545"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3A98EE3D-8CD1-4C3F-BD1C-C98C9596463C}" type="slidenum">
              <a:rPr lang="en-US" smtClean="0"/>
              <a:t>‹#›</a:t>
            </a:fld>
            <a:endParaRPr lang="en-US" dirty="0"/>
          </a:p>
        </p:txBody>
      </p:sp>
    </p:spTree>
    <p:extLst>
      <p:ext uri="{BB962C8B-B14F-4D97-AF65-F5344CB8AC3E}">
        <p14:creationId xmlns:p14="http://schemas.microsoft.com/office/powerpoint/2010/main" val="336207152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sldNum="0" hdr="0" ftr="0" dt="0"/>
  <p:txStyles>
    <p:titleStyle>
      <a:lvl1pPr algn="ctr" defTabSz="457200" rtl="0" eaLnBrk="1" latinLnBrk="0" hangingPunct="1">
        <a:lnSpc>
          <a:spcPct val="90000"/>
        </a:lnSpc>
        <a:spcBef>
          <a:spcPct val="0"/>
        </a:spcBef>
        <a:buNone/>
        <a:defRPr sz="4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lnSpc>
          <a:spcPct val="110000"/>
        </a:lnSpc>
        <a:spcBef>
          <a:spcPct val="20000"/>
        </a:spcBef>
        <a:spcAft>
          <a:spcPts val="600"/>
        </a:spcAft>
        <a:buClr>
          <a:schemeClr val="tx2"/>
        </a:buClr>
        <a:buSzPct val="70000"/>
        <a:buFont typeface="Wingdings 2" charset="2"/>
        <a:buChar char=""/>
        <a:defRPr sz="23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21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C8A5BC-A78A-A949-A504-5149DD0F35D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667060E-6929-D342-8024-4CC8F80A0B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EC915D13-AD54-7E45-9DD9-2F440E30998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12AB6E-B6ED-A743-AFA4-50BD6F1A70B1}" type="datetimeFigureOut">
              <a:rPr lang="en-US" smtClean="0"/>
              <a:t>8/5/2026</a:t>
            </a:fld>
            <a:endParaRPr lang="en-US"/>
          </a:p>
        </p:txBody>
      </p:sp>
      <p:sp>
        <p:nvSpPr>
          <p:cNvPr id="5" name="Footer Placeholder 4">
            <a:extLst>
              <a:ext uri="{FF2B5EF4-FFF2-40B4-BE49-F238E27FC236}">
                <a16:creationId xmlns:a16="http://schemas.microsoft.com/office/drawing/2014/main" id="{79288F1F-440B-9941-A183-39E5B0FB556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795A0FA-2B47-6F4F-B1A9-D6FA3193ABF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B0DEFC-95BE-224A-B9F9-1F7B5C9DFE04}" type="slidenum">
              <a:rPr lang="en-US" smtClean="0"/>
              <a:t>‹#›</a:t>
            </a:fld>
            <a:endParaRPr lang="en-US"/>
          </a:p>
        </p:txBody>
      </p:sp>
    </p:spTree>
    <p:extLst>
      <p:ext uri="{BB962C8B-B14F-4D97-AF65-F5344CB8AC3E}">
        <p14:creationId xmlns:p14="http://schemas.microsoft.com/office/powerpoint/2010/main" val="2824318560"/>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Lst>
  <p:txStyles>
    <p:titleStyle>
      <a:lvl1pPr algn="l" defTabSz="914400" rtl="0" eaLnBrk="1" latinLnBrk="0" hangingPunct="1">
        <a:lnSpc>
          <a:spcPct val="90000"/>
        </a:lnSpc>
        <a:spcBef>
          <a:spcPct val="0"/>
        </a:spcBef>
        <a:buNone/>
        <a:defRPr sz="4400" b="1" i="0" kern="1200">
          <a:solidFill>
            <a:schemeClr val="tx1"/>
          </a:solidFill>
          <a:latin typeface="Avenir Black" panose="02000503020000020003"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venir Book" panose="02000503020000020003"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1" kern="1200">
          <a:solidFill>
            <a:schemeClr val="tx1"/>
          </a:solidFill>
          <a:latin typeface="Avenir Book Oblique" panose="02000503020000020003"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venir Light" panose="020B0402020203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venir Light" panose="020B0402020203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venir Light" panose="020B0402020203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mailto:mswfield@fhsu.edu" TargetMode="Externa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2" Type="http://schemas.openxmlformats.org/officeDocument/2006/relationships/hyperlink" Target="http://www.phialpha.org/" TargetMode="Externa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2" Type="http://schemas.openxmlformats.org/officeDocument/2006/relationships/hyperlink" Target="https://www.fhsu.edu/socialwork/field-resources/msw-resources" TargetMode="Externa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hyperlink" Target="mailto:swfield@fhsu.edu" TargetMode="Externa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1A550A-BC1F-E9E1-23B3-4D28DF122585}"/>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824A5015-25FC-8842-4B3A-D0A77FD51B73}"/>
              </a:ext>
            </a:extLst>
          </p:cNvPr>
          <p:cNvSpPr>
            <a:spLocks noGrp="1"/>
          </p:cNvSpPr>
          <p:nvPr>
            <p:ph type="subTitle" idx="1"/>
          </p:nvPr>
        </p:nvSpPr>
        <p:spPr/>
        <p:txBody>
          <a:bodyPr/>
          <a:lstStyle/>
          <a:p>
            <a:endParaRPr lang="en-US"/>
          </a:p>
        </p:txBody>
      </p:sp>
      <p:pic>
        <p:nvPicPr>
          <p:cNvPr id="5" name="Picture 4" descr="A picture containing text, outdoor object, honeycomb">
            <a:extLst>
              <a:ext uri="{FF2B5EF4-FFF2-40B4-BE49-F238E27FC236}">
                <a16:creationId xmlns:a16="http://schemas.microsoft.com/office/drawing/2014/main" id="{8CEBA35B-11B5-A3A5-7074-BCB4263CF59D}"/>
              </a:ext>
            </a:extLst>
          </p:cNvPr>
          <p:cNvPicPr>
            <a:picLocks noChangeAspect="1"/>
          </p:cNvPicPr>
          <p:nvPr/>
        </p:nvPicPr>
        <p:blipFill>
          <a:blip r:embed="rId2"/>
          <a:stretch>
            <a:fillRect/>
          </a:stretch>
        </p:blipFill>
        <p:spPr>
          <a:xfrm>
            <a:off x="0" y="0"/>
            <a:ext cx="12192000" cy="6858000"/>
          </a:xfrm>
          <a:prstGeom prst="rect">
            <a:avLst/>
          </a:prstGeom>
        </p:spPr>
      </p:pic>
      <p:sp>
        <p:nvSpPr>
          <p:cNvPr id="7" name="TextBox 6">
            <a:extLst>
              <a:ext uri="{FF2B5EF4-FFF2-40B4-BE49-F238E27FC236}">
                <a16:creationId xmlns:a16="http://schemas.microsoft.com/office/drawing/2014/main" id="{4F5A967C-EBA4-EF95-A1D2-8ED486C8F52E}"/>
              </a:ext>
            </a:extLst>
          </p:cNvPr>
          <p:cNvSpPr txBox="1"/>
          <p:nvPr/>
        </p:nvSpPr>
        <p:spPr>
          <a:xfrm>
            <a:off x="3015673" y="3061915"/>
            <a:ext cx="8726248" cy="830997"/>
          </a:xfrm>
          <a:prstGeom prst="rect">
            <a:avLst/>
          </a:prstGeom>
          <a:noFill/>
        </p:spPr>
        <p:txBody>
          <a:bodyPr wrap="square">
            <a:spAutoFit/>
          </a:bodyPr>
          <a:lstStyle/>
          <a:p>
            <a:r>
              <a:rPr lang="en-US" sz="4800" dirty="0"/>
              <a:t>MSW Field Instructor Orientation</a:t>
            </a:r>
          </a:p>
        </p:txBody>
      </p:sp>
      <p:sp>
        <p:nvSpPr>
          <p:cNvPr id="9" name="TextBox 8">
            <a:extLst>
              <a:ext uri="{FF2B5EF4-FFF2-40B4-BE49-F238E27FC236}">
                <a16:creationId xmlns:a16="http://schemas.microsoft.com/office/drawing/2014/main" id="{65369F33-12F0-41DA-1056-2BE3A6C2E4B4}"/>
              </a:ext>
            </a:extLst>
          </p:cNvPr>
          <p:cNvSpPr txBox="1"/>
          <p:nvPr/>
        </p:nvSpPr>
        <p:spPr>
          <a:xfrm>
            <a:off x="2785374" y="4646678"/>
            <a:ext cx="9396046" cy="1569660"/>
          </a:xfrm>
          <a:prstGeom prst="rect">
            <a:avLst/>
          </a:prstGeom>
          <a:noFill/>
        </p:spPr>
        <p:txBody>
          <a:bodyPr wrap="square">
            <a:spAutoFit/>
          </a:bodyPr>
          <a:lstStyle/>
          <a:p>
            <a:r>
              <a:rPr lang="en-US" sz="3200" dirty="0"/>
              <a:t>Rekala Tuxhorn, LMSW – MSW Field Director</a:t>
            </a:r>
          </a:p>
          <a:p>
            <a:r>
              <a:rPr lang="en-US" sz="3200" dirty="0"/>
              <a:t>Jennifer Whitmer – Program Specialist</a:t>
            </a:r>
          </a:p>
          <a:p>
            <a:r>
              <a:rPr lang="en-US" sz="3200" dirty="0"/>
              <a:t>Kelly Smith – Administrative Assistant</a:t>
            </a:r>
          </a:p>
        </p:txBody>
      </p:sp>
    </p:spTree>
    <p:extLst>
      <p:ext uri="{BB962C8B-B14F-4D97-AF65-F5344CB8AC3E}">
        <p14:creationId xmlns:p14="http://schemas.microsoft.com/office/powerpoint/2010/main" val="34110807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0A9B08-72D4-D968-B6FA-C5E36620A952}"/>
              </a:ext>
            </a:extLst>
          </p:cNvPr>
          <p:cNvSpPr>
            <a:spLocks noGrp="1"/>
          </p:cNvSpPr>
          <p:nvPr>
            <p:ph type="title"/>
          </p:nvPr>
        </p:nvSpPr>
        <p:spPr/>
        <p:txBody>
          <a:bodyPr/>
          <a:lstStyle/>
          <a:p>
            <a:pPr algn="ctr"/>
            <a:r>
              <a:rPr lang="en-US" dirty="0"/>
              <a:t>What is a Field Liaison?</a:t>
            </a:r>
          </a:p>
        </p:txBody>
      </p:sp>
      <p:sp>
        <p:nvSpPr>
          <p:cNvPr id="3" name="Content Placeholder 2">
            <a:extLst>
              <a:ext uri="{FF2B5EF4-FFF2-40B4-BE49-F238E27FC236}">
                <a16:creationId xmlns:a16="http://schemas.microsoft.com/office/drawing/2014/main" id="{CF804BF6-D3D5-1542-5AEF-A32664A8E312}"/>
              </a:ext>
            </a:extLst>
          </p:cNvPr>
          <p:cNvSpPr>
            <a:spLocks noGrp="1"/>
          </p:cNvSpPr>
          <p:nvPr>
            <p:ph idx="1"/>
          </p:nvPr>
        </p:nvSpPr>
        <p:spPr>
          <a:xfrm>
            <a:off x="2207490" y="1545336"/>
            <a:ext cx="9146310" cy="5010911"/>
          </a:xfrm>
        </p:spPr>
        <p:txBody>
          <a:bodyPr>
            <a:normAutofit fontScale="92500" lnSpcReduction="10000"/>
          </a:bodyPr>
          <a:lstStyle/>
          <a:p>
            <a:r>
              <a:rPr lang="en-US" b="1" dirty="0"/>
              <a:t>Communicate with field instructor and student every week </a:t>
            </a:r>
          </a:p>
          <a:p>
            <a:pPr lvl="1"/>
            <a:r>
              <a:rPr lang="en-US" b="1" dirty="0"/>
              <a:t>Typically, via email</a:t>
            </a:r>
          </a:p>
          <a:p>
            <a:pPr lvl="1"/>
            <a:r>
              <a:rPr lang="en-US" b="1" dirty="0"/>
              <a:t>Summarize course content and concepts for the week</a:t>
            </a:r>
          </a:p>
          <a:p>
            <a:r>
              <a:rPr lang="en-US" b="1" dirty="0"/>
              <a:t>Complete a minimum of two site visits each semester</a:t>
            </a:r>
          </a:p>
          <a:p>
            <a:pPr lvl="1"/>
            <a:r>
              <a:rPr lang="en-US" b="1" dirty="0"/>
              <a:t>1st Site Visits: Weeks 4 &amp; 5 (September)</a:t>
            </a:r>
          </a:p>
          <a:p>
            <a:pPr lvl="1"/>
            <a:r>
              <a:rPr lang="en-US" b="1" dirty="0"/>
              <a:t>2</a:t>
            </a:r>
            <a:r>
              <a:rPr lang="en-US" b="1" baseline="30000" dirty="0"/>
              <a:t>nd</a:t>
            </a:r>
            <a:r>
              <a:rPr lang="en-US" b="1" dirty="0"/>
              <a:t> Site Visits: Weeks 11 &amp; 12 (November)</a:t>
            </a:r>
          </a:p>
          <a:p>
            <a:pPr lvl="1"/>
            <a:r>
              <a:rPr lang="en-US" b="1" dirty="0"/>
              <a:t>In-person or Virtually</a:t>
            </a:r>
          </a:p>
          <a:p>
            <a:pPr lvl="1"/>
            <a:r>
              <a:rPr lang="en-US" b="1" dirty="0"/>
              <a:t>More can be scheduled if issues or concerns arise</a:t>
            </a:r>
          </a:p>
          <a:p>
            <a:pPr lvl="1"/>
            <a:r>
              <a:rPr lang="en-US" b="1" dirty="0"/>
              <a:t>Field Instructor can request a meeting at any time</a:t>
            </a:r>
          </a:p>
          <a:p>
            <a:r>
              <a:rPr lang="en-US" b="1" dirty="0"/>
              <a:t>Field Instructors</a:t>
            </a:r>
          </a:p>
          <a:p>
            <a:pPr lvl="1"/>
            <a:r>
              <a:rPr lang="en-US" b="1" dirty="0"/>
              <a:t>contact Liaison for questions, concerns, issues with practicum (this information has already been sent out via email, and is also listed in TigerField)</a:t>
            </a:r>
          </a:p>
          <a:p>
            <a:pPr lvl="1"/>
            <a:r>
              <a:rPr lang="en-US" b="1" dirty="0"/>
              <a:t> Please contact the field office with any questions, </a:t>
            </a:r>
            <a:r>
              <a:rPr lang="en-US" b="1" dirty="0">
                <a:hlinkClick r:id="rId2"/>
              </a:rPr>
              <a:t>mswfield@fhsu.edu</a:t>
            </a:r>
            <a:endParaRPr lang="en-US" b="1" dirty="0"/>
          </a:p>
          <a:p>
            <a:pPr lvl="1">
              <a:buFont typeface="Wingdings" panose="05000000000000000000" pitchFamily="2" charset="2"/>
              <a:buChar char="v"/>
            </a:pPr>
            <a:r>
              <a:rPr lang="en-US" b="1" dirty="0"/>
              <a:t>Your field liaison will be the same for both Fall/Spring semesters!</a:t>
            </a:r>
          </a:p>
          <a:p>
            <a:pPr lvl="1"/>
            <a:endParaRPr lang="en-US" dirty="0"/>
          </a:p>
        </p:txBody>
      </p:sp>
    </p:spTree>
    <p:extLst>
      <p:ext uri="{BB962C8B-B14F-4D97-AF65-F5344CB8AC3E}">
        <p14:creationId xmlns:p14="http://schemas.microsoft.com/office/powerpoint/2010/main" val="30206311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7C597-2FBE-ECBC-7C35-E04A0F3305BE}"/>
              </a:ext>
            </a:extLst>
          </p:cNvPr>
          <p:cNvSpPr>
            <a:spLocks noGrp="1"/>
          </p:cNvSpPr>
          <p:nvPr>
            <p:ph type="title"/>
          </p:nvPr>
        </p:nvSpPr>
        <p:spPr>
          <a:xfrm>
            <a:off x="2207490" y="144689"/>
            <a:ext cx="9146309" cy="1325563"/>
          </a:xfrm>
        </p:spPr>
        <p:txBody>
          <a:bodyPr/>
          <a:lstStyle/>
          <a:p>
            <a:pPr algn="ctr"/>
            <a:r>
              <a:rPr lang="en-US" dirty="0"/>
              <a:t>Site Visits/ Practicum Assessment Competency Evaluation (PACE)</a:t>
            </a:r>
          </a:p>
        </p:txBody>
      </p:sp>
      <p:sp>
        <p:nvSpPr>
          <p:cNvPr id="3" name="Content Placeholder 2">
            <a:extLst>
              <a:ext uri="{FF2B5EF4-FFF2-40B4-BE49-F238E27FC236}">
                <a16:creationId xmlns:a16="http://schemas.microsoft.com/office/drawing/2014/main" id="{A728121E-3DFB-9625-D9D2-FD32EB4469BB}"/>
              </a:ext>
            </a:extLst>
          </p:cNvPr>
          <p:cNvSpPr>
            <a:spLocks noGrp="1"/>
          </p:cNvSpPr>
          <p:nvPr>
            <p:ph idx="1"/>
          </p:nvPr>
        </p:nvSpPr>
        <p:spPr>
          <a:xfrm>
            <a:off x="2052215" y="1530637"/>
            <a:ext cx="9146310" cy="5111495"/>
          </a:xfrm>
        </p:spPr>
        <p:txBody>
          <a:bodyPr>
            <a:normAutofit fontScale="92500" lnSpcReduction="10000"/>
          </a:bodyPr>
          <a:lstStyle/>
          <a:p>
            <a:r>
              <a:rPr lang="en-US" sz="2200" b="1" dirty="0">
                <a:latin typeface="Avenir Book Oblique" panose="02000503020000020003"/>
              </a:rPr>
              <a:t>Student Learning Agreement – completed in TigerField</a:t>
            </a:r>
          </a:p>
          <a:p>
            <a:pPr lvl="1"/>
            <a:r>
              <a:rPr lang="en-US" sz="2200" b="1" dirty="0">
                <a:latin typeface="Avenir Book Oblique" panose="02000503020000020003"/>
              </a:rPr>
              <a:t>1</a:t>
            </a:r>
            <a:r>
              <a:rPr lang="en-US" sz="2200" b="1" baseline="30000" dirty="0">
                <a:latin typeface="Avenir Book Oblique" panose="02000503020000020003"/>
              </a:rPr>
              <a:t>st</a:t>
            </a:r>
            <a:r>
              <a:rPr lang="en-US" sz="2200" b="1" dirty="0">
                <a:latin typeface="Avenir Book Oblique" panose="02000503020000020003"/>
              </a:rPr>
              <a:t> entry due – 8/30</a:t>
            </a:r>
          </a:p>
          <a:p>
            <a:pPr lvl="1"/>
            <a:r>
              <a:rPr lang="en-US" sz="2200" b="1" dirty="0">
                <a:latin typeface="Avenir Book Oblique" panose="02000503020000020003"/>
              </a:rPr>
              <a:t>Liaison Feedback due – 9/06</a:t>
            </a:r>
          </a:p>
          <a:p>
            <a:pPr lvl="1"/>
            <a:r>
              <a:rPr lang="en-US" sz="2200" b="1" dirty="0">
                <a:latin typeface="Avenir Book Oblique" panose="02000503020000020003"/>
              </a:rPr>
              <a:t>Final entry due – 9/13</a:t>
            </a:r>
          </a:p>
          <a:p>
            <a:r>
              <a:rPr lang="en-US" sz="2200" b="1" dirty="0">
                <a:latin typeface="Avenir Book Oblique" panose="02000503020000020003"/>
              </a:rPr>
              <a:t>Mid-term PACE (GEN) or C/PACE (ADV) due 10/09 </a:t>
            </a:r>
          </a:p>
          <a:p>
            <a:pPr lvl="1"/>
            <a:r>
              <a:rPr lang="en-US" sz="2200" b="1" dirty="0">
                <a:latin typeface="Avenir Book Oblique" panose="02000503020000020003"/>
              </a:rPr>
              <a:t>Completed in TigerField / done collaboratively with the FI and student</a:t>
            </a:r>
          </a:p>
          <a:p>
            <a:r>
              <a:rPr lang="en-US" sz="2200" b="1" dirty="0">
                <a:latin typeface="Avenir Book Oblique" panose="02000503020000020003"/>
              </a:rPr>
              <a:t>Fall Break</a:t>
            </a:r>
          </a:p>
          <a:p>
            <a:pPr lvl="1"/>
            <a:r>
              <a:rPr lang="en-US" sz="2200" b="1" dirty="0">
                <a:latin typeface="Avenir Book Oblique" panose="02000503020000020003"/>
              </a:rPr>
              <a:t>November 23-27</a:t>
            </a:r>
          </a:p>
          <a:p>
            <a:r>
              <a:rPr lang="en-US" sz="2200" b="1" dirty="0">
                <a:latin typeface="Avenir Book Oblique" panose="02000503020000020003"/>
              </a:rPr>
              <a:t>Final PACE (GEN) or C/PACE (ADV) due May (End of Week 15)</a:t>
            </a:r>
          </a:p>
          <a:p>
            <a:pPr lvl="1"/>
            <a:r>
              <a:rPr lang="en-US" sz="2200" b="1" dirty="0">
                <a:latin typeface="Avenir Book Oblique" panose="02000503020000020003"/>
              </a:rPr>
              <a:t>If the student needs to go beyond this week to finish their hours, please notify the field liaison and the field office. </a:t>
            </a:r>
          </a:p>
          <a:p>
            <a:pPr lvl="1"/>
            <a:r>
              <a:rPr lang="en-US" sz="2200" b="1" dirty="0">
                <a:latin typeface="Avenir Book Oblique" panose="02000503020000020003"/>
              </a:rPr>
              <a:t>FINAL spring review of the PACE or C/PACE is located in TigerField</a:t>
            </a:r>
          </a:p>
          <a:p>
            <a:r>
              <a:rPr lang="en-US" sz="2200" b="1" dirty="0">
                <a:latin typeface="Avenir Book Oblique" panose="02000503020000020003"/>
              </a:rPr>
              <a:t>Assessments </a:t>
            </a:r>
          </a:p>
          <a:p>
            <a:pPr lvl="1"/>
            <a:r>
              <a:rPr lang="en-US" sz="2200" b="1" dirty="0">
                <a:latin typeface="Avenir Book Oblique" panose="02000503020000020003"/>
              </a:rPr>
              <a:t>Students will complete the Curriculum Assessment &amp; Exit Survey at the end of the academic year (Spring Semester), located in TigerField. This is part of their 830/880 academic course. </a:t>
            </a:r>
          </a:p>
          <a:p>
            <a:pPr lvl="1"/>
            <a:endParaRPr lang="en-US" sz="2200" b="1" dirty="0">
              <a:latin typeface="Avenir Book Oblique" panose="02000503020000020003"/>
            </a:endParaRPr>
          </a:p>
          <a:p>
            <a:pPr marL="457200" lvl="1" indent="0">
              <a:buNone/>
            </a:pPr>
            <a:endParaRPr lang="en-US" dirty="0"/>
          </a:p>
          <a:p>
            <a:pPr lvl="2"/>
            <a:endParaRPr lang="en-US" dirty="0"/>
          </a:p>
          <a:p>
            <a:endParaRPr lang="en-US" dirty="0"/>
          </a:p>
        </p:txBody>
      </p:sp>
    </p:spTree>
    <p:extLst>
      <p:ext uri="{BB962C8B-B14F-4D97-AF65-F5344CB8AC3E}">
        <p14:creationId xmlns:p14="http://schemas.microsoft.com/office/powerpoint/2010/main" val="4190180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7C597-2FBE-ECBC-7C35-E04A0F3305BE}"/>
              </a:ext>
            </a:extLst>
          </p:cNvPr>
          <p:cNvSpPr>
            <a:spLocks noGrp="1"/>
          </p:cNvSpPr>
          <p:nvPr>
            <p:ph type="title"/>
          </p:nvPr>
        </p:nvSpPr>
        <p:spPr>
          <a:xfrm>
            <a:off x="2087849" y="254030"/>
            <a:ext cx="9146309" cy="1325563"/>
          </a:xfrm>
        </p:spPr>
        <p:txBody>
          <a:bodyPr/>
          <a:lstStyle/>
          <a:p>
            <a:pPr algn="ctr"/>
            <a:r>
              <a:rPr lang="en-US" dirty="0"/>
              <a:t>Awards/Honors</a:t>
            </a:r>
          </a:p>
        </p:txBody>
      </p:sp>
      <p:sp>
        <p:nvSpPr>
          <p:cNvPr id="3" name="Content Placeholder 2">
            <a:extLst>
              <a:ext uri="{FF2B5EF4-FFF2-40B4-BE49-F238E27FC236}">
                <a16:creationId xmlns:a16="http://schemas.microsoft.com/office/drawing/2014/main" id="{A728121E-3DFB-9625-D9D2-FD32EB4469BB}"/>
              </a:ext>
            </a:extLst>
          </p:cNvPr>
          <p:cNvSpPr>
            <a:spLocks noGrp="1"/>
          </p:cNvSpPr>
          <p:nvPr>
            <p:ph idx="1"/>
          </p:nvPr>
        </p:nvSpPr>
        <p:spPr>
          <a:xfrm>
            <a:off x="2207490" y="1490132"/>
            <a:ext cx="9594252" cy="5002744"/>
          </a:xfrm>
        </p:spPr>
        <p:txBody>
          <a:bodyPr>
            <a:normAutofit lnSpcReduction="10000"/>
          </a:bodyPr>
          <a:lstStyle/>
          <a:p>
            <a:pPr marL="914400" lvl="2" indent="0">
              <a:buNone/>
            </a:pPr>
            <a:endParaRPr lang="en-US" dirty="0"/>
          </a:p>
          <a:p>
            <a:r>
              <a:rPr lang="en-US" dirty="0"/>
              <a:t>Phi Alpha – Application and Fee Due November, 2026</a:t>
            </a:r>
          </a:p>
          <a:p>
            <a:pPr lvl="1"/>
            <a:r>
              <a:rPr lang="en-US" sz="1800" i="0" dirty="0">
                <a:latin typeface="Times New Roman" panose="02020603050405020304" pitchFamily="18" charset="0"/>
                <a:ea typeface="Calibri" panose="020F0502020204030204" pitchFamily="34" charset="0"/>
              </a:rPr>
              <a:t>This is to announce the opportunity for </a:t>
            </a:r>
            <a:r>
              <a:rPr lang="en-US" sz="1800" i="0" u="sng" dirty="0">
                <a:latin typeface="Times New Roman" panose="02020603050405020304" pitchFamily="18" charset="0"/>
                <a:ea typeface="Calibri" panose="020F0502020204030204" pitchFamily="34" charset="0"/>
              </a:rPr>
              <a:t>Advanced Year MSW students </a:t>
            </a:r>
            <a:r>
              <a:rPr lang="en-US" sz="1800" i="0" dirty="0">
                <a:latin typeface="Times New Roman" panose="02020603050405020304" pitchFamily="18" charset="0"/>
                <a:ea typeface="Calibri" panose="020F0502020204030204" pitchFamily="34" charset="0"/>
              </a:rPr>
              <a:t>to apply for membership in Epsilon Omicron, the FHSU chapter of Phi Alpha National Social Work Honor Society.  Membership in Phi Alpha designates graduating FHSU members as academically talented social workers. Copied below from the Phi Alpha website is the purpose and benefits of membership: </a:t>
            </a:r>
            <a:r>
              <a:rPr lang="en-US" sz="1800" i="0" u="sng" dirty="0">
                <a:solidFill>
                  <a:srgbClr val="0563C1"/>
                </a:solidFill>
                <a:latin typeface="Times New Roman" panose="02020603050405020304" pitchFamily="18" charset="0"/>
                <a:ea typeface="Calibri" panose="020F0502020204030204" pitchFamily="34" charset="0"/>
                <a:cs typeface="Times New Roman" panose="02020603050405020304" pitchFamily="18" charset="0"/>
                <a:hlinkClick r:id="rId2"/>
              </a:rPr>
              <a:t>http://www.phialpha.org</a:t>
            </a:r>
            <a:endParaRPr lang="en-US" i="0" dirty="0"/>
          </a:p>
          <a:p>
            <a:r>
              <a:rPr lang="en-US" dirty="0"/>
              <a:t>Outstanding Practicum Student Award – Due April, 2027</a:t>
            </a:r>
          </a:p>
          <a:p>
            <a:pPr lvl="1"/>
            <a:r>
              <a:rPr lang="en-US" sz="1800" i="0" dirty="0">
                <a:latin typeface="Cambria" panose="02040503050406030204" pitchFamily="18" charset="0"/>
                <a:ea typeface="Times New Roman" panose="02020603050405020304" pitchFamily="18" charset="0"/>
              </a:rPr>
              <a:t>Field Instructors and/or Field Supervisors who have a current FHSU practicum student are highly encouraged to nominate their student for this award. This award recognizes the professional practice skills, leadership, and outstanding commitment to the social work profession, the student has demonstrated during field placement. </a:t>
            </a:r>
            <a:endParaRPr lang="en-US" i="0" dirty="0"/>
          </a:p>
          <a:p>
            <a:r>
              <a:rPr lang="en-US" dirty="0"/>
              <a:t>Outstanding Field Instructor Award – Due April, 2027</a:t>
            </a:r>
          </a:p>
          <a:p>
            <a:pPr lvl="1"/>
            <a:r>
              <a:rPr lang="en-US" sz="1800" i="0" dirty="0">
                <a:latin typeface="Calibri Light" panose="020F0302020204030204" pitchFamily="34" charset="0"/>
                <a:ea typeface="Times New Roman" panose="02020603050405020304" pitchFamily="18" charset="0"/>
                <a:cs typeface="Times New Roman" panose="02020603050405020304" pitchFamily="18" charset="0"/>
              </a:rPr>
              <a:t>BSW and MSW students who are currently in field are highly encouraged to nominate their Field Instructor and/or Field Supervisor for this award. This award recognizes the dedication and outstanding commitment to provide excellence in field experience which will prepare each student professionally as a social worker. </a:t>
            </a:r>
            <a:endParaRPr lang="en-US" sz="1800" i="0" dirty="0">
              <a:latin typeface="Times New Roman" panose="02020603050405020304" pitchFamily="18" charset="0"/>
              <a:ea typeface="Times New Roman" panose="02020603050405020304" pitchFamily="18" charset="0"/>
            </a:endParaRPr>
          </a:p>
          <a:p>
            <a:pPr lvl="1"/>
            <a:endParaRPr lang="en-US" dirty="0"/>
          </a:p>
          <a:p>
            <a:endParaRPr lang="en-US" dirty="0"/>
          </a:p>
        </p:txBody>
      </p:sp>
    </p:spTree>
    <p:extLst>
      <p:ext uri="{BB962C8B-B14F-4D97-AF65-F5344CB8AC3E}">
        <p14:creationId xmlns:p14="http://schemas.microsoft.com/office/powerpoint/2010/main" val="3561944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5DED6-E324-CD34-77C3-55A74D561463}"/>
              </a:ext>
            </a:extLst>
          </p:cNvPr>
          <p:cNvSpPr>
            <a:spLocks noGrp="1"/>
          </p:cNvSpPr>
          <p:nvPr>
            <p:ph type="title"/>
          </p:nvPr>
        </p:nvSpPr>
        <p:spPr>
          <a:xfrm>
            <a:off x="2164762" y="25903"/>
            <a:ext cx="9146309" cy="1325563"/>
          </a:xfrm>
        </p:spPr>
        <p:txBody>
          <a:bodyPr/>
          <a:lstStyle/>
          <a:p>
            <a:pPr algn="ctr"/>
            <a:r>
              <a:rPr lang="en-US" dirty="0"/>
              <a:t>Other Important Dates/Items		</a:t>
            </a:r>
          </a:p>
        </p:txBody>
      </p:sp>
      <p:sp>
        <p:nvSpPr>
          <p:cNvPr id="3" name="Content Placeholder 2">
            <a:extLst>
              <a:ext uri="{FF2B5EF4-FFF2-40B4-BE49-F238E27FC236}">
                <a16:creationId xmlns:a16="http://schemas.microsoft.com/office/drawing/2014/main" id="{0F8B9E8F-59AF-0E88-886E-BF55DD618790}"/>
              </a:ext>
            </a:extLst>
          </p:cNvPr>
          <p:cNvSpPr>
            <a:spLocks noGrp="1"/>
          </p:cNvSpPr>
          <p:nvPr>
            <p:ph idx="1"/>
          </p:nvPr>
        </p:nvSpPr>
        <p:spPr>
          <a:xfrm>
            <a:off x="1526722" y="931444"/>
            <a:ext cx="10665278" cy="5318659"/>
          </a:xfrm>
        </p:spPr>
        <p:txBody>
          <a:bodyPr>
            <a:normAutofit/>
          </a:bodyPr>
          <a:lstStyle/>
          <a:p>
            <a:pPr marL="457200" lvl="1" indent="0">
              <a:buNone/>
            </a:pPr>
            <a:endParaRPr lang="en-US" b="1" dirty="0"/>
          </a:p>
          <a:p>
            <a:pPr lvl="1"/>
            <a:r>
              <a:rPr lang="en-US" b="1" dirty="0"/>
              <a:t>Clinical Intensives (ADV) – December 7, 8 &amp; 9th – Finals Week (Virtual); May 10-14th – Finals Week (On campus)</a:t>
            </a:r>
          </a:p>
          <a:p>
            <a:pPr lvl="1"/>
            <a:endParaRPr lang="en-US" b="1" dirty="0"/>
          </a:p>
          <a:p>
            <a:pPr lvl="1"/>
            <a:r>
              <a:rPr lang="en-US" b="1" dirty="0"/>
              <a:t>Fall Symposium (GEN &amp; ADV) – October 15</a:t>
            </a:r>
            <a:r>
              <a:rPr lang="en-US" b="1" baseline="30000" dirty="0"/>
              <a:t>th</a:t>
            </a:r>
            <a:r>
              <a:rPr lang="en-US" b="1" dirty="0"/>
              <a:t> (Time 9-12 &amp; 1-4, CST)</a:t>
            </a:r>
          </a:p>
          <a:p>
            <a:pPr marL="457200" lvl="1" indent="0">
              <a:buNone/>
            </a:pPr>
            <a:endParaRPr lang="en-US" b="1" dirty="0"/>
          </a:p>
          <a:p>
            <a:pPr lvl="1"/>
            <a:r>
              <a:rPr lang="en-US" b="1" dirty="0"/>
              <a:t>MANDATORY Field Day (GEN &amp; ADV) – March 26</a:t>
            </a:r>
            <a:r>
              <a:rPr lang="en-US" b="1" baseline="30000" dirty="0"/>
              <a:t>th</a:t>
            </a:r>
            <a:r>
              <a:rPr lang="en-US" b="1" dirty="0"/>
              <a:t>, 2027</a:t>
            </a:r>
          </a:p>
          <a:p>
            <a:pPr marL="457200" lvl="1" indent="0">
              <a:buNone/>
            </a:pPr>
            <a:endParaRPr lang="en-US" b="1" dirty="0"/>
          </a:p>
          <a:p>
            <a:pPr lvl="1"/>
            <a:r>
              <a:rPr lang="en-US" b="1" dirty="0"/>
              <a:t>Graduation Reception/Phi Alpha Induction (ADV) – May 13th, 2027 (Thursday)</a:t>
            </a:r>
          </a:p>
          <a:p>
            <a:pPr marL="457200" lvl="1" indent="0">
              <a:buNone/>
            </a:pPr>
            <a:endParaRPr lang="en-US" b="1" dirty="0"/>
          </a:p>
          <a:p>
            <a:pPr lvl="1"/>
            <a:r>
              <a:rPr lang="en-US" b="1" dirty="0"/>
              <a:t>Graduation (ADV) – May 14</a:t>
            </a:r>
            <a:r>
              <a:rPr lang="en-US" b="1" baseline="30000" dirty="0"/>
              <a:t>th</a:t>
            </a:r>
            <a:r>
              <a:rPr lang="en-US" b="1" dirty="0"/>
              <a:t>, 2027, Officially TBD (Friday)</a:t>
            </a:r>
          </a:p>
          <a:p>
            <a:pPr marL="457200" lvl="1" indent="0">
              <a:buNone/>
            </a:pPr>
            <a:endParaRPr lang="en-US" b="1" dirty="0"/>
          </a:p>
          <a:p>
            <a:pPr marL="457200" lvl="1" indent="0">
              <a:buNone/>
            </a:pPr>
            <a:endParaRPr lang="en-US" dirty="0"/>
          </a:p>
        </p:txBody>
      </p:sp>
    </p:spTree>
    <p:extLst>
      <p:ext uri="{BB962C8B-B14F-4D97-AF65-F5344CB8AC3E}">
        <p14:creationId xmlns:p14="http://schemas.microsoft.com/office/powerpoint/2010/main" val="38260906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5DED6-E324-CD34-77C3-55A74D561463}"/>
              </a:ext>
            </a:extLst>
          </p:cNvPr>
          <p:cNvSpPr>
            <a:spLocks noGrp="1"/>
          </p:cNvSpPr>
          <p:nvPr>
            <p:ph type="title"/>
          </p:nvPr>
        </p:nvSpPr>
        <p:spPr/>
        <p:txBody>
          <a:bodyPr/>
          <a:lstStyle/>
          <a:p>
            <a:pPr algn="ctr"/>
            <a:r>
              <a:rPr lang="en-US" dirty="0"/>
              <a:t>FINAL REMINDERS</a:t>
            </a:r>
          </a:p>
        </p:txBody>
      </p:sp>
      <p:sp>
        <p:nvSpPr>
          <p:cNvPr id="3" name="Content Placeholder 2">
            <a:extLst>
              <a:ext uri="{FF2B5EF4-FFF2-40B4-BE49-F238E27FC236}">
                <a16:creationId xmlns:a16="http://schemas.microsoft.com/office/drawing/2014/main" id="{0F8B9E8F-59AF-0E88-886E-BF55DD618790}"/>
              </a:ext>
            </a:extLst>
          </p:cNvPr>
          <p:cNvSpPr>
            <a:spLocks noGrp="1"/>
          </p:cNvSpPr>
          <p:nvPr>
            <p:ph idx="1"/>
          </p:nvPr>
        </p:nvSpPr>
        <p:spPr>
          <a:xfrm>
            <a:off x="2207489" y="1690688"/>
            <a:ext cx="9655217" cy="4644798"/>
          </a:xfrm>
        </p:spPr>
        <p:txBody>
          <a:bodyPr>
            <a:normAutofit/>
          </a:bodyPr>
          <a:lstStyle/>
          <a:p>
            <a:r>
              <a:rPr lang="en-US" dirty="0"/>
              <a:t>Send us your most recent resume if you haven’t already, we must have this on file before your student can begin their practicum.</a:t>
            </a:r>
          </a:p>
          <a:p>
            <a:pPr marL="0" indent="0">
              <a:buNone/>
            </a:pPr>
            <a:r>
              <a:rPr lang="en-US" dirty="0"/>
              <a:t> </a:t>
            </a:r>
          </a:p>
          <a:p>
            <a:r>
              <a:rPr lang="en-US" dirty="0"/>
              <a:t>Activate TigerField</a:t>
            </a:r>
          </a:p>
          <a:p>
            <a:pPr lvl="1"/>
            <a:r>
              <a:rPr lang="en-US" dirty="0"/>
              <a:t>We will be putting the link in the chat box soon to get started. </a:t>
            </a:r>
          </a:p>
          <a:p>
            <a:pPr marL="457200" lvl="1" indent="0">
              <a:buNone/>
            </a:pPr>
            <a:endParaRPr lang="en-US" dirty="0"/>
          </a:p>
          <a:p>
            <a:r>
              <a:rPr lang="en-US" dirty="0"/>
              <a:t>Field Website</a:t>
            </a:r>
          </a:p>
          <a:p>
            <a:pPr lvl="1"/>
            <a:r>
              <a:rPr lang="en-US" dirty="0">
                <a:hlinkClick r:id="rId2"/>
              </a:rPr>
              <a:t>https://www.fhsu.edu/socialwork/field-resources/msw-resources</a:t>
            </a:r>
            <a:endParaRPr lang="en-US" dirty="0"/>
          </a:p>
        </p:txBody>
      </p:sp>
    </p:spTree>
    <p:extLst>
      <p:ext uri="{BB962C8B-B14F-4D97-AF65-F5344CB8AC3E}">
        <p14:creationId xmlns:p14="http://schemas.microsoft.com/office/powerpoint/2010/main" val="3287609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971CC8-742C-B1F2-9AFC-73C4126CF07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47EE8D4-4551-9AE4-DDB4-797D37B362A0}"/>
              </a:ext>
            </a:extLst>
          </p:cNvPr>
          <p:cNvSpPr>
            <a:spLocks noGrp="1"/>
          </p:cNvSpPr>
          <p:nvPr>
            <p:ph idx="1"/>
          </p:nvPr>
        </p:nvSpPr>
        <p:spPr>
          <a:xfrm>
            <a:off x="1827928" y="1277016"/>
            <a:ext cx="9842080" cy="4303968"/>
          </a:xfrm>
        </p:spPr>
        <p:txBody>
          <a:bodyPr>
            <a:normAutofit/>
          </a:bodyPr>
          <a:lstStyle/>
          <a:p>
            <a:pPr marL="0" indent="0" algn="ctr">
              <a:buNone/>
            </a:pPr>
            <a:r>
              <a:rPr lang="en-US" sz="8800" b="1" u="sng" dirty="0"/>
              <a:t>PLEASE SIGN IN</a:t>
            </a:r>
          </a:p>
          <a:p>
            <a:pPr algn="ctr"/>
            <a:r>
              <a:rPr lang="en-US" sz="8800" b="1" i="1" dirty="0"/>
              <a:t>Name</a:t>
            </a:r>
          </a:p>
          <a:p>
            <a:pPr algn="ctr"/>
            <a:r>
              <a:rPr lang="en-US" sz="8800" b="1" i="1" dirty="0"/>
              <a:t>Agency </a:t>
            </a:r>
          </a:p>
          <a:p>
            <a:pPr marL="914400" lvl="2" indent="0">
              <a:buNone/>
            </a:pPr>
            <a:endParaRPr lang="en-US" b="1" dirty="0">
              <a:highlight>
                <a:srgbClr val="00FF00"/>
              </a:highlight>
            </a:endParaRPr>
          </a:p>
        </p:txBody>
      </p:sp>
    </p:spTree>
    <p:extLst>
      <p:ext uri="{BB962C8B-B14F-4D97-AF65-F5344CB8AC3E}">
        <p14:creationId xmlns:p14="http://schemas.microsoft.com/office/powerpoint/2010/main" val="8286589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E3A2DF-5795-1847-9D29-D549F717518C}"/>
              </a:ext>
            </a:extLst>
          </p:cNvPr>
          <p:cNvSpPr>
            <a:spLocks noGrp="1"/>
          </p:cNvSpPr>
          <p:nvPr>
            <p:ph type="title"/>
          </p:nvPr>
        </p:nvSpPr>
        <p:spPr>
          <a:xfrm>
            <a:off x="2207491" y="106333"/>
            <a:ext cx="9146309" cy="946090"/>
          </a:xfrm>
        </p:spPr>
        <p:txBody>
          <a:bodyPr/>
          <a:lstStyle/>
          <a:p>
            <a:pPr algn="ctr"/>
            <a:r>
              <a:rPr lang="en-US" dirty="0"/>
              <a:t>Who is Who</a:t>
            </a:r>
          </a:p>
        </p:txBody>
      </p:sp>
      <p:sp>
        <p:nvSpPr>
          <p:cNvPr id="3" name="Content Placeholder 2">
            <a:extLst>
              <a:ext uri="{FF2B5EF4-FFF2-40B4-BE49-F238E27FC236}">
                <a16:creationId xmlns:a16="http://schemas.microsoft.com/office/drawing/2014/main" id="{46ECFBFB-C028-BD42-A477-E6DB6F0E421A}"/>
              </a:ext>
            </a:extLst>
          </p:cNvPr>
          <p:cNvSpPr>
            <a:spLocks noGrp="1"/>
          </p:cNvSpPr>
          <p:nvPr>
            <p:ph idx="1"/>
          </p:nvPr>
        </p:nvSpPr>
        <p:spPr>
          <a:xfrm>
            <a:off x="2069466" y="1170016"/>
            <a:ext cx="9489929" cy="5687984"/>
          </a:xfrm>
        </p:spPr>
        <p:txBody>
          <a:bodyPr>
            <a:normAutofit fontScale="85000" lnSpcReduction="20000"/>
          </a:bodyPr>
          <a:lstStyle/>
          <a:p>
            <a:r>
              <a:rPr lang="en-US" b="1" dirty="0">
                <a:solidFill>
                  <a:srgbClr val="FFFF00"/>
                </a:solidFill>
              </a:rPr>
              <a:t>Field Instructor (On-site) – MSW graduate from a CSWE accredited university and/or LMSW, LSCSW/LCSW </a:t>
            </a:r>
          </a:p>
          <a:p>
            <a:pPr lvl="1"/>
            <a:r>
              <a:rPr lang="en-US" b="1" dirty="0"/>
              <a:t>Minimum 2-years post-graduate social work experience</a:t>
            </a:r>
          </a:p>
          <a:p>
            <a:r>
              <a:rPr lang="en-US" b="1" dirty="0">
                <a:solidFill>
                  <a:srgbClr val="FFFF00"/>
                </a:solidFill>
              </a:rPr>
              <a:t>Field Supervisor (On-Site Supervisor if there is no MSW)</a:t>
            </a:r>
          </a:p>
          <a:p>
            <a:pPr lvl="1"/>
            <a:r>
              <a:rPr lang="en-US" b="1" dirty="0"/>
              <a:t>Usually, the same person as Field Instructor</a:t>
            </a:r>
          </a:p>
          <a:p>
            <a:pPr lvl="1"/>
            <a:r>
              <a:rPr lang="en-US" b="1" dirty="0"/>
              <a:t>Person assigned by the agency to provide day-to-day supervision if no MSW graduate from an CSWE accredited university is @ agency</a:t>
            </a:r>
          </a:p>
          <a:p>
            <a:pPr lvl="1"/>
            <a:r>
              <a:rPr lang="en-US" b="1" dirty="0"/>
              <a:t>Can basically have any degree, main concern is that they have experience </a:t>
            </a:r>
          </a:p>
          <a:p>
            <a:r>
              <a:rPr lang="en-US" b="1" dirty="0">
                <a:solidFill>
                  <a:srgbClr val="FFFF00"/>
                </a:solidFill>
              </a:rPr>
              <a:t>Off-Site Field Instructor (if there is no SW at agency)</a:t>
            </a:r>
          </a:p>
          <a:p>
            <a:pPr lvl="1"/>
            <a:r>
              <a:rPr lang="en-US" b="1" dirty="0"/>
              <a:t>MSW graduate from an CSWE accredited university and/or LMSW, LCSW, LSCSW who does not work for the agency</a:t>
            </a:r>
          </a:p>
          <a:p>
            <a:pPr lvl="1"/>
            <a:r>
              <a:rPr lang="en-US" b="1" dirty="0"/>
              <a:t>Supervision most likely will take place virtually</a:t>
            </a:r>
          </a:p>
          <a:p>
            <a:pPr lvl="1"/>
            <a:r>
              <a:rPr lang="en-US" b="1" dirty="0"/>
              <a:t>You will not be going to the agency, as the agency supervisor will be handling all the day-to-day guidance.</a:t>
            </a:r>
          </a:p>
          <a:p>
            <a:r>
              <a:rPr lang="en-US" b="1" dirty="0">
                <a:solidFill>
                  <a:srgbClr val="FFFF00"/>
                </a:solidFill>
              </a:rPr>
              <a:t>Liaison</a:t>
            </a:r>
          </a:p>
          <a:p>
            <a:pPr lvl="1"/>
            <a:r>
              <a:rPr lang="en-US" b="1" dirty="0"/>
              <a:t>FHSU representative (practicum instructor)</a:t>
            </a:r>
            <a:endParaRPr lang="de-DE" b="1" dirty="0"/>
          </a:p>
          <a:p>
            <a:r>
              <a:rPr lang="en-US" b="1" dirty="0">
                <a:solidFill>
                  <a:srgbClr val="FFFF00"/>
                </a:solidFill>
              </a:rPr>
              <a:t>Field Contacts</a:t>
            </a:r>
          </a:p>
          <a:p>
            <a:pPr lvl="1"/>
            <a:r>
              <a:rPr lang="en-US" b="1" dirty="0"/>
              <a:t>Rekala Tuxhorn – Field Director</a:t>
            </a:r>
          </a:p>
          <a:p>
            <a:pPr lvl="1"/>
            <a:r>
              <a:rPr lang="en-US" b="1" dirty="0"/>
              <a:t>Field Office Email –</a:t>
            </a:r>
            <a:r>
              <a:rPr lang="en-US" b="1" dirty="0">
                <a:solidFill>
                  <a:schemeClr val="tx1"/>
                </a:solidFill>
              </a:rPr>
              <a:t> </a:t>
            </a:r>
            <a:r>
              <a:rPr lang="en-US" b="1" i="0" u="sng" dirty="0">
                <a:solidFill>
                  <a:srgbClr val="00B0F0"/>
                </a:solidFill>
              </a:rPr>
              <a:t>m</a:t>
            </a:r>
            <a:r>
              <a:rPr lang="en-US" b="1" i="0" u="sng" dirty="0">
                <a:solidFill>
                  <a:srgbClr val="00B0F0"/>
                </a:solidFill>
                <a:hlinkClick r:id="rId2">
                  <a:extLst>
                    <a:ext uri="{A12FA001-AC4F-418D-AE19-62706E023703}">
                      <ahyp:hlinkClr xmlns:ahyp="http://schemas.microsoft.com/office/drawing/2018/hyperlinkcolor" val="tx"/>
                    </a:ext>
                  </a:extLst>
                </a:hlinkClick>
              </a:rPr>
              <a:t>swfield@fhsu.edu</a:t>
            </a:r>
            <a:endParaRPr lang="en-US" b="1" i="0" u="sng" dirty="0">
              <a:solidFill>
                <a:srgbClr val="00B0F0"/>
              </a:solidFill>
            </a:endParaRPr>
          </a:p>
          <a:p>
            <a:pPr lvl="1"/>
            <a:endParaRPr lang="en-US" b="1" dirty="0"/>
          </a:p>
          <a:p>
            <a:pPr lvl="1"/>
            <a:endParaRPr lang="en-US" b="1" dirty="0"/>
          </a:p>
          <a:p>
            <a:pPr marL="914400" lvl="2" indent="0">
              <a:buNone/>
            </a:pPr>
            <a:endParaRPr lang="en-US" dirty="0"/>
          </a:p>
          <a:p>
            <a:endParaRPr lang="en-US" dirty="0"/>
          </a:p>
        </p:txBody>
      </p:sp>
    </p:spTree>
    <p:extLst>
      <p:ext uri="{BB962C8B-B14F-4D97-AF65-F5344CB8AC3E}">
        <p14:creationId xmlns:p14="http://schemas.microsoft.com/office/powerpoint/2010/main" val="33126014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E3A2DF-5795-1847-9D29-D549F717518C}"/>
              </a:ext>
            </a:extLst>
          </p:cNvPr>
          <p:cNvSpPr>
            <a:spLocks noGrp="1"/>
          </p:cNvSpPr>
          <p:nvPr>
            <p:ph type="title"/>
          </p:nvPr>
        </p:nvSpPr>
        <p:spPr>
          <a:xfrm>
            <a:off x="2207489" y="97707"/>
            <a:ext cx="9146309" cy="980596"/>
          </a:xfrm>
        </p:spPr>
        <p:txBody>
          <a:bodyPr/>
          <a:lstStyle/>
          <a:p>
            <a:pPr algn="ctr"/>
            <a:r>
              <a:rPr lang="en-US" dirty="0"/>
              <a:t>Hours &amp; Needs</a:t>
            </a:r>
          </a:p>
        </p:txBody>
      </p:sp>
      <p:sp>
        <p:nvSpPr>
          <p:cNvPr id="3" name="Content Placeholder 2">
            <a:extLst>
              <a:ext uri="{FF2B5EF4-FFF2-40B4-BE49-F238E27FC236}">
                <a16:creationId xmlns:a16="http://schemas.microsoft.com/office/drawing/2014/main" id="{46ECFBFB-C028-BD42-A477-E6DB6F0E421A}"/>
              </a:ext>
            </a:extLst>
          </p:cNvPr>
          <p:cNvSpPr>
            <a:spLocks noGrp="1"/>
          </p:cNvSpPr>
          <p:nvPr>
            <p:ph idx="1"/>
          </p:nvPr>
        </p:nvSpPr>
        <p:spPr>
          <a:xfrm>
            <a:off x="2026334" y="1078303"/>
            <a:ext cx="9688337" cy="5581289"/>
          </a:xfrm>
        </p:spPr>
        <p:txBody>
          <a:bodyPr>
            <a:normAutofit fontScale="92500" lnSpcReduction="20000"/>
          </a:bodyPr>
          <a:lstStyle/>
          <a:p>
            <a:r>
              <a:rPr lang="en-US" dirty="0"/>
              <a:t>GEN 12-14 hrs./week</a:t>
            </a:r>
          </a:p>
          <a:p>
            <a:pPr lvl="1"/>
            <a:r>
              <a:rPr lang="en-US" dirty="0"/>
              <a:t>200 hours each semester, 400 total hours, 50% of hours must be direct hours</a:t>
            </a:r>
          </a:p>
          <a:p>
            <a:r>
              <a:rPr lang="en-US" dirty="0"/>
              <a:t>ADV 16-18 hrs./week</a:t>
            </a:r>
          </a:p>
          <a:p>
            <a:pPr lvl="1"/>
            <a:r>
              <a:rPr lang="en-US" dirty="0"/>
              <a:t>250 hours each semester, 500 total hours, 50% of hours must be direct hours</a:t>
            </a:r>
          </a:p>
          <a:p>
            <a:r>
              <a:rPr lang="en-US" dirty="0"/>
              <a:t>Students must complete their practicum through Week 15 (November 30</a:t>
            </a:r>
            <a:r>
              <a:rPr lang="en-US" baseline="30000" dirty="0"/>
              <a:t>th</a:t>
            </a:r>
            <a:r>
              <a:rPr lang="en-US" dirty="0"/>
              <a:t>-December 4</a:t>
            </a:r>
            <a:r>
              <a:rPr lang="en-US" baseline="30000" dirty="0"/>
              <a:t>th</a:t>
            </a:r>
            <a:r>
              <a:rPr lang="en-US" dirty="0"/>
              <a:t>), they may not stop early. This is the same expectation for Spring semester.  </a:t>
            </a:r>
          </a:p>
          <a:p>
            <a:pPr marL="914400" lvl="2" indent="0">
              <a:buNone/>
            </a:pPr>
            <a:endParaRPr lang="en-US" dirty="0"/>
          </a:p>
          <a:p>
            <a:r>
              <a:rPr lang="en-US" sz="3100" b="1" dirty="0">
                <a:solidFill>
                  <a:srgbClr val="FFFF00"/>
                </a:solidFill>
              </a:rPr>
              <a:t>Minimum 1 hour of supervision (in one sitting), weekly</a:t>
            </a:r>
          </a:p>
          <a:p>
            <a:pPr lvl="1"/>
            <a:r>
              <a:rPr lang="en-US" sz="2900" b="1" dirty="0"/>
              <a:t>Field Instructor (Not On-Site Field Supervisor) – Social worker only</a:t>
            </a:r>
          </a:p>
          <a:p>
            <a:pPr lvl="1"/>
            <a:r>
              <a:rPr lang="en-US" sz="2900" b="1" dirty="0"/>
              <a:t>Every semester – should have at least 15 timesheet entries (for 15 practicum weeks) for supervision, no less</a:t>
            </a:r>
          </a:p>
          <a:p>
            <a:pPr lvl="1"/>
            <a:r>
              <a:rPr lang="en-US" sz="2900" b="1" dirty="0"/>
              <a:t>If you are not able to provide supervision (sick or out for an emergency), please communicate with your office to see if there is someone qualified to complete it for you. If not, have the student reach out to their field liaison or the field office, so they do not lose those weekly hours. </a:t>
            </a:r>
          </a:p>
          <a:p>
            <a:endParaRPr lang="en-US" dirty="0"/>
          </a:p>
        </p:txBody>
      </p:sp>
    </p:spTree>
    <p:extLst>
      <p:ext uri="{BB962C8B-B14F-4D97-AF65-F5344CB8AC3E}">
        <p14:creationId xmlns:p14="http://schemas.microsoft.com/office/powerpoint/2010/main" val="31106197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68066-75F0-655B-CAA9-32F93BC8EA0C}"/>
              </a:ext>
            </a:extLst>
          </p:cNvPr>
          <p:cNvSpPr>
            <a:spLocks noGrp="1"/>
          </p:cNvSpPr>
          <p:nvPr>
            <p:ph type="title"/>
          </p:nvPr>
        </p:nvSpPr>
        <p:spPr/>
        <p:txBody>
          <a:bodyPr/>
          <a:lstStyle/>
          <a:p>
            <a:r>
              <a:rPr lang="en-US" dirty="0"/>
              <a:t>Timesheets! </a:t>
            </a:r>
          </a:p>
        </p:txBody>
      </p:sp>
      <p:sp>
        <p:nvSpPr>
          <p:cNvPr id="3" name="Content Placeholder 2">
            <a:extLst>
              <a:ext uri="{FF2B5EF4-FFF2-40B4-BE49-F238E27FC236}">
                <a16:creationId xmlns:a16="http://schemas.microsoft.com/office/drawing/2014/main" id="{AE834E3F-F772-91A7-1CA0-F06B010AD51F}"/>
              </a:ext>
            </a:extLst>
          </p:cNvPr>
          <p:cNvSpPr>
            <a:spLocks noGrp="1"/>
          </p:cNvSpPr>
          <p:nvPr>
            <p:ph idx="1"/>
          </p:nvPr>
        </p:nvSpPr>
        <p:spPr>
          <a:xfrm>
            <a:off x="2000455" y="1520885"/>
            <a:ext cx="9455423" cy="4971990"/>
          </a:xfrm>
        </p:spPr>
        <p:txBody>
          <a:bodyPr>
            <a:normAutofit fontScale="85000" lnSpcReduction="10000"/>
          </a:bodyPr>
          <a:lstStyle/>
          <a:p>
            <a:r>
              <a:rPr lang="en-US" b="1" dirty="0"/>
              <a:t>Timesheet entry documented in TigerField (by students)</a:t>
            </a:r>
          </a:p>
          <a:p>
            <a:pPr lvl="1"/>
            <a:r>
              <a:rPr lang="en-US" b="1" dirty="0"/>
              <a:t>Prefer daily</a:t>
            </a:r>
          </a:p>
          <a:p>
            <a:pPr lvl="1"/>
            <a:r>
              <a:rPr lang="en-US" b="1" dirty="0"/>
              <a:t>At minimum weekly, if the student gets 2 weeks behind in logging hours, their practicum will be suspended until the hours have been inputted and approved.</a:t>
            </a:r>
          </a:p>
          <a:p>
            <a:pPr lvl="1"/>
            <a:r>
              <a:rPr lang="en-US" b="1" dirty="0"/>
              <a:t>We need to be able to see the tasks they have put in their SLA within the timesheet. This shows us they are working on those tasks and also completing </a:t>
            </a:r>
            <a:r>
              <a:rPr lang="en-US" b="1"/>
              <a:t>the competencies.  </a:t>
            </a:r>
            <a:endParaRPr lang="en-US" b="1" dirty="0"/>
          </a:p>
          <a:p>
            <a:pPr lvl="1"/>
            <a:endParaRPr lang="en-US" b="1" dirty="0"/>
          </a:p>
          <a:p>
            <a:r>
              <a:rPr lang="en-US" b="1" dirty="0"/>
              <a:t>Field Instructor approval of hours in TigerField</a:t>
            </a:r>
          </a:p>
          <a:p>
            <a:pPr lvl="1"/>
            <a:r>
              <a:rPr lang="en-US" b="1" dirty="0"/>
              <a:t>At minimum weekly, review during supervision! </a:t>
            </a:r>
          </a:p>
          <a:p>
            <a:pPr lvl="1"/>
            <a:r>
              <a:rPr lang="en-US" b="1" dirty="0"/>
              <a:t>Check for errors first</a:t>
            </a:r>
          </a:p>
          <a:p>
            <a:pPr lvl="2"/>
            <a:r>
              <a:rPr lang="en-US" b="1" dirty="0"/>
              <a:t>Watch the AM’s/PM’s</a:t>
            </a:r>
          </a:p>
          <a:p>
            <a:pPr lvl="2"/>
            <a:r>
              <a:rPr lang="en-US" b="1" dirty="0"/>
              <a:t>Do not enter your lunch break, Do not enter any type of “breaks”</a:t>
            </a:r>
          </a:p>
          <a:p>
            <a:pPr lvl="2"/>
            <a:r>
              <a:rPr lang="en-US" b="1" dirty="0"/>
              <a:t>Brief but specific comments</a:t>
            </a:r>
          </a:p>
          <a:p>
            <a:pPr lvl="2"/>
            <a:r>
              <a:rPr lang="en-US" b="1" dirty="0"/>
              <a:t>SMART GOALS – in timesheets (Specific, Measurable, Achievable, Relevant, Time-Bound)</a:t>
            </a:r>
          </a:p>
          <a:p>
            <a:pPr lvl="2"/>
            <a:r>
              <a:rPr lang="en-US" b="1" dirty="0"/>
              <a:t>If there are any errors, your field instructor will send your timesheet back to you and you will see this in your Dashboard to make a correction</a:t>
            </a:r>
          </a:p>
          <a:p>
            <a:endParaRPr lang="en-US" dirty="0"/>
          </a:p>
        </p:txBody>
      </p:sp>
    </p:spTree>
    <p:extLst>
      <p:ext uri="{BB962C8B-B14F-4D97-AF65-F5344CB8AC3E}">
        <p14:creationId xmlns:p14="http://schemas.microsoft.com/office/powerpoint/2010/main" val="18281519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15586F-6703-2E30-EB10-5386B3AE6CC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0CB2373-B05C-CD04-9FA1-02836CE32938}"/>
              </a:ext>
            </a:extLst>
          </p:cNvPr>
          <p:cNvSpPr>
            <a:spLocks noGrp="1"/>
          </p:cNvSpPr>
          <p:nvPr>
            <p:ph idx="1"/>
          </p:nvPr>
        </p:nvSpPr>
        <p:spPr>
          <a:xfrm>
            <a:off x="2155732" y="1277016"/>
            <a:ext cx="9842080" cy="4303968"/>
          </a:xfrm>
        </p:spPr>
        <p:txBody>
          <a:bodyPr>
            <a:normAutofit fontScale="70000" lnSpcReduction="20000"/>
          </a:bodyPr>
          <a:lstStyle/>
          <a:p>
            <a:r>
              <a:rPr lang="en-US" dirty="0"/>
              <a:t>This is a </a:t>
            </a:r>
            <a:r>
              <a:rPr lang="en-US" u="sng" dirty="0"/>
              <a:t>Clinically focused program</a:t>
            </a:r>
            <a:r>
              <a:rPr lang="en-US" dirty="0"/>
              <a:t>, in the Advanced year, the student will be completing clinical/therapeutic type tasks! </a:t>
            </a:r>
          </a:p>
          <a:p>
            <a:endParaRPr lang="en-US" dirty="0"/>
          </a:p>
          <a:p>
            <a:r>
              <a:rPr lang="en-US" dirty="0"/>
              <a:t>BSRB Statute 65-6306</a:t>
            </a:r>
          </a:p>
          <a:p>
            <a:r>
              <a:rPr lang="en-US" dirty="0"/>
              <a:t>(B) has completed 3 credit hours as part of or in addition to the requirements under subsection (e) supporting diagnosis or treatment of mental disorders with use of the American psychiatric association's diagnostic and statistical manual, through identifiable study of psychopathology;</a:t>
            </a:r>
          </a:p>
          <a:p>
            <a:pPr marL="742950" lvl="1" indent="-285750"/>
            <a:r>
              <a:rPr lang="en-US" b="1" dirty="0">
                <a:solidFill>
                  <a:srgbClr val="FF0000"/>
                </a:solidFill>
              </a:rPr>
              <a:t>The student completes the psychopathology courses in our curriculum</a:t>
            </a:r>
          </a:p>
          <a:p>
            <a:r>
              <a:rPr lang="en-US" dirty="0"/>
              <a:t>(C) has completed a graduate level supervised clinical practicum of supervised professional experience, including, but not limited to, psychotherapy and assessment, integrating diagnosis or diagnostic impressions and treatment of mental disorders with use of the American psychiatric association's diagnostic and statistical manual or additional postgraduate supervised experience as determined by the board;</a:t>
            </a:r>
          </a:p>
          <a:p>
            <a:pPr marL="742950" lvl="1" indent="-285750"/>
            <a:r>
              <a:rPr lang="en-US" b="1" dirty="0">
                <a:solidFill>
                  <a:srgbClr val="FF0000"/>
                </a:solidFill>
              </a:rPr>
              <a:t>The student would need a practicum experience that supports the requirements above to be able to sit/take the clinical licensing exam</a:t>
            </a:r>
          </a:p>
          <a:p>
            <a:pPr marL="914400" lvl="2" indent="0">
              <a:buNone/>
            </a:pPr>
            <a:endParaRPr lang="en-US" b="1" dirty="0">
              <a:highlight>
                <a:srgbClr val="00FF00"/>
              </a:highlight>
            </a:endParaRPr>
          </a:p>
        </p:txBody>
      </p:sp>
    </p:spTree>
    <p:extLst>
      <p:ext uri="{BB962C8B-B14F-4D97-AF65-F5344CB8AC3E}">
        <p14:creationId xmlns:p14="http://schemas.microsoft.com/office/powerpoint/2010/main" val="19685035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673760A-123B-F02B-D736-FF296775933D}"/>
              </a:ext>
            </a:extLst>
          </p:cNvPr>
          <p:cNvSpPr>
            <a:spLocks noGrp="1"/>
          </p:cNvSpPr>
          <p:nvPr>
            <p:ph type="title"/>
          </p:nvPr>
        </p:nvSpPr>
        <p:spPr>
          <a:xfrm>
            <a:off x="3754279" y="0"/>
            <a:ext cx="9146309" cy="1325563"/>
          </a:xfrm>
        </p:spPr>
        <p:txBody>
          <a:bodyPr/>
          <a:lstStyle/>
          <a:p>
            <a:r>
              <a:rPr lang="en-US" dirty="0"/>
              <a:t>Student Liability Insurance</a:t>
            </a:r>
          </a:p>
        </p:txBody>
      </p:sp>
      <p:pic>
        <p:nvPicPr>
          <p:cNvPr id="8" name="Content Placeholder 3">
            <a:extLst>
              <a:ext uri="{FF2B5EF4-FFF2-40B4-BE49-F238E27FC236}">
                <a16:creationId xmlns:a16="http://schemas.microsoft.com/office/drawing/2014/main" id="{3E62932E-4A04-BE41-6CA0-F33C2C6C61C2}"/>
              </a:ext>
            </a:extLst>
          </p:cNvPr>
          <p:cNvPicPr>
            <a:picLocks noGrp="1" noChangeAspect="1"/>
          </p:cNvPicPr>
          <p:nvPr>
            <p:ph idx="1"/>
          </p:nvPr>
        </p:nvPicPr>
        <p:blipFill rotWithShape="1">
          <a:blip r:embed="rId2"/>
          <a:srcRect l="9975" t="13034" r="67318" b="9760"/>
          <a:stretch/>
        </p:blipFill>
        <p:spPr bwMode="auto">
          <a:xfrm>
            <a:off x="6672467" y="1184564"/>
            <a:ext cx="5455256" cy="5255380"/>
          </a:xfrm>
          <a:prstGeom prst="rect">
            <a:avLst/>
          </a:prstGeom>
          <a:ln>
            <a:noFill/>
          </a:ln>
          <a:extLst>
            <a:ext uri="{53640926-AAD7-44D8-BBD7-CCE9431645EC}">
              <a14:shadowObscured xmlns:a14="http://schemas.microsoft.com/office/drawing/2010/main"/>
            </a:ext>
          </a:extLst>
        </p:spPr>
      </p:pic>
      <p:sp>
        <p:nvSpPr>
          <p:cNvPr id="10" name="TextBox 9">
            <a:extLst>
              <a:ext uri="{FF2B5EF4-FFF2-40B4-BE49-F238E27FC236}">
                <a16:creationId xmlns:a16="http://schemas.microsoft.com/office/drawing/2014/main" id="{FF1144D5-74DF-8B81-F111-0526C57798A7}"/>
              </a:ext>
            </a:extLst>
          </p:cNvPr>
          <p:cNvSpPr txBox="1"/>
          <p:nvPr/>
        </p:nvSpPr>
        <p:spPr>
          <a:xfrm>
            <a:off x="2031022" y="1536257"/>
            <a:ext cx="4641445" cy="3524042"/>
          </a:xfrm>
          <a:prstGeom prst="rect">
            <a:avLst/>
          </a:prstGeom>
          <a:noFill/>
        </p:spPr>
        <p:txBody>
          <a:bodyPr wrap="square">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2900" b="1" i="0" u="none" strike="noStrike" kern="1200" cap="none" spc="0" normalizeH="0" baseline="0" noProof="0" dirty="0">
                <a:ln>
                  <a:noFill/>
                </a:ln>
                <a:solidFill>
                  <a:prstClr val="black"/>
                </a:solidFill>
                <a:effectLst/>
                <a:uLnTx/>
                <a:uFillTx/>
                <a:latin typeface="Calibri" panose="020F0502020204030204"/>
                <a:ea typeface="+mn-ea"/>
                <a:cs typeface="+mn-cs"/>
              </a:rPr>
              <a:t>Each individual student policy has been sent to the field instructor/agency</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900" b="1" i="0" u="none" strike="noStrike" kern="1200" cap="none" spc="0" normalizeH="0" baseline="0" noProof="0" dirty="0">
              <a:ln>
                <a:noFill/>
              </a:ln>
              <a:solidFill>
                <a:srgbClr val="FFFF00"/>
              </a:solidFill>
              <a:effectLst/>
              <a:uLnTx/>
              <a:uFillTx/>
              <a:latin typeface="Calibri" panose="020F0502020204030204"/>
              <a:ea typeface="+mn-ea"/>
              <a:cs typeface="+mn-cs"/>
            </a:endParaRPr>
          </a:p>
          <a:p>
            <a:pPr marL="1371600" marR="0" lvl="2"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1" i="0" u="none" strike="noStrike" kern="1200" cap="none" spc="0" normalizeH="0" baseline="0" noProof="0" dirty="0">
                <a:ln>
                  <a:noFill/>
                </a:ln>
                <a:solidFill>
                  <a:prstClr val="black"/>
                </a:solidFill>
                <a:effectLst/>
                <a:uLnTx/>
                <a:uFillTx/>
                <a:latin typeface="Calibri" panose="020F0502020204030204"/>
                <a:ea typeface="+mn-ea"/>
                <a:cs typeface="+mn-cs"/>
              </a:rPr>
              <a:t>$1,000,000 per incident</a:t>
            </a:r>
          </a:p>
          <a:p>
            <a:pPr marL="1371600" marR="0" lvl="2"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1" i="0" u="none" strike="noStrike" kern="1200" cap="none" spc="0" normalizeH="0" baseline="0" noProof="0" dirty="0">
                <a:ln>
                  <a:noFill/>
                </a:ln>
                <a:solidFill>
                  <a:prstClr val="black"/>
                </a:solidFill>
                <a:effectLst/>
                <a:uLnTx/>
                <a:uFillTx/>
                <a:latin typeface="Calibri" panose="020F0502020204030204"/>
                <a:ea typeface="+mn-ea"/>
                <a:cs typeface="+mn-cs"/>
              </a:rPr>
              <a:t>$3,000,000 aggregate </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C9C5DEF8-5B27-0BFD-F90B-57C8803F9211}"/>
              </a:ext>
            </a:extLst>
          </p:cNvPr>
          <p:cNvSpPr/>
          <p:nvPr/>
        </p:nvSpPr>
        <p:spPr>
          <a:xfrm>
            <a:off x="7913406" y="3153398"/>
            <a:ext cx="828942" cy="170916"/>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46423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4C7C9-7253-4243-9D26-A4F1994BA153}"/>
              </a:ext>
            </a:extLst>
          </p:cNvPr>
          <p:cNvSpPr>
            <a:spLocks noGrp="1"/>
          </p:cNvSpPr>
          <p:nvPr>
            <p:ph type="title"/>
          </p:nvPr>
        </p:nvSpPr>
        <p:spPr/>
        <p:txBody>
          <a:bodyPr/>
          <a:lstStyle/>
          <a:p>
            <a:pPr algn="ctr"/>
            <a:r>
              <a:rPr lang="en-US" dirty="0"/>
              <a:t>Direct vs Indirect Hours	</a:t>
            </a:r>
          </a:p>
        </p:txBody>
      </p:sp>
      <p:sp>
        <p:nvSpPr>
          <p:cNvPr id="3" name="Content Placeholder 2">
            <a:extLst>
              <a:ext uri="{FF2B5EF4-FFF2-40B4-BE49-F238E27FC236}">
                <a16:creationId xmlns:a16="http://schemas.microsoft.com/office/drawing/2014/main" id="{84CA7E31-32A3-6742-8E21-67D1E1946D4C}"/>
              </a:ext>
            </a:extLst>
          </p:cNvPr>
          <p:cNvSpPr>
            <a:spLocks noGrp="1"/>
          </p:cNvSpPr>
          <p:nvPr>
            <p:ph idx="1"/>
          </p:nvPr>
        </p:nvSpPr>
        <p:spPr>
          <a:xfrm>
            <a:off x="2207490" y="1423972"/>
            <a:ext cx="9842080" cy="5301568"/>
          </a:xfrm>
        </p:spPr>
        <p:txBody>
          <a:bodyPr>
            <a:normAutofit fontScale="92500" lnSpcReduction="20000"/>
          </a:bodyPr>
          <a:lstStyle/>
          <a:p>
            <a:r>
              <a:rPr lang="en-US" sz="2600" b="1" dirty="0"/>
              <a:t>50% of hours should be entered as direct practice hours (at the end of academic term, as we understand the student may not have their own client caseload until a few months into practicum)</a:t>
            </a:r>
          </a:p>
          <a:p>
            <a:pPr lvl="1"/>
            <a:r>
              <a:rPr lang="en-US" b="1" dirty="0"/>
              <a:t>When entering the Direct Hours in TigerField, they must select a sub-activity </a:t>
            </a:r>
          </a:p>
          <a:p>
            <a:pPr lvl="1"/>
            <a:r>
              <a:rPr lang="en-US" sz="2400" b="1" dirty="0"/>
              <a:t>Sonia collects and tracks hours </a:t>
            </a:r>
          </a:p>
          <a:p>
            <a:pPr lvl="1"/>
            <a:r>
              <a:rPr lang="en-US" sz="2400" b="1" dirty="0"/>
              <a:t>Must make a brief description of completed tasks in the comment box, do not disclose confidentiality</a:t>
            </a:r>
          </a:p>
          <a:p>
            <a:r>
              <a:rPr lang="en-US" b="1" dirty="0"/>
              <a:t>Self-Care Hours </a:t>
            </a:r>
          </a:p>
          <a:p>
            <a:pPr lvl="1"/>
            <a:r>
              <a:rPr lang="en-US" sz="1600" i="0" dirty="0">
                <a:effectLst/>
                <a:latin typeface="Calibri" panose="020F0502020204030204" pitchFamily="34" charset="0"/>
                <a:ea typeface="Times New Roman" panose="02020603050405020304" pitchFamily="18" charset="0"/>
              </a:rPr>
              <a:t>Student’s may have no more than 1 logged</a:t>
            </a:r>
            <a:r>
              <a:rPr lang="en-US" sz="1600" i="0" dirty="0">
                <a:latin typeface="Calibri" panose="020F0502020204030204" pitchFamily="34" charset="0"/>
                <a:ea typeface="Times New Roman" panose="02020603050405020304" pitchFamily="18" charset="0"/>
              </a:rPr>
              <a:t> </a:t>
            </a:r>
            <a:r>
              <a:rPr lang="en-US" sz="1600" i="0" dirty="0">
                <a:effectLst/>
                <a:latin typeface="Calibri" panose="020F0502020204030204" pitchFamily="34" charset="0"/>
                <a:ea typeface="Times New Roman" panose="02020603050405020304" pitchFamily="18" charset="0"/>
              </a:rPr>
              <a:t>self-care hour each week! To count </a:t>
            </a:r>
            <a:r>
              <a:rPr lang="en-US" sz="1600" i="0" dirty="0">
                <a:latin typeface="Calibri" panose="020F0502020204030204" pitchFamily="34" charset="0"/>
                <a:ea typeface="Times New Roman" panose="02020603050405020304" pitchFamily="18" charset="0"/>
              </a:rPr>
              <a:t>their</a:t>
            </a:r>
            <a:r>
              <a:rPr lang="en-US" sz="1600" i="0" dirty="0">
                <a:effectLst/>
                <a:latin typeface="Calibri" panose="020F0502020204030204" pitchFamily="34" charset="0"/>
                <a:ea typeface="Times New Roman" panose="02020603050405020304" pitchFamily="18" charset="0"/>
              </a:rPr>
              <a:t> self-care hour, </a:t>
            </a:r>
            <a:r>
              <a:rPr lang="en-US" sz="1600" i="0" dirty="0">
                <a:latin typeface="Calibri" panose="020F0502020204030204" pitchFamily="34" charset="0"/>
                <a:ea typeface="Times New Roman" panose="02020603050405020304" pitchFamily="18" charset="0"/>
              </a:rPr>
              <a:t>they</a:t>
            </a:r>
            <a:r>
              <a:rPr lang="en-US" sz="1600" i="0" dirty="0">
                <a:effectLst/>
                <a:latin typeface="Calibri" panose="020F0502020204030204" pitchFamily="34" charset="0"/>
                <a:ea typeface="Times New Roman" panose="02020603050405020304" pitchFamily="18" charset="0"/>
              </a:rPr>
              <a:t> must:</a:t>
            </a:r>
            <a:endParaRPr lang="en-US" sz="1200" dirty="0">
              <a:effectLst/>
              <a:latin typeface="Calibri" panose="020F0502020204030204" pitchFamily="34" charset="0"/>
              <a:ea typeface="Calibri" panose="020F0502020204030204" pitchFamily="34" charset="0"/>
            </a:endParaRPr>
          </a:p>
          <a:p>
            <a:pPr lvl="2">
              <a:spcBef>
                <a:spcPts val="0"/>
              </a:spcBef>
            </a:pPr>
            <a:r>
              <a:rPr lang="en-US" sz="1400" dirty="0">
                <a:effectLst/>
                <a:latin typeface="Calibri" panose="020F0502020204030204" pitchFamily="34" charset="0"/>
                <a:ea typeface="Times New Roman" panose="02020603050405020304" pitchFamily="18" charset="0"/>
              </a:rPr>
              <a:t>Review during your supervision what your self-care activity(</a:t>
            </a:r>
            <a:r>
              <a:rPr lang="en-US" sz="1400" dirty="0" err="1">
                <a:effectLst/>
                <a:latin typeface="Calibri" panose="020F0502020204030204" pitchFamily="34" charset="0"/>
                <a:ea typeface="Times New Roman" panose="02020603050405020304" pitchFamily="18" charset="0"/>
              </a:rPr>
              <a:t>ies</a:t>
            </a:r>
            <a:r>
              <a:rPr lang="en-US" sz="1400" dirty="0">
                <a:effectLst/>
                <a:latin typeface="Calibri" panose="020F0502020204030204" pitchFamily="34" charset="0"/>
                <a:ea typeface="Times New Roman" panose="02020603050405020304" pitchFamily="18" charset="0"/>
              </a:rPr>
              <a:t>) was/were and how that time impacted </a:t>
            </a:r>
            <a:r>
              <a:rPr lang="en-US" sz="1400" dirty="0">
                <a:latin typeface="Calibri" panose="020F0502020204030204" pitchFamily="34" charset="0"/>
                <a:ea typeface="Times New Roman" panose="02020603050405020304" pitchFamily="18" charset="0"/>
              </a:rPr>
              <a:t>them</a:t>
            </a:r>
            <a:r>
              <a:rPr lang="en-US" sz="1400" dirty="0">
                <a:effectLst/>
                <a:latin typeface="Calibri" panose="020F0502020204030204" pitchFamily="34" charset="0"/>
                <a:ea typeface="Times New Roman" panose="02020603050405020304" pitchFamily="18" charset="0"/>
              </a:rPr>
              <a:t>. </a:t>
            </a:r>
            <a:endParaRPr lang="en-US" sz="1400" dirty="0">
              <a:effectLst/>
              <a:latin typeface="Calibri" panose="020F0502020204030204" pitchFamily="34" charset="0"/>
              <a:ea typeface="Calibri" panose="020F0502020204030204" pitchFamily="34" charset="0"/>
            </a:endParaRPr>
          </a:p>
          <a:p>
            <a:pPr lvl="2">
              <a:spcBef>
                <a:spcPts val="0"/>
              </a:spcBef>
            </a:pPr>
            <a:r>
              <a:rPr lang="en-US" sz="1400" dirty="0">
                <a:effectLst/>
                <a:latin typeface="Calibri" panose="020F0502020204030204" pitchFamily="34" charset="0"/>
                <a:ea typeface="Times New Roman" panose="02020603050405020304" pitchFamily="18" charset="0"/>
              </a:rPr>
              <a:t>When recording </a:t>
            </a:r>
            <a:r>
              <a:rPr lang="en-US" sz="1400" dirty="0">
                <a:latin typeface="Calibri" panose="020F0502020204030204" pitchFamily="34" charset="0"/>
                <a:ea typeface="Times New Roman" panose="02020603050405020304" pitchFamily="18" charset="0"/>
              </a:rPr>
              <a:t>their</a:t>
            </a:r>
            <a:r>
              <a:rPr lang="en-US" sz="1400" dirty="0">
                <a:effectLst/>
                <a:latin typeface="Calibri" panose="020F0502020204030204" pitchFamily="34" charset="0"/>
                <a:ea typeface="Times New Roman" panose="02020603050405020304" pitchFamily="18" charset="0"/>
              </a:rPr>
              <a:t> self-care hour in Sonia (select the self-care tab in drop down box), make sure to include a description of the self-care activity(</a:t>
            </a:r>
            <a:r>
              <a:rPr lang="en-US" sz="1400" dirty="0" err="1">
                <a:effectLst/>
                <a:latin typeface="Calibri" panose="020F0502020204030204" pitchFamily="34" charset="0"/>
                <a:ea typeface="Times New Roman" panose="02020603050405020304" pitchFamily="18" charset="0"/>
              </a:rPr>
              <a:t>ies</a:t>
            </a:r>
            <a:r>
              <a:rPr lang="en-US" sz="1400" dirty="0">
                <a:effectLst/>
                <a:latin typeface="Calibri" panose="020F0502020204030204" pitchFamily="34" charset="0"/>
                <a:ea typeface="Times New Roman" panose="02020603050405020304" pitchFamily="18" charset="0"/>
              </a:rPr>
              <a:t>) you completed.  </a:t>
            </a:r>
            <a:endParaRPr lang="en-US" sz="1400" dirty="0">
              <a:effectLst/>
              <a:latin typeface="Calibri" panose="020F0502020204030204" pitchFamily="34" charset="0"/>
              <a:ea typeface="Calibri" panose="020F0502020204030204" pitchFamily="34" charset="0"/>
            </a:endParaRPr>
          </a:p>
          <a:p>
            <a:pPr lvl="2">
              <a:spcBef>
                <a:spcPts val="0"/>
              </a:spcBef>
            </a:pPr>
            <a:r>
              <a:rPr lang="en-US" sz="1400" dirty="0">
                <a:latin typeface="Calibri" panose="020F0502020204030204" pitchFamily="34" charset="0"/>
                <a:ea typeface="Times New Roman" panose="02020603050405020304" pitchFamily="18" charset="0"/>
              </a:rPr>
              <a:t>They</a:t>
            </a:r>
            <a:r>
              <a:rPr lang="en-US" sz="1400" dirty="0">
                <a:effectLst/>
                <a:latin typeface="Calibri" panose="020F0502020204030204" pitchFamily="34" charset="0"/>
                <a:ea typeface="Times New Roman" panose="02020603050405020304" pitchFamily="18" charset="0"/>
              </a:rPr>
              <a:t> could have up to 15 hours of self-care during each semester; these hours will be included in your total number of required hours each semester. Please note, </a:t>
            </a:r>
            <a:r>
              <a:rPr lang="en-US" sz="1400" dirty="0">
                <a:latin typeface="Calibri" panose="020F0502020204030204" pitchFamily="34" charset="0"/>
                <a:ea typeface="Times New Roman" panose="02020603050405020304" pitchFamily="18" charset="0"/>
              </a:rPr>
              <a:t>s</a:t>
            </a:r>
            <a:r>
              <a:rPr lang="en-US" sz="1400" dirty="0">
                <a:effectLst/>
                <a:latin typeface="Calibri" panose="020F0502020204030204" pitchFamily="34" charset="0"/>
                <a:ea typeface="Times New Roman" panose="02020603050405020304" pitchFamily="18" charset="0"/>
              </a:rPr>
              <a:t>tudent’s must still complete their practicum hours through Week 15, adding these self-care hours would not allow you to end practicum early.  </a:t>
            </a:r>
          </a:p>
          <a:p>
            <a:pPr lvl="2">
              <a:spcBef>
                <a:spcPts val="0"/>
              </a:spcBef>
            </a:pPr>
            <a:r>
              <a:rPr lang="en-US" sz="1400" b="1" dirty="0">
                <a:latin typeface="Calibri" panose="020F0502020204030204" pitchFamily="34" charset="0"/>
              </a:rPr>
              <a:t>Self-care should have a positive impact on their physical/mental health (binge watching TV will not be accepted)</a:t>
            </a:r>
            <a:endParaRPr lang="en-US" sz="1400" b="1" dirty="0"/>
          </a:p>
          <a:p>
            <a:r>
              <a:rPr lang="en-US" b="1" dirty="0"/>
              <a:t>Drive Time (Agency Travel)/ On-Call</a:t>
            </a:r>
          </a:p>
          <a:p>
            <a:pPr lvl="1"/>
            <a:r>
              <a:rPr lang="en-US" sz="1400" i="0" dirty="0">
                <a:latin typeface="+mn-lt"/>
              </a:rPr>
              <a:t>If they are traveling to a training, they may count regular travel time (Agency Travel) as well as the training itself (Indirect). They may also count travel time to the client's home during home visits. Total travel time will be capped at 10% of the total required hours. </a:t>
            </a:r>
          </a:p>
          <a:p>
            <a:pPr lvl="1"/>
            <a:r>
              <a:rPr lang="en-US" sz="1400" i="0" dirty="0">
                <a:latin typeface="+mn-lt"/>
              </a:rPr>
              <a:t>If they are on-call, the student can only count the time they are called out for work, not the time they are “holding” onto the phone. </a:t>
            </a:r>
          </a:p>
          <a:p>
            <a:pPr lvl="1"/>
            <a:r>
              <a:rPr lang="en-US" sz="1400" i="0" dirty="0">
                <a:latin typeface="+mn-lt"/>
              </a:rPr>
              <a:t>If there is a training that requires an overnight stay, no hours are accrued for the overnight stay. </a:t>
            </a:r>
          </a:p>
          <a:p>
            <a:pPr lvl="1"/>
            <a:r>
              <a:rPr lang="en-US" sz="1400" i="0" dirty="0">
                <a:latin typeface="+mn-lt"/>
              </a:rPr>
              <a:t>They may not count traveling to and from their practicum agency, to their residence. </a:t>
            </a:r>
            <a:endParaRPr lang="en-US" sz="1400" b="1" i="0" dirty="0">
              <a:latin typeface="+mn-lt"/>
            </a:endParaRPr>
          </a:p>
          <a:p>
            <a:pPr lvl="3"/>
            <a:r>
              <a:rPr lang="en-US" i="1" dirty="0">
                <a:latin typeface="+mn-lt"/>
              </a:rPr>
              <a:t>Handbook, Currently Page 80-81</a:t>
            </a:r>
          </a:p>
          <a:p>
            <a:pPr marL="914400" lvl="2" indent="0">
              <a:buNone/>
            </a:pPr>
            <a:endParaRPr lang="en-US" b="1" dirty="0">
              <a:highlight>
                <a:srgbClr val="00FF00"/>
              </a:highlight>
            </a:endParaRPr>
          </a:p>
        </p:txBody>
      </p:sp>
    </p:spTree>
    <p:extLst>
      <p:ext uri="{BB962C8B-B14F-4D97-AF65-F5344CB8AC3E}">
        <p14:creationId xmlns:p14="http://schemas.microsoft.com/office/powerpoint/2010/main" val="3486366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7C597-2FBE-ECBC-7C35-E04A0F3305BE}"/>
              </a:ext>
            </a:extLst>
          </p:cNvPr>
          <p:cNvSpPr>
            <a:spLocks noGrp="1"/>
          </p:cNvSpPr>
          <p:nvPr>
            <p:ph type="title"/>
          </p:nvPr>
        </p:nvSpPr>
        <p:spPr/>
        <p:txBody>
          <a:bodyPr/>
          <a:lstStyle/>
          <a:p>
            <a:pPr algn="ctr"/>
            <a:r>
              <a:rPr lang="en-US" dirty="0"/>
              <a:t>SOCW 830 (GEN)/880 (ADV)</a:t>
            </a:r>
            <a:br>
              <a:rPr lang="en-US" dirty="0"/>
            </a:br>
            <a:r>
              <a:rPr lang="en-US" dirty="0"/>
              <a:t>Concurrent Practice Class w/Practicum</a:t>
            </a:r>
          </a:p>
        </p:txBody>
      </p:sp>
      <p:sp>
        <p:nvSpPr>
          <p:cNvPr id="5" name="Content Placeholder 4">
            <a:extLst>
              <a:ext uri="{FF2B5EF4-FFF2-40B4-BE49-F238E27FC236}">
                <a16:creationId xmlns:a16="http://schemas.microsoft.com/office/drawing/2014/main" id="{5D0D5610-599C-134A-1457-448BB6AC7873}"/>
              </a:ext>
            </a:extLst>
          </p:cNvPr>
          <p:cNvSpPr>
            <a:spLocks noGrp="1"/>
          </p:cNvSpPr>
          <p:nvPr>
            <p:ph idx="1"/>
          </p:nvPr>
        </p:nvSpPr>
        <p:spPr/>
        <p:txBody>
          <a:bodyPr>
            <a:normAutofit lnSpcReduction="10000"/>
          </a:bodyPr>
          <a:lstStyle/>
          <a:p>
            <a:pPr marL="63500" marR="560070">
              <a:lnSpc>
                <a:spcPct val="115000"/>
              </a:lnSpc>
              <a:spcBef>
                <a:spcPts val="0"/>
              </a:spcBef>
              <a:spcAft>
                <a:spcPts val="0"/>
              </a:spcAft>
            </a:pPr>
            <a:r>
              <a:rPr lang="en-US" dirty="0">
                <a:effectLst/>
                <a:latin typeface="Avenir Book Oblique" panose="02000503020000020003"/>
                <a:ea typeface="Calibri" panose="020F0502020204030204" pitchFamily="34" charset="0"/>
              </a:rPr>
              <a:t>Requires</a:t>
            </a:r>
            <a:r>
              <a:rPr lang="en-US" spc="-5" dirty="0">
                <a:effectLst/>
                <a:latin typeface="Avenir Book Oblique" panose="02000503020000020003"/>
                <a:ea typeface="Calibri" panose="020F0502020204030204" pitchFamily="34" charset="0"/>
              </a:rPr>
              <a:t> </a:t>
            </a:r>
            <a:r>
              <a:rPr lang="en-US" dirty="0">
                <a:effectLst/>
                <a:latin typeface="Avenir Book Oblique" panose="02000503020000020003"/>
                <a:ea typeface="Calibri" panose="020F0502020204030204" pitchFamily="34" charset="0"/>
              </a:rPr>
              <a:t>a</a:t>
            </a:r>
            <a:r>
              <a:rPr lang="en-US" spc="-5" dirty="0">
                <a:effectLst/>
                <a:latin typeface="Avenir Book Oblique" panose="02000503020000020003"/>
                <a:ea typeface="Calibri" panose="020F0502020204030204" pitchFamily="34" charset="0"/>
              </a:rPr>
              <a:t> </a:t>
            </a:r>
            <a:r>
              <a:rPr lang="en-US" dirty="0">
                <a:effectLst/>
                <a:latin typeface="Avenir Book Oblique" panose="02000503020000020003"/>
                <a:ea typeface="Calibri" panose="020F0502020204030204" pitchFamily="34" charset="0"/>
              </a:rPr>
              <a:t>number</a:t>
            </a:r>
            <a:r>
              <a:rPr lang="en-US" spc="-5" dirty="0">
                <a:effectLst/>
                <a:latin typeface="Avenir Book Oblique" panose="02000503020000020003"/>
                <a:ea typeface="Calibri" panose="020F0502020204030204" pitchFamily="34" charset="0"/>
              </a:rPr>
              <a:t> </a:t>
            </a:r>
            <a:r>
              <a:rPr lang="en-US" dirty="0">
                <a:effectLst/>
                <a:latin typeface="Avenir Book Oblique" panose="02000503020000020003"/>
                <a:ea typeface="Calibri" panose="020F0502020204030204" pitchFamily="34" charset="0"/>
              </a:rPr>
              <a:t>of assignments</a:t>
            </a:r>
            <a:r>
              <a:rPr lang="en-US" spc="-5" dirty="0">
                <a:effectLst/>
                <a:latin typeface="Avenir Book Oblique" panose="02000503020000020003"/>
                <a:ea typeface="Calibri" panose="020F0502020204030204" pitchFamily="34" charset="0"/>
              </a:rPr>
              <a:t> </a:t>
            </a:r>
            <a:r>
              <a:rPr lang="en-US" dirty="0">
                <a:effectLst/>
                <a:latin typeface="Avenir Book Oblique" panose="02000503020000020003"/>
                <a:ea typeface="Calibri" panose="020F0502020204030204" pitchFamily="34" charset="0"/>
              </a:rPr>
              <a:t>that are</a:t>
            </a:r>
            <a:r>
              <a:rPr lang="en-US" spc="-5" dirty="0">
                <a:effectLst/>
                <a:latin typeface="Avenir Book Oblique" panose="02000503020000020003"/>
                <a:ea typeface="Calibri" panose="020F0502020204030204" pitchFamily="34" charset="0"/>
              </a:rPr>
              <a:t> </a:t>
            </a:r>
            <a:r>
              <a:rPr lang="en-US" dirty="0">
                <a:effectLst/>
                <a:latin typeface="Avenir Book Oblique" panose="02000503020000020003"/>
                <a:ea typeface="Calibri" panose="020F0502020204030204" pitchFamily="34" charset="0"/>
              </a:rPr>
              <a:t>directly</a:t>
            </a:r>
            <a:r>
              <a:rPr lang="en-US" spc="-15" dirty="0">
                <a:effectLst/>
                <a:latin typeface="Avenir Book Oblique" panose="02000503020000020003"/>
                <a:ea typeface="Calibri" panose="020F0502020204030204" pitchFamily="34" charset="0"/>
              </a:rPr>
              <a:t>   </a:t>
            </a:r>
            <a:r>
              <a:rPr lang="en-US" dirty="0">
                <a:effectLst/>
                <a:latin typeface="Avenir Book Oblique" panose="02000503020000020003"/>
                <a:ea typeface="Calibri" panose="020F0502020204030204" pitchFamily="34" charset="0"/>
              </a:rPr>
              <a:t>related to</a:t>
            </a:r>
            <a:r>
              <a:rPr lang="en-US" spc="-5" dirty="0">
                <a:effectLst/>
                <a:latin typeface="Avenir Book Oblique" panose="02000503020000020003"/>
                <a:ea typeface="Calibri" panose="020F0502020204030204" pitchFamily="34" charset="0"/>
              </a:rPr>
              <a:t> </a:t>
            </a:r>
            <a:r>
              <a:rPr lang="en-US" dirty="0">
                <a:effectLst/>
                <a:latin typeface="Avenir Book Oblique" panose="02000503020000020003"/>
                <a:ea typeface="Calibri" panose="020F0502020204030204" pitchFamily="34" charset="0"/>
              </a:rPr>
              <a:t>your </a:t>
            </a:r>
            <a:r>
              <a:rPr lang="en-US" spc="-285" dirty="0">
                <a:effectLst/>
                <a:latin typeface="Avenir Book Oblique" panose="02000503020000020003"/>
                <a:ea typeface="Calibri" panose="020F0502020204030204" pitchFamily="34" charset="0"/>
              </a:rPr>
              <a:t>practicum</a:t>
            </a:r>
          </a:p>
          <a:p>
            <a:pPr marL="63500" marR="560070">
              <a:lnSpc>
                <a:spcPct val="100000"/>
              </a:lnSpc>
              <a:spcBef>
                <a:spcPts val="0"/>
              </a:spcBef>
              <a:spcAft>
                <a:spcPts val="0"/>
              </a:spcAft>
            </a:pPr>
            <a:r>
              <a:rPr lang="en-US" sz="2400" spc="-285" dirty="0">
                <a:effectLst/>
                <a:latin typeface="Avenir Book Oblique" panose="02000503020000020003"/>
                <a:ea typeface="Calibri" panose="020F0502020204030204" pitchFamily="34" charset="0"/>
              </a:rPr>
              <a:t>Students  </a:t>
            </a:r>
            <a:r>
              <a:rPr lang="en-US" sz="2400" dirty="0">
                <a:effectLst/>
                <a:latin typeface="Avenir Book Oblique" panose="02000503020000020003"/>
                <a:ea typeface="Calibri" panose="020F0502020204030204" pitchFamily="34" charset="0"/>
              </a:rPr>
              <a:t>may count the time they spend completing these assignments (up to 15 hours each semester)</a:t>
            </a:r>
          </a:p>
          <a:p>
            <a:pPr marL="440600" marR="560070" lvl="1">
              <a:spcBef>
                <a:spcPts val="0"/>
              </a:spcBef>
              <a:spcAft>
                <a:spcPts val="0"/>
              </a:spcAft>
            </a:pPr>
            <a:r>
              <a:rPr lang="en-US" sz="2200" b="1" dirty="0">
                <a:effectLst/>
                <a:latin typeface="Avenir Book Oblique" panose="02000503020000020003"/>
                <a:ea typeface="Calibri" panose="020F0502020204030204" pitchFamily="34" charset="0"/>
              </a:rPr>
              <a:t>If </a:t>
            </a:r>
            <a:r>
              <a:rPr lang="en-US" sz="2200" b="1" u="sng" dirty="0">
                <a:effectLst/>
                <a:latin typeface="Avenir Book Oblique" panose="02000503020000020003"/>
                <a:ea typeface="Calibri" panose="020F0502020204030204" pitchFamily="34" charset="0"/>
              </a:rPr>
              <a:t>all</a:t>
            </a:r>
            <a:r>
              <a:rPr lang="en-US" sz="2200" b="1" dirty="0">
                <a:effectLst/>
                <a:latin typeface="Avenir Book Oblique" panose="02000503020000020003"/>
                <a:ea typeface="Calibri" panose="020F0502020204030204" pitchFamily="34" charset="0"/>
              </a:rPr>
              <a:t> of the following</a:t>
            </a:r>
            <a:r>
              <a:rPr lang="en-US" sz="2200" b="1" spc="5" dirty="0">
                <a:effectLst/>
                <a:latin typeface="Avenir Book Oblique" panose="02000503020000020003"/>
                <a:ea typeface="Calibri" panose="020F0502020204030204" pitchFamily="34" charset="0"/>
              </a:rPr>
              <a:t> </a:t>
            </a:r>
            <a:r>
              <a:rPr lang="en-US" sz="2200" b="1" dirty="0">
                <a:effectLst/>
                <a:latin typeface="Avenir Book Oblique" panose="02000503020000020003"/>
                <a:ea typeface="Calibri" panose="020F0502020204030204" pitchFamily="34" charset="0"/>
              </a:rPr>
              <a:t>criteria</a:t>
            </a:r>
            <a:r>
              <a:rPr lang="en-US" sz="2200" b="1" spc="-5" dirty="0">
                <a:effectLst/>
                <a:latin typeface="Avenir Book Oblique" panose="02000503020000020003"/>
                <a:ea typeface="Calibri" panose="020F0502020204030204" pitchFamily="34" charset="0"/>
              </a:rPr>
              <a:t> </a:t>
            </a:r>
            <a:r>
              <a:rPr lang="en-US" sz="2200" b="1" dirty="0">
                <a:effectLst/>
                <a:latin typeface="Avenir Book Oblique" panose="02000503020000020003"/>
                <a:ea typeface="Calibri" panose="020F0502020204030204" pitchFamily="34" charset="0"/>
              </a:rPr>
              <a:t>is met:</a:t>
            </a:r>
          </a:p>
          <a:p>
            <a:pPr lvl="1" indent="-342900">
              <a:lnSpc>
                <a:spcPts val="1480"/>
              </a:lnSpc>
              <a:spcBef>
                <a:spcPts val="0"/>
              </a:spcBef>
              <a:spcAft>
                <a:spcPts val="0"/>
              </a:spcAft>
              <a:buSzPts val="1200"/>
              <a:buFont typeface="Courier New" panose="02070309020205020404" pitchFamily="49" charset="0"/>
              <a:buChar char="o"/>
            </a:pPr>
            <a:endParaRPr lang="en-US" sz="2200" dirty="0">
              <a:effectLst/>
              <a:latin typeface="Avenir Book Oblique" panose="02000503020000020003"/>
              <a:ea typeface="Courier New" panose="02070309020205020404" pitchFamily="49" charset="0"/>
            </a:endParaRPr>
          </a:p>
          <a:p>
            <a:pPr lvl="1" indent="-342900">
              <a:lnSpc>
                <a:spcPts val="1480"/>
              </a:lnSpc>
              <a:spcBef>
                <a:spcPts val="0"/>
              </a:spcBef>
              <a:spcAft>
                <a:spcPts val="0"/>
              </a:spcAft>
              <a:buSzPts val="1200"/>
              <a:buFont typeface="Courier New" panose="02070309020205020404" pitchFamily="49" charset="0"/>
              <a:buChar char="o"/>
            </a:pPr>
            <a:r>
              <a:rPr lang="en-US" sz="2200" dirty="0">
                <a:effectLst/>
                <a:latin typeface="Avenir Book Oblique" panose="02000503020000020003"/>
                <a:ea typeface="Courier New" panose="02070309020205020404" pitchFamily="49" charset="0"/>
              </a:rPr>
              <a:t>Student</a:t>
            </a:r>
            <a:r>
              <a:rPr lang="en-US" sz="2200" spc="-5" dirty="0">
                <a:effectLst/>
                <a:latin typeface="Avenir Book Oblique" panose="02000503020000020003"/>
                <a:ea typeface="Courier New" panose="02070309020205020404" pitchFamily="49" charset="0"/>
              </a:rPr>
              <a:t> </a:t>
            </a:r>
            <a:r>
              <a:rPr lang="en-US" sz="2200" dirty="0">
                <a:effectLst/>
                <a:latin typeface="Avenir Book Oblique" panose="02000503020000020003"/>
                <a:ea typeface="Courier New" panose="02070309020205020404" pitchFamily="49" charset="0"/>
              </a:rPr>
              <a:t>documents the activity</a:t>
            </a:r>
            <a:r>
              <a:rPr lang="en-US" sz="2200" spc="-5" dirty="0">
                <a:effectLst/>
                <a:latin typeface="Avenir Book Oblique" panose="02000503020000020003"/>
                <a:ea typeface="Courier New" panose="02070309020205020404" pitchFamily="49" charset="0"/>
              </a:rPr>
              <a:t> </a:t>
            </a:r>
            <a:r>
              <a:rPr lang="en-US" sz="2200" dirty="0">
                <a:effectLst/>
                <a:latin typeface="Avenir Book Oblique" panose="02000503020000020003"/>
                <a:ea typeface="Courier New" panose="02070309020205020404" pitchFamily="49" charset="0"/>
              </a:rPr>
              <a:t>in</a:t>
            </a:r>
            <a:r>
              <a:rPr lang="en-US" sz="2200" spc="-5" dirty="0">
                <a:effectLst/>
                <a:latin typeface="Avenir Book Oblique" panose="02000503020000020003"/>
                <a:ea typeface="Courier New" panose="02070309020205020404" pitchFamily="49" charset="0"/>
              </a:rPr>
              <a:t> their</a:t>
            </a:r>
            <a:r>
              <a:rPr lang="en-US" sz="2200" dirty="0">
                <a:effectLst/>
                <a:latin typeface="Avenir Book Oblique" panose="02000503020000020003"/>
                <a:ea typeface="Courier New" panose="02070309020205020404" pitchFamily="49" charset="0"/>
              </a:rPr>
              <a:t> Sonia Timesheet</a:t>
            </a:r>
          </a:p>
          <a:p>
            <a:pPr lvl="1" indent="-342900">
              <a:spcBef>
                <a:spcPts val="105"/>
              </a:spcBef>
              <a:spcAft>
                <a:spcPts val="0"/>
              </a:spcAft>
              <a:buSzPts val="1200"/>
              <a:buFont typeface="Courier New" panose="02070309020205020404" pitchFamily="49" charset="0"/>
              <a:buChar char="o"/>
            </a:pPr>
            <a:r>
              <a:rPr lang="en-US" sz="2200" dirty="0">
                <a:effectLst/>
                <a:latin typeface="Avenir Book Oblique" panose="02000503020000020003"/>
                <a:ea typeface="Courier New" panose="02070309020205020404" pitchFamily="49" charset="0"/>
              </a:rPr>
              <a:t>Student</a:t>
            </a:r>
            <a:r>
              <a:rPr lang="en-US" sz="2200" spc="-5" dirty="0">
                <a:effectLst/>
                <a:latin typeface="Avenir Book Oblique" panose="02000503020000020003"/>
                <a:ea typeface="Courier New" panose="02070309020205020404" pitchFamily="49" charset="0"/>
              </a:rPr>
              <a:t> </a:t>
            </a:r>
            <a:r>
              <a:rPr lang="en-US" sz="2200" dirty="0">
                <a:effectLst/>
                <a:latin typeface="Avenir Book Oblique" panose="02000503020000020003"/>
                <a:ea typeface="Courier New" panose="02070309020205020404" pitchFamily="49" charset="0"/>
              </a:rPr>
              <a:t>shows</a:t>
            </a:r>
            <a:r>
              <a:rPr lang="en-US" sz="2200" spc="-5" dirty="0">
                <a:effectLst/>
                <a:latin typeface="Avenir Book Oblique" panose="02000503020000020003"/>
                <a:ea typeface="Courier New" panose="02070309020205020404" pitchFamily="49" charset="0"/>
              </a:rPr>
              <a:t> </a:t>
            </a:r>
            <a:r>
              <a:rPr lang="en-US" sz="2200" dirty="0">
                <a:effectLst/>
                <a:latin typeface="Avenir Book Oblique" panose="02000503020000020003"/>
                <a:ea typeface="Courier New" panose="02070309020205020404" pitchFamily="49" charset="0"/>
              </a:rPr>
              <a:t>the completed</a:t>
            </a:r>
            <a:r>
              <a:rPr lang="en-US" sz="2200" spc="-5" dirty="0">
                <a:effectLst/>
                <a:latin typeface="Avenir Book Oblique" panose="02000503020000020003"/>
                <a:ea typeface="Courier New" panose="02070309020205020404" pitchFamily="49" charset="0"/>
              </a:rPr>
              <a:t> </a:t>
            </a:r>
            <a:r>
              <a:rPr lang="en-US" sz="2200" dirty="0">
                <a:effectLst/>
                <a:latin typeface="Avenir Book Oblique" panose="02000503020000020003"/>
                <a:ea typeface="Courier New" panose="02070309020205020404" pitchFamily="49" charset="0"/>
              </a:rPr>
              <a:t>assignment</a:t>
            </a:r>
            <a:r>
              <a:rPr lang="en-US" sz="2200" spc="-5" dirty="0">
                <a:effectLst/>
                <a:latin typeface="Avenir Book Oblique" panose="02000503020000020003"/>
                <a:ea typeface="Courier New" panose="02070309020205020404" pitchFamily="49" charset="0"/>
              </a:rPr>
              <a:t> </a:t>
            </a:r>
            <a:r>
              <a:rPr lang="en-US" sz="2200" dirty="0">
                <a:effectLst/>
                <a:latin typeface="Avenir Book Oblique" panose="02000503020000020003"/>
                <a:ea typeface="Courier New" panose="02070309020205020404" pitchFamily="49" charset="0"/>
              </a:rPr>
              <a:t>to the</a:t>
            </a:r>
            <a:r>
              <a:rPr lang="en-US" sz="2200" spc="-5" dirty="0">
                <a:effectLst/>
                <a:latin typeface="Avenir Book Oblique" panose="02000503020000020003"/>
                <a:ea typeface="Courier New" panose="02070309020205020404" pitchFamily="49" charset="0"/>
              </a:rPr>
              <a:t> </a:t>
            </a:r>
            <a:r>
              <a:rPr lang="en-US" sz="2200" dirty="0">
                <a:effectLst/>
                <a:latin typeface="Avenir Book Oblique" panose="02000503020000020003"/>
                <a:ea typeface="Courier New" panose="02070309020205020404" pitchFamily="49" charset="0"/>
              </a:rPr>
              <a:t>Field</a:t>
            </a:r>
            <a:r>
              <a:rPr lang="en-US" sz="2200" spc="-5" dirty="0">
                <a:effectLst/>
                <a:latin typeface="Avenir Book Oblique" panose="02000503020000020003"/>
                <a:ea typeface="Courier New" panose="02070309020205020404" pitchFamily="49" charset="0"/>
              </a:rPr>
              <a:t> </a:t>
            </a:r>
            <a:r>
              <a:rPr lang="en-US" sz="2200" dirty="0">
                <a:effectLst/>
                <a:latin typeface="Avenir Book Oblique" panose="02000503020000020003"/>
                <a:ea typeface="Courier New" panose="02070309020205020404" pitchFamily="49" charset="0"/>
              </a:rPr>
              <a:t>Instructor</a:t>
            </a:r>
          </a:p>
          <a:p>
            <a:pPr lvl="1" indent="-342900">
              <a:spcBef>
                <a:spcPts val="110"/>
              </a:spcBef>
              <a:spcAft>
                <a:spcPts val="0"/>
              </a:spcAft>
              <a:buSzPts val="1200"/>
              <a:buFont typeface="Courier New" panose="02070309020205020404" pitchFamily="49" charset="0"/>
              <a:buChar char="o"/>
            </a:pPr>
            <a:r>
              <a:rPr lang="en-US" sz="2200" spc="-5" dirty="0">
                <a:effectLst/>
                <a:latin typeface="Avenir Book Oblique" panose="02000503020000020003"/>
                <a:ea typeface="Courier New" panose="02070309020205020404" pitchFamily="49" charset="0"/>
              </a:rPr>
              <a:t>The </a:t>
            </a:r>
            <a:r>
              <a:rPr lang="en-US" sz="2200" dirty="0">
                <a:effectLst/>
                <a:latin typeface="Avenir Book Oblique" panose="02000503020000020003"/>
                <a:ea typeface="Courier New" panose="02070309020205020404" pitchFamily="49" charset="0"/>
              </a:rPr>
              <a:t>Field</a:t>
            </a:r>
            <a:r>
              <a:rPr lang="en-US" sz="2200" spc="-5" dirty="0">
                <a:effectLst/>
                <a:latin typeface="Avenir Book Oblique" panose="02000503020000020003"/>
                <a:ea typeface="Courier New" panose="02070309020205020404" pitchFamily="49" charset="0"/>
              </a:rPr>
              <a:t> </a:t>
            </a:r>
            <a:r>
              <a:rPr lang="en-US" sz="2200" dirty="0">
                <a:effectLst/>
                <a:latin typeface="Avenir Book Oblique" panose="02000503020000020003"/>
                <a:ea typeface="Courier New" panose="02070309020205020404" pitchFamily="49" charset="0"/>
              </a:rPr>
              <a:t>Instructor signs</a:t>
            </a:r>
            <a:r>
              <a:rPr lang="en-US" sz="2200" spc="-5" dirty="0">
                <a:effectLst/>
                <a:latin typeface="Avenir Book Oblique" panose="02000503020000020003"/>
                <a:ea typeface="Courier New" panose="02070309020205020404" pitchFamily="49" charset="0"/>
              </a:rPr>
              <a:t> </a:t>
            </a:r>
            <a:r>
              <a:rPr lang="en-US" sz="2200" dirty="0">
                <a:effectLst/>
                <a:latin typeface="Avenir Book Oblique" panose="02000503020000020003"/>
                <a:ea typeface="Courier New" panose="02070309020205020404" pitchFamily="49" charset="0"/>
              </a:rPr>
              <a:t>off</a:t>
            </a:r>
            <a:r>
              <a:rPr lang="en-US" sz="2200" spc="-15" dirty="0">
                <a:effectLst/>
                <a:latin typeface="Avenir Book Oblique" panose="02000503020000020003"/>
                <a:ea typeface="Courier New" panose="02070309020205020404" pitchFamily="49" charset="0"/>
              </a:rPr>
              <a:t> </a:t>
            </a:r>
            <a:r>
              <a:rPr lang="en-US" sz="2200" dirty="0">
                <a:effectLst/>
                <a:latin typeface="Avenir Book Oblique" panose="02000503020000020003"/>
                <a:ea typeface="Courier New" panose="02070309020205020404" pitchFamily="49" charset="0"/>
              </a:rPr>
              <a:t>on the</a:t>
            </a:r>
            <a:r>
              <a:rPr lang="en-US" sz="2200" spc="-5" dirty="0">
                <a:effectLst/>
                <a:latin typeface="Avenir Book Oblique" panose="02000503020000020003"/>
                <a:ea typeface="Courier New" panose="02070309020205020404" pitchFamily="49" charset="0"/>
              </a:rPr>
              <a:t> </a:t>
            </a:r>
            <a:r>
              <a:rPr lang="en-US" sz="2200" dirty="0">
                <a:effectLst/>
                <a:latin typeface="Avenir Book Oblique" panose="02000503020000020003"/>
                <a:ea typeface="Courier New" panose="02070309020205020404" pitchFamily="49" charset="0"/>
              </a:rPr>
              <a:t>hours</a:t>
            </a:r>
          </a:p>
          <a:p>
            <a:pPr lvl="1" indent="-342900">
              <a:spcBef>
                <a:spcPts val="100"/>
              </a:spcBef>
              <a:spcAft>
                <a:spcPts val="0"/>
              </a:spcAft>
              <a:buSzPts val="1200"/>
              <a:buFont typeface="Courier New" panose="02070309020205020404" pitchFamily="49" charset="0"/>
              <a:buChar char="o"/>
            </a:pPr>
            <a:r>
              <a:rPr lang="en-US" sz="2200" dirty="0">
                <a:effectLst/>
                <a:latin typeface="Avenir Book Oblique" panose="02000503020000020003"/>
                <a:ea typeface="Courier New" panose="02070309020205020404" pitchFamily="49" charset="0"/>
              </a:rPr>
              <a:t>The</a:t>
            </a:r>
            <a:r>
              <a:rPr lang="en-US" sz="2200" spc="-5" dirty="0">
                <a:effectLst/>
                <a:latin typeface="Avenir Book Oblique" panose="02000503020000020003"/>
                <a:ea typeface="Courier New" panose="02070309020205020404" pitchFamily="49" charset="0"/>
              </a:rPr>
              <a:t> </a:t>
            </a:r>
            <a:r>
              <a:rPr lang="en-US" sz="2200" dirty="0">
                <a:effectLst/>
                <a:latin typeface="Avenir Book Oblique" panose="02000503020000020003"/>
                <a:ea typeface="Courier New" panose="02070309020205020404" pitchFamily="49" charset="0"/>
              </a:rPr>
              <a:t>assignment hours</a:t>
            </a:r>
            <a:r>
              <a:rPr lang="en-US" sz="2200" spc="-5" dirty="0">
                <a:effectLst/>
                <a:latin typeface="Avenir Book Oblique" panose="02000503020000020003"/>
                <a:ea typeface="Courier New" panose="02070309020205020404" pitchFamily="49" charset="0"/>
              </a:rPr>
              <a:t> </a:t>
            </a:r>
            <a:r>
              <a:rPr lang="en-US" sz="2200" dirty="0">
                <a:effectLst/>
                <a:latin typeface="Avenir Book Oblique" panose="02000503020000020003"/>
                <a:ea typeface="Courier New" panose="02070309020205020404" pitchFamily="49" charset="0"/>
              </a:rPr>
              <a:t>are </a:t>
            </a:r>
            <a:r>
              <a:rPr lang="en-US" sz="2200" b="1" u="sng" dirty="0">
                <a:effectLst/>
                <a:latin typeface="Avenir Book Oblique" panose="02000503020000020003"/>
                <a:ea typeface="Courier New" panose="02070309020205020404" pitchFamily="49" charset="0"/>
              </a:rPr>
              <a:t>in addition</a:t>
            </a:r>
            <a:r>
              <a:rPr lang="en-US" sz="2200" spc="-10" dirty="0">
                <a:effectLst/>
                <a:latin typeface="Avenir Book Oblique" panose="02000503020000020003"/>
                <a:ea typeface="Courier New" panose="02070309020205020404" pitchFamily="49" charset="0"/>
              </a:rPr>
              <a:t> </a:t>
            </a:r>
            <a:r>
              <a:rPr lang="en-US" sz="2200" dirty="0">
                <a:effectLst/>
                <a:latin typeface="Avenir Book Oblique" panose="02000503020000020003"/>
                <a:ea typeface="Courier New" panose="02070309020205020404" pitchFamily="49" charset="0"/>
              </a:rPr>
              <a:t>to the</a:t>
            </a:r>
            <a:r>
              <a:rPr lang="en-US" sz="2200" spc="-5" dirty="0">
                <a:effectLst/>
                <a:latin typeface="Avenir Book Oblique" panose="02000503020000020003"/>
                <a:ea typeface="Courier New" panose="02070309020205020404" pitchFamily="49" charset="0"/>
              </a:rPr>
              <a:t> </a:t>
            </a:r>
            <a:r>
              <a:rPr lang="en-US" sz="2200" dirty="0">
                <a:effectLst/>
                <a:latin typeface="Avenir Book Oblique" panose="02000503020000020003"/>
                <a:ea typeface="Courier New" panose="02070309020205020404" pitchFamily="49" charset="0"/>
              </a:rPr>
              <a:t>expected minimum weekly hours</a:t>
            </a:r>
            <a:r>
              <a:rPr lang="en-US" sz="2200" spc="-10" dirty="0">
                <a:effectLst/>
                <a:latin typeface="Avenir Book Oblique" panose="02000503020000020003"/>
                <a:ea typeface="Courier New" panose="02070309020205020404" pitchFamily="49" charset="0"/>
              </a:rPr>
              <a:t> to be completed </a:t>
            </a:r>
            <a:r>
              <a:rPr lang="en-US" sz="2200" dirty="0">
                <a:effectLst/>
                <a:latin typeface="Avenir Book Oblique" panose="02000503020000020003"/>
                <a:ea typeface="Courier New" panose="02070309020205020404" pitchFamily="49" charset="0"/>
              </a:rPr>
              <a:t>at</a:t>
            </a:r>
            <a:r>
              <a:rPr lang="en-US" sz="2200" spc="-5" dirty="0">
                <a:effectLst/>
                <a:latin typeface="Avenir Book Oblique" panose="02000503020000020003"/>
                <a:ea typeface="Courier New" panose="02070309020205020404" pitchFamily="49" charset="0"/>
              </a:rPr>
              <a:t> </a:t>
            </a:r>
            <a:r>
              <a:rPr lang="en-US" sz="2200" dirty="0">
                <a:effectLst/>
                <a:latin typeface="Avenir Book Oblique" panose="02000503020000020003"/>
                <a:ea typeface="Courier New" panose="02070309020205020404" pitchFamily="49" charset="0"/>
              </a:rPr>
              <a:t>their agency</a:t>
            </a:r>
          </a:p>
          <a:p>
            <a:pPr lvl="2" indent="-342900">
              <a:spcBef>
                <a:spcPts val="100"/>
              </a:spcBef>
              <a:buSzPts val="1200"/>
              <a:buFont typeface="Courier New" panose="02070309020205020404" pitchFamily="49" charset="0"/>
              <a:buChar char="o"/>
            </a:pPr>
            <a:r>
              <a:rPr lang="en-US" sz="1800" i="1" dirty="0">
                <a:latin typeface="Avenir Book Oblique" panose="02000503020000020003"/>
                <a:ea typeface="Courier New" panose="02070309020205020404" pitchFamily="49" charset="0"/>
              </a:rPr>
              <a:t>Handbook, Currently Page 81</a:t>
            </a:r>
          </a:p>
          <a:p>
            <a:pPr lvl="2" indent="-342900">
              <a:spcBef>
                <a:spcPts val="100"/>
              </a:spcBef>
              <a:buSzPts val="1200"/>
              <a:buFont typeface="Courier New" panose="02070309020205020404" pitchFamily="49" charset="0"/>
              <a:buChar char="o"/>
            </a:pPr>
            <a:endParaRPr lang="en-US" sz="1800" i="1" dirty="0">
              <a:effectLst/>
              <a:latin typeface="Avenir Book Oblique" panose="02000503020000020003"/>
              <a:ea typeface="Courier New" panose="02070309020205020404" pitchFamily="49" charset="0"/>
            </a:endParaRPr>
          </a:p>
          <a:p>
            <a:pPr lvl="2" indent="-342900">
              <a:spcBef>
                <a:spcPts val="100"/>
              </a:spcBef>
              <a:buSzPts val="1200"/>
              <a:buFont typeface="Courier New" panose="02070309020205020404" pitchFamily="49" charset="0"/>
              <a:buChar char="o"/>
            </a:pPr>
            <a:r>
              <a:rPr lang="en-US" sz="1800" i="1" dirty="0">
                <a:latin typeface="Avenir Book Oblique" panose="02000503020000020003"/>
                <a:ea typeface="Courier New" panose="02070309020205020404" pitchFamily="49" charset="0"/>
              </a:rPr>
              <a:t>MOST students will not enter time for this, as it takes more time to enter into TigerField and it does not help them get ahead in hours. </a:t>
            </a:r>
            <a:endParaRPr lang="en-US" sz="1800" i="1" dirty="0">
              <a:effectLst/>
              <a:latin typeface="Avenir Book Oblique" panose="02000503020000020003"/>
              <a:ea typeface="Courier New" panose="02070309020205020404" pitchFamily="49" charset="0"/>
            </a:endParaRPr>
          </a:p>
          <a:p>
            <a:pPr marL="0" indent="0">
              <a:buNone/>
            </a:pPr>
            <a:endParaRPr lang="en-US" dirty="0"/>
          </a:p>
        </p:txBody>
      </p:sp>
    </p:spTree>
    <p:extLst>
      <p:ext uri="{BB962C8B-B14F-4D97-AF65-F5344CB8AC3E}">
        <p14:creationId xmlns:p14="http://schemas.microsoft.com/office/powerpoint/2010/main" val="48546165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VTI">
  <a:themeElements>
    <a:clrScheme name="Custom 35">
      <a:dk1>
        <a:sysClr val="windowText" lastClr="000000"/>
      </a:dk1>
      <a:lt1>
        <a:sysClr val="window" lastClr="FFFFFF"/>
      </a:lt1>
      <a:dk2>
        <a:srgbClr val="4E3B30"/>
      </a:dk2>
      <a:lt2>
        <a:srgbClr val="F4EDD8"/>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Custom 4">
      <a:majorFont>
        <a:latin typeface="Goudy Old Style"/>
        <a:ea typeface=""/>
        <a:cs typeface=""/>
      </a:majorFont>
      <a:minorFont>
        <a:latin typeface="Goudy Old Style"/>
        <a:ea typeface=""/>
        <a:cs typeface=""/>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VTI" id="{35C4A07C-0176-4A32-9BCB-B016516853F0}" vid="{9B70D35C-BCA8-4715-BB49-8BE54A7FC0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3CC670F-05B9-4BB7-BA2C-0DE5B5C1E5D3}">
  <ds:schemaRefs>
    <ds:schemaRef ds:uri="http://schemas.microsoft.com/sharepoint/v3/contenttype/forms"/>
  </ds:schemaRefs>
</ds:datastoreItem>
</file>

<file path=customXml/itemProps2.xml><?xml version="1.0" encoding="utf-8"?>
<ds:datastoreItem xmlns:ds="http://schemas.openxmlformats.org/officeDocument/2006/customXml" ds:itemID="{02A3AD49-9331-450C-A2FE-6857A4DB38C6}">
  <ds:schemaRefs>
    <ds:schemaRef ds:uri="http://schemas.microsoft.com/office/2006/metadata/properties"/>
    <ds:schemaRef ds:uri="http://schemas.microsoft.com/office/infopath/2007/PartnerControls"/>
    <ds:schemaRef ds:uri="71af3243-3dd4-4a8d-8c0d-dd76da1f02a5"/>
  </ds:schemaRefs>
</ds:datastoreItem>
</file>

<file path=customXml/itemProps3.xml><?xml version="1.0" encoding="utf-8"?>
<ds:datastoreItem xmlns:ds="http://schemas.openxmlformats.org/officeDocument/2006/customXml" ds:itemID="{189B453C-F2B2-4ECA-A6ED-7DBEF1B6D38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{31C12DBF-E186-4642-B043-A9CD041430F9}tf00934815_win32</Template>
  <TotalTime>11125</TotalTime>
  <Words>1872</Words>
  <Application>Microsoft Office PowerPoint</Application>
  <PresentationFormat>Widescreen</PresentationFormat>
  <Paragraphs>148</Paragraphs>
  <Slides>14</Slides>
  <Notes>0</Notes>
  <HiddenSlides>0</HiddenSlides>
  <MMClips>0</MMClips>
  <ScaleCrop>false</ScaleCrop>
  <HeadingPairs>
    <vt:vector size="6" baseType="variant">
      <vt:variant>
        <vt:lpstr>Fonts Used</vt:lpstr>
      </vt:variant>
      <vt:variant>
        <vt:i4>13</vt:i4>
      </vt:variant>
      <vt:variant>
        <vt:lpstr>Theme</vt:lpstr>
      </vt:variant>
      <vt:variant>
        <vt:i4>2</vt:i4>
      </vt:variant>
      <vt:variant>
        <vt:lpstr>Slide Titles</vt:lpstr>
      </vt:variant>
      <vt:variant>
        <vt:i4>14</vt:i4>
      </vt:variant>
    </vt:vector>
  </HeadingPairs>
  <TitlesOfParts>
    <vt:vector size="29" baseType="lpstr">
      <vt:lpstr>Arial</vt:lpstr>
      <vt:lpstr>Avenir Black</vt:lpstr>
      <vt:lpstr>Avenir Book</vt:lpstr>
      <vt:lpstr>Avenir Book Oblique</vt:lpstr>
      <vt:lpstr>Avenir Light</vt:lpstr>
      <vt:lpstr>Calibri</vt:lpstr>
      <vt:lpstr>Calibri Light</vt:lpstr>
      <vt:lpstr>Cambria</vt:lpstr>
      <vt:lpstr>Courier New</vt:lpstr>
      <vt:lpstr>Goudy Old Style</vt:lpstr>
      <vt:lpstr>Times New Roman</vt:lpstr>
      <vt:lpstr>Wingdings</vt:lpstr>
      <vt:lpstr>Wingdings 2</vt:lpstr>
      <vt:lpstr>SlateVTI</vt:lpstr>
      <vt:lpstr>Office Theme</vt:lpstr>
      <vt:lpstr>PowerPoint Presentation</vt:lpstr>
      <vt:lpstr>PowerPoint Presentation</vt:lpstr>
      <vt:lpstr>Who is Who</vt:lpstr>
      <vt:lpstr>Hours &amp; Needs</vt:lpstr>
      <vt:lpstr>Timesheets! </vt:lpstr>
      <vt:lpstr>PowerPoint Presentation</vt:lpstr>
      <vt:lpstr>Student Liability Insurance</vt:lpstr>
      <vt:lpstr>Direct vs Indirect Hours </vt:lpstr>
      <vt:lpstr>SOCW 830 (GEN)/880 (ADV) Concurrent Practice Class w/Practicum</vt:lpstr>
      <vt:lpstr>What is a Field Liaison?</vt:lpstr>
      <vt:lpstr>Site Visits/ Practicum Assessment Competency Evaluation (PACE)</vt:lpstr>
      <vt:lpstr>Awards/Honors</vt:lpstr>
      <vt:lpstr>Other Important Dates/Items  </vt:lpstr>
      <vt:lpstr>FINAL REMINDERS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MSW Field Practicum Orientation</dc:title>
  <dc:creator>Kendal Carswell</dc:creator>
  <cp:lastModifiedBy>Rekala Tuxhorn</cp:lastModifiedBy>
  <cp:revision>29</cp:revision>
  <dcterms:created xsi:type="dcterms:W3CDTF">2021-08-03T21:10:51Z</dcterms:created>
  <dcterms:modified xsi:type="dcterms:W3CDTF">2026-08-05T19:40:55Z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