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8" r:id="rId5"/>
  </p:sldMasterIdLst>
  <p:sldIdLst>
    <p:sldId id="325" r:id="rId6"/>
    <p:sldId id="332" r:id="rId7"/>
    <p:sldId id="333" r:id="rId8"/>
    <p:sldId id="258" r:id="rId9"/>
    <p:sldId id="330" r:id="rId10"/>
    <p:sldId id="259" r:id="rId11"/>
    <p:sldId id="268" r:id="rId12"/>
    <p:sldId id="270" r:id="rId13"/>
    <p:sldId id="331" r:id="rId14"/>
    <p:sldId id="271" r:id="rId15"/>
    <p:sldId id="272"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24FB50-93F9-442A-84FA-1B7CFF0DACD8}" v="27" dt="2025-08-03T21:55:54.4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117" d="100"/>
          <a:sy n="117" d="100"/>
        </p:scale>
        <p:origin x="3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kala Tuxhorn" userId="007ab9d0-894e-48e4-9d58-991253b640e0" providerId="ADAL" clId="{F224FB50-93F9-442A-84FA-1B7CFF0DACD8}"/>
    <pc:docChg chg="undo custSel addSld delSld modSld">
      <pc:chgData name="Rekala Tuxhorn" userId="007ab9d0-894e-48e4-9d58-991253b640e0" providerId="ADAL" clId="{F224FB50-93F9-442A-84FA-1B7CFF0DACD8}" dt="2025-08-03T21:56:18.677" v="1736" actId="2696"/>
      <pc:docMkLst>
        <pc:docMk/>
      </pc:docMkLst>
      <pc:sldChg chg="modSp add mod">
        <pc:chgData name="Rekala Tuxhorn" userId="007ab9d0-894e-48e4-9d58-991253b640e0" providerId="ADAL" clId="{F224FB50-93F9-442A-84FA-1B7CFF0DACD8}" dt="2025-08-03T21:44:08.559" v="958" actId="20577"/>
        <pc:sldMkLst>
          <pc:docMk/>
          <pc:sldMk cId="3110619744" sldId="258"/>
        </pc:sldMkLst>
        <pc:spChg chg="mod">
          <ac:chgData name="Rekala Tuxhorn" userId="007ab9d0-894e-48e4-9d58-991253b640e0" providerId="ADAL" clId="{F224FB50-93F9-442A-84FA-1B7CFF0DACD8}" dt="2025-08-01T19:26:23.591" v="462" actId="1076"/>
          <ac:spMkLst>
            <pc:docMk/>
            <pc:sldMk cId="3110619744" sldId="258"/>
            <ac:spMk id="2" creationId="{43E3A2DF-5795-1847-9D29-D549F717518C}"/>
          </ac:spMkLst>
        </pc:spChg>
        <pc:spChg chg="mod">
          <ac:chgData name="Rekala Tuxhorn" userId="007ab9d0-894e-48e4-9d58-991253b640e0" providerId="ADAL" clId="{F224FB50-93F9-442A-84FA-1B7CFF0DACD8}" dt="2025-08-03T21:44:08.559" v="958" actId="20577"/>
          <ac:spMkLst>
            <pc:docMk/>
            <pc:sldMk cId="3110619744" sldId="258"/>
            <ac:spMk id="3" creationId="{46ECFBFB-C028-BD42-A477-E6DB6F0E421A}"/>
          </ac:spMkLst>
        </pc:spChg>
      </pc:sldChg>
      <pc:sldChg chg="modSp add mod">
        <pc:chgData name="Rekala Tuxhorn" userId="007ab9d0-894e-48e4-9d58-991253b640e0" providerId="ADAL" clId="{F224FB50-93F9-442A-84FA-1B7CFF0DACD8}" dt="2025-08-03T21:45:29.409" v="1116" actId="114"/>
        <pc:sldMkLst>
          <pc:docMk/>
          <pc:sldMk cId="348636634" sldId="259"/>
        </pc:sldMkLst>
        <pc:spChg chg="mod">
          <ac:chgData name="Rekala Tuxhorn" userId="007ab9d0-894e-48e4-9d58-991253b640e0" providerId="ADAL" clId="{F224FB50-93F9-442A-84FA-1B7CFF0DACD8}" dt="2025-08-03T21:45:29.409" v="1116" actId="114"/>
          <ac:spMkLst>
            <pc:docMk/>
            <pc:sldMk cId="348636634" sldId="259"/>
            <ac:spMk id="3" creationId="{84CA7E31-32A3-6742-8E21-67D1E1946D4C}"/>
          </ac:spMkLst>
        </pc:spChg>
      </pc:sldChg>
      <pc:sldChg chg="modSp add mod">
        <pc:chgData name="Rekala Tuxhorn" userId="007ab9d0-894e-48e4-9d58-991253b640e0" providerId="ADAL" clId="{F224FB50-93F9-442A-84FA-1B7CFF0DACD8}" dt="2025-08-03T21:46:05.844" v="1285" actId="20577"/>
        <pc:sldMkLst>
          <pc:docMk/>
          <pc:sldMk cId="485461652" sldId="268"/>
        </pc:sldMkLst>
        <pc:spChg chg="mod">
          <ac:chgData name="Rekala Tuxhorn" userId="007ab9d0-894e-48e4-9d58-991253b640e0" providerId="ADAL" clId="{F224FB50-93F9-442A-84FA-1B7CFF0DACD8}" dt="2025-08-03T21:46:05.844" v="1285" actId="20577"/>
          <ac:spMkLst>
            <pc:docMk/>
            <pc:sldMk cId="485461652" sldId="268"/>
            <ac:spMk id="5" creationId="{5D0D5610-599C-134A-1457-448BB6AC7873}"/>
          </ac:spMkLst>
        </pc:spChg>
      </pc:sldChg>
      <pc:sldChg chg="modSp add mod">
        <pc:chgData name="Rekala Tuxhorn" userId="007ab9d0-894e-48e4-9d58-991253b640e0" providerId="ADAL" clId="{F224FB50-93F9-442A-84FA-1B7CFF0DACD8}" dt="2025-08-01T19:39:00.689" v="911" actId="20577"/>
        <pc:sldMkLst>
          <pc:docMk/>
          <pc:sldMk cId="3020631181" sldId="270"/>
        </pc:sldMkLst>
        <pc:spChg chg="mod">
          <ac:chgData name="Rekala Tuxhorn" userId="007ab9d0-894e-48e4-9d58-991253b640e0" providerId="ADAL" clId="{F224FB50-93F9-442A-84FA-1B7CFF0DACD8}" dt="2025-08-01T19:39:00.689" v="911" actId="20577"/>
          <ac:spMkLst>
            <pc:docMk/>
            <pc:sldMk cId="3020631181" sldId="270"/>
            <ac:spMk id="3" creationId="{CF804BF6-D3D5-1542-5AEF-A32664A8E312}"/>
          </ac:spMkLst>
        </pc:spChg>
      </pc:sldChg>
      <pc:sldChg chg="add">
        <pc:chgData name="Rekala Tuxhorn" userId="007ab9d0-894e-48e4-9d58-991253b640e0" providerId="ADAL" clId="{F224FB50-93F9-442A-84FA-1B7CFF0DACD8}" dt="2025-08-03T21:50:43.915" v="1498"/>
        <pc:sldMkLst>
          <pc:docMk/>
          <pc:sldMk cId="356194424" sldId="271"/>
        </pc:sldMkLst>
      </pc:sldChg>
      <pc:sldChg chg="modSp add mod">
        <pc:chgData name="Rekala Tuxhorn" userId="007ab9d0-894e-48e4-9d58-991253b640e0" providerId="ADAL" clId="{F224FB50-93F9-442A-84FA-1B7CFF0DACD8}" dt="2025-08-03T21:52:12.838" v="1628" actId="27636"/>
        <pc:sldMkLst>
          <pc:docMk/>
          <pc:sldMk cId="3826090686" sldId="272"/>
        </pc:sldMkLst>
        <pc:spChg chg="mod">
          <ac:chgData name="Rekala Tuxhorn" userId="007ab9d0-894e-48e4-9d58-991253b640e0" providerId="ADAL" clId="{F224FB50-93F9-442A-84FA-1B7CFF0DACD8}" dt="2025-08-03T21:52:12.838" v="1628" actId="27636"/>
          <ac:spMkLst>
            <pc:docMk/>
            <pc:sldMk cId="3826090686" sldId="272"/>
            <ac:spMk id="3" creationId="{0F8B9E8F-59AF-0E88-886E-BF55DD618790}"/>
          </ac:spMkLst>
        </pc:spChg>
      </pc:sldChg>
      <pc:sldChg chg="modSp add mod">
        <pc:chgData name="Rekala Tuxhorn" userId="007ab9d0-894e-48e4-9d58-991253b640e0" providerId="ADAL" clId="{F224FB50-93F9-442A-84FA-1B7CFF0DACD8}" dt="2025-08-03T21:56:10.521" v="1735" actId="207"/>
        <pc:sldMkLst>
          <pc:docMk/>
          <pc:sldMk cId="328760901" sldId="281"/>
        </pc:sldMkLst>
        <pc:spChg chg="mod">
          <ac:chgData name="Rekala Tuxhorn" userId="007ab9d0-894e-48e4-9d58-991253b640e0" providerId="ADAL" clId="{F224FB50-93F9-442A-84FA-1B7CFF0DACD8}" dt="2025-08-03T21:56:01.214" v="1732" actId="207"/>
          <ac:spMkLst>
            <pc:docMk/>
            <pc:sldMk cId="328760901" sldId="281"/>
            <ac:spMk id="2" creationId="{2B15DED6-E324-CD34-77C3-55A74D561463}"/>
          </ac:spMkLst>
        </pc:spChg>
        <pc:spChg chg="mod">
          <ac:chgData name="Rekala Tuxhorn" userId="007ab9d0-894e-48e4-9d58-991253b640e0" providerId="ADAL" clId="{F224FB50-93F9-442A-84FA-1B7CFF0DACD8}" dt="2025-08-03T21:56:10.521" v="1735" actId="207"/>
          <ac:spMkLst>
            <pc:docMk/>
            <pc:sldMk cId="328760901" sldId="281"/>
            <ac:spMk id="3" creationId="{0F8B9E8F-59AF-0E88-886E-BF55DD618790}"/>
          </ac:spMkLst>
        </pc:spChg>
      </pc:sldChg>
      <pc:sldChg chg="del">
        <pc:chgData name="Rekala Tuxhorn" userId="007ab9d0-894e-48e4-9d58-991253b640e0" providerId="ADAL" clId="{F224FB50-93F9-442A-84FA-1B7CFF0DACD8}" dt="2025-08-01T19:28:13.486" v="511" actId="2696"/>
        <pc:sldMkLst>
          <pc:docMk/>
          <pc:sldMk cId="2466865028" sldId="312"/>
        </pc:sldMkLst>
      </pc:sldChg>
      <pc:sldChg chg="del">
        <pc:chgData name="Rekala Tuxhorn" userId="007ab9d0-894e-48e4-9d58-991253b640e0" providerId="ADAL" clId="{F224FB50-93F9-442A-84FA-1B7CFF0DACD8}" dt="2025-08-03T21:50:18.572" v="1495" actId="2696"/>
        <pc:sldMkLst>
          <pc:docMk/>
          <pc:sldMk cId="2236813640" sldId="313"/>
        </pc:sldMkLst>
      </pc:sldChg>
      <pc:sldChg chg="del">
        <pc:chgData name="Rekala Tuxhorn" userId="007ab9d0-894e-48e4-9d58-991253b640e0" providerId="ADAL" clId="{F224FB50-93F9-442A-84FA-1B7CFF0DACD8}" dt="2025-08-03T21:46:37.262" v="1286" actId="2696"/>
        <pc:sldMkLst>
          <pc:docMk/>
          <pc:sldMk cId="590540187" sldId="314"/>
        </pc:sldMkLst>
      </pc:sldChg>
      <pc:sldChg chg="del">
        <pc:chgData name="Rekala Tuxhorn" userId="007ab9d0-894e-48e4-9d58-991253b640e0" providerId="ADAL" clId="{F224FB50-93F9-442A-84FA-1B7CFF0DACD8}" dt="2025-08-03T21:50:23.108" v="1496" actId="2696"/>
        <pc:sldMkLst>
          <pc:docMk/>
          <pc:sldMk cId="3962937239" sldId="315"/>
        </pc:sldMkLst>
      </pc:sldChg>
      <pc:sldChg chg="del">
        <pc:chgData name="Rekala Tuxhorn" userId="007ab9d0-894e-48e4-9d58-991253b640e0" providerId="ADAL" clId="{F224FB50-93F9-442A-84FA-1B7CFF0DACD8}" dt="2025-08-01T19:25:10.446" v="247" actId="2696"/>
        <pc:sldMkLst>
          <pc:docMk/>
          <pc:sldMk cId="1414153834" sldId="316"/>
        </pc:sldMkLst>
      </pc:sldChg>
      <pc:sldChg chg="modSp del mod">
        <pc:chgData name="Rekala Tuxhorn" userId="007ab9d0-894e-48e4-9d58-991253b640e0" providerId="ADAL" clId="{F224FB50-93F9-442A-84FA-1B7CFF0DACD8}" dt="2025-08-01T19:29:54.436" v="575" actId="47"/>
        <pc:sldMkLst>
          <pc:docMk/>
          <pc:sldMk cId="1164606359" sldId="317"/>
        </pc:sldMkLst>
      </pc:sldChg>
      <pc:sldChg chg="del">
        <pc:chgData name="Rekala Tuxhorn" userId="007ab9d0-894e-48e4-9d58-991253b640e0" providerId="ADAL" clId="{F224FB50-93F9-442A-84FA-1B7CFF0DACD8}" dt="2025-08-03T21:50:32.030" v="1497" actId="2696"/>
        <pc:sldMkLst>
          <pc:docMk/>
          <pc:sldMk cId="74923752" sldId="320"/>
        </pc:sldMkLst>
      </pc:sldChg>
      <pc:sldChg chg="del">
        <pc:chgData name="Rekala Tuxhorn" userId="007ab9d0-894e-48e4-9d58-991253b640e0" providerId="ADAL" clId="{F224FB50-93F9-442A-84FA-1B7CFF0DACD8}" dt="2025-08-01T19:35:34.720" v="820" actId="2696"/>
        <pc:sldMkLst>
          <pc:docMk/>
          <pc:sldMk cId="205543331" sldId="321"/>
        </pc:sldMkLst>
      </pc:sldChg>
      <pc:sldChg chg="del">
        <pc:chgData name="Rekala Tuxhorn" userId="007ab9d0-894e-48e4-9d58-991253b640e0" providerId="ADAL" clId="{F224FB50-93F9-442A-84FA-1B7CFF0DACD8}" dt="2025-08-01T19:34:46.797" v="818" actId="47"/>
        <pc:sldMkLst>
          <pc:docMk/>
          <pc:sldMk cId="3971759863" sldId="322"/>
        </pc:sldMkLst>
      </pc:sldChg>
      <pc:sldChg chg="modSp del mod">
        <pc:chgData name="Rekala Tuxhorn" userId="007ab9d0-894e-48e4-9d58-991253b640e0" providerId="ADAL" clId="{F224FB50-93F9-442A-84FA-1B7CFF0DACD8}" dt="2025-08-03T21:56:18.677" v="1736" actId="2696"/>
        <pc:sldMkLst>
          <pc:docMk/>
          <pc:sldMk cId="1281485000" sldId="323"/>
        </pc:sldMkLst>
        <pc:spChg chg="mod">
          <ac:chgData name="Rekala Tuxhorn" userId="007ab9d0-894e-48e4-9d58-991253b640e0" providerId="ADAL" clId="{F224FB50-93F9-442A-84FA-1B7CFF0DACD8}" dt="2025-08-03T21:52:33.065" v="1635" actId="20577"/>
          <ac:spMkLst>
            <pc:docMk/>
            <pc:sldMk cId="1281485000" sldId="323"/>
            <ac:spMk id="2" creationId="{0D8C142E-7B09-A1E0-27AB-BAB7B9E45F08}"/>
          </ac:spMkLst>
        </pc:spChg>
        <pc:spChg chg="mod">
          <ac:chgData name="Rekala Tuxhorn" userId="007ab9d0-894e-48e4-9d58-991253b640e0" providerId="ADAL" clId="{F224FB50-93F9-442A-84FA-1B7CFF0DACD8}" dt="2025-08-03T21:54:25.723" v="1724" actId="27636"/>
          <ac:spMkLst>
            <pc:docMk/>
            <pc:sldMk cId="1281485000" sldId="323"/>
            <ac:spMk id="3" creationId="{271DACCD-D22F-83B8-E0AE-52EAE81BCEE7}"/>
          </ac:spMkLst>
        </pc:spChg>
      </pc:sldChg>
      <pc:sldChg chg="addSp delSp mod">
        <pc:chgData name="Rekala Tuxhorn" userId="007ab9d0-894e-48e4-9d58-991253b640e0" providerId="ADAL" clId="{F224FB50-93F9-442A-84FA-1B7CFF0DACD8}" dt="2025-08-01T19:19:04.033" v="1" actId="478"/>
        <pc:sldMkLst>
          <pc:docMk/>
          <pc:sldMk cId="3411080760" sldId="325"/>
        </pc:sldMkLst>
      </pc:sldChg>
      <pc:sldChg chg="del">
        <pc:chgData name="Rekala Tuxhorn" userId="007ab9d0-894e-48e4-9d58-991253b640e0" providerId="ADAL" clId="{F224FB50-93F9-442A-84FA-1B7CFF0DACD8}" dt="2025-08-03T21:50:49.332" v="1499" actId="2696"/>
        <pc:sldMkLst>
          <pc:docMk/>
          <pc:sldMk cId="3861919808" sldId="326"/>
        </pc:sldMkLst>
      </pc:sldChg>
      <pc:sldChg chg="del">
        <pc:chgData name="Rekala Tuxhorn" userId="007ab9d0-894e-48e4-9d58-991253b640e0" providerId="ADAL" clId="{F224FB50-93F9-442A-84FA-1B7CFF0DACD8}" dt="2025-08-03T21:52:18.350" v="1629" actId="2696"/>
        <pc:sldMkLst>
          <pc:docMk/>
          <pc:sldMk cId="3661365697" sldId="327"/>
        </pc:sldMkLst>
      </pc:sldChg>
      <pc:sldChg chg="del">
        <pc:chgData name="Rekala Tuxhorn" userId="007ab9d0-894e-48e4-9d58-991253b640e0" providerId="ADAL" clId="{F224FB50-93F9-442A-84FA-1B7CFF0DACD8}" dt="2025-08-01T19:20:21.892" v="45" actId="2696"/>
        <pc:sldMkLst>
          <pc:docMk/>
          <pc:sldMk cId="1200344888" sldId="328"/>
        </pc:sldMkLst>
      </pc:sldChg>
      <pc:sldChg chg="addSp add">
        <pc:chgData name="Rekala Tuxhorn" userId="007ab9d0-894e-48e4-9d58-991253b640e0" providerId="ADAL" clId="{F224FB50-93F9-442A-84FA-1B7CFF0DACD8}" dt="2025-08-01T19:29:47.958" v="573"/>
        <pc:sldMkLst>
          <pc:docMk/>
          <pc:sldMk cId="3984642335" sldId="330"/>
        </pc:sldMkLst>
      </pc:sldChg>
      <pc:sldChg chg="modSp add mod">
        <pc:chgData name="Rekala Tuxhorn" userId="007ab9d0-894e-48e4-9d58-991253b640e0" providerId="ADAL" clId="{F224FB50-93F9-442A-84FA-1B7CFF0DACD8}" dt="2025-08-03T21:50:00.120" v="1494" actId="20577"/>
        <pc:sldMkLst>
          <pc:docMk/>
          <pc:sldMk cId="419018059" sldId="331"/>
        </pc:sldMkLst>
        <pc:spChg chg="mod">
          <ac:chgData name="Rekala Tuxhorn" userId="007ab9d0-894e-48e4-9d58-991253b640e0" providerId="ADAL" clId="{F224FB50-93F9-442A-84FA-1B7CFF0DACD8}" dt="2025-08-03T21:48:08.302" v="1296" actId="1076"/>
          <ac:spMkLst>
            <pc:docMk/>
            <pc:sldMk cId="419018059" sldId="331"/>
            <ac:spMk id="2" creationId="{8C77C597-2FBE-ECBC-7C35-E04A0F3305BE}"/>
          </ac:spMkLst>
        </pc:spChg>
        <pc:spChg chg="mod">
          <ac:chgData name="Rekala Tuxhorn" userId="007ab9d0-894e-48e4-9d58-991253b640e0" providerId="ADAL" clId="{F224FB50-93F9-442A-84FA-1B7CFF0DACD8}" dt="2025-08-03T21:50:00.120" v="1494" actId="20577"/>
          <ac:spMkLst>
            <pc:docMk/>
            <pc:sldMk cId="419018059" sldId="331"/>
            <ac:spMk id="3" creationId="{A728121E-3DFB-9625-D9D2-FD32EB4469BB}"/>
          </ac:spMkLst>
        </pc:spChg>
      </pc:sldChg>
      <pc:sldChg chg="modSp add mod">
        <pc:chgData name="Rekala Tuxhorn" userId="007ab9d0-894e-48e4-9d58-991253b640e0" providerId="ADAL" clId="{F224FB50-93F9-442A-84FA-1B7CFF0DACD8}" dt="2025-08-01T19:19:33.434" v="43" actId="27636"/>
        <pc:sldMkLst>
          <pc:docMk/>
          <pc:sldMk cId="828658943" sldId="332"/>
        </pc:sldMkLst>
        <pc:spChg chg="mod">
          <ac:chgData name="Rekala Tuxhorn" userId="007ab9d0-894e-48e4-9d58-991253b640e0" providerId="ADAL" clId="{F224FB50-93F9-442A-84FA-1B7CFF0DACD8}" dt="2025-08-01T19:19:33.434" v="43" actId="27636"/>
          <ac:spMkLst>
            <pc:docMk/>
            <pc:sldMk cId="828658943" sldId="332"/>
            <ac:spMk id="3" creationId="{947EE8D4-4551-9AE4-DDB4-797D37B362A0}"/>
          </ac:spMkLst>
        </pc:spChg>
      </pc:sldChg>
      <pc:sldChg chg="modSp add mod">
        <pc:chgData name="Rekala Tuxhorn" userId="007ab9d0-894e-48e4-9d58-991253b640e0" providerId="ADAL" clId="{F224FB50-93F9-442A-84FA-1B7CFF0DACD8}" dt="2025-08-03T21:42:59.310" v="912" actId="20577"/>
        <pc:sldMkLst>
          <pc:docMk/>
          <pc:sldMk cId="3312601457" sldId="333"/>
        </pc:sldMkLst>
        <pc:spChg chg="mod">
          <ac:chgData name="Rekala Tuxhorn" userId="007ab9d0-894e-48e4-9d58-991253b640e0" providerId="ADAL" clId="{F224FB50-93F9-442A-84FA-1B7CFF0DACD8}" dt="2025-08-01T19:23:09.696" v="106" actId="1076"/>
          <ac:spMkLst>
            <pc:docMk/>
            <pc:sldMk cId="3312601457" sldId="333"/>
            <ac:spMk id="2" creationId="{43E3A2DF-5795-1847-9D29-D549F717518C}"/>
          </ac:spMkLst>
        </pc:spChg>
        <pc:spChg chg="mod">
          <ac:chgData name="Rekala Tuxhorn" userId="007ab9d0-894e-48e4-9d58-991253b640e0" providerId="ADAL" clId="{F224FB50-93F9-442A-84FA-1B7CFF0DACD8}" dt="2025-08-03T21:42:59.310" v="912" actId="20577"/>
          <ac:spMkLst>
            <pc:docMk/>
            <pc:sldMk cId="3312601457" sldId="333"/>
            <ac:spMk id="3" creationId="{46ECFBFB-C028-BD42-A477-E6DB6F0E421A}"/>
          </ac:spMkLst>
        </pc:spChg>
      </pc:sldChg>
      <pc:sldChg chg="add del">
        <pc:chgData name="Rekala Tuxhorn" userId="007ab9d0-894e-48e4-9d58-991253b640e0" providerId="ADAL" clId="{F224FB50-93F9-442A-84FA-1B7CFF0DACD8}" dt="2025-08-01T19:28:01.506" v="510" actId="2890"/>
        <pc:sldMkLst>
          <pc:docMk/>
          <pc:sldMk cId="1368397718" sldId="33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8/3/2025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0828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8/3/2025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739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8/3/2025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77243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8/3/2025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82853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8/3/2025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97252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8/3/2025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92141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8/3/2025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3939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8/3/2025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949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8/3/2025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47370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C5B93-E7CD-2E41-89FC-7E9FA34DEB1D}"/>
              </a:ext>
            </a:extLst>
          </p:cNvPr>
          <p:cNvSpPr>
            <a:spLocks noGrp="1"/>
          </p:cNvSpPr>
          <p:nvPr>
            <p:ph type="ctrTitle"/>
          </p:nvPr>
        </p:nvSpPr>
        <p:spPr>
          <a:xfrm>
            <a:off x="3546388" y="3607396"/>
            <a:ext cx="7850659" cy="1655763"/>
          </a:xfrm>
        </p:spPr>
        <p:txBody>
          <a:bodyPr anchor="b"/>
          <a:lstStyle>
            <a:lvl1pPr algn="l">
              <a:defRPr sz="6000" b="1" i="0">
                <a:solidFill>
                  <a:schemeClr val="bg1"/>
                </a:solidFill>
                <a:latin typeface="Avenir Black" panose="02000503020000020003"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CA19E7E9-1A67-004E-A6C8-A4358D47172E}"/>
              </a:ext>
            </a:extLst>
          </p:cNvPr>
          <p:cNvSpPr>
            <a:spLocks noGrp="1"/>
          </p:cNvSpPr>
          <p:nvPr>
            <p:ph type="subTitle" idx="1"/>
          </p:nvPr>
        </p:nvSpPr>
        <p:spPr>
          <a:xfrm>
            <a:off x="3546388" y="5338119"/>
            <a:ext cx="7850659" cy="970006"/>
          </a:xfrm>
        </p:spPr>
        <p:txBody>
          <a:bodyPr/>
          <a:lstStyle>
            <a:lvl1pPr marL="0" indent="0" algn="l">
              <a:buNone/>
              <a:defRPr sz="2400" b="0" i="0">
                <a:solidFill>
                  <a:schemeClr val="bg1"/>
                </a:solidFill>
                <a:latin typeface="Avenir Book"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506593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7FBB-A8C1-674E-911B-7D5A1A94FD95}"/>
              </a:ext>
            </a:extLst>
          </p:cNvPr>
          <p:cNvSpPr>
            <a:spLocks noGrp="1"/>
          </p:cNvSpPr>
          <p:nvPr>
            <p:ph type="title"/>
          </p:nvPr>
        </p:nvSpPr>
        <p:spPr>
          <a:xfrm>
            <a:off x="2207490" y="365125"/>
            <a:ext cx="9146309"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9F20E80-AC19-9C47-BCCC-B274EDDE8C3E}"/>
              </a:ext>
            </a:extLst>
          </p:cNvPr>
          <p:cNvSpPr>
            <a:spLocks noGrp="1"/>
          </p:cNvSpPr>
          <p:nvPr>
            <p:ph idx="1"/>
          </p:nvPr>
        </p:nvSpPr>
        <p:spPr>
          <a:xfrm>
            <a:off x="2207490" y="1825625"/>
            <a:ext cx="914631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D431DE-7247-B040-838D-C7A6A571C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59825-9D23-D14D-8925-57624E6C5530}"/>
              </a:ext>
            </a:extLst>
          </p:cNvPr>
          <p:cNvSpPr>
            <a:spLocks noGrp="1"/>
          </p:cNvSpPr>
          <p:nvPr>
            <p:ph type="sldNum" sz="quarter" idx="12"/>
          </p:nvPr>
        </p:nvSpPr>
        <p:spPr/>
        <p:txBody>
          <a:bodyPr/>
          <a:lstStyle/>
          <a:p>
            <a:fld id="{F6B0DEFC-95BE-224A-B9F9-1F7B5C9DFE04}" type="slidenum">
              <a:rPr lang="en-US" smtClean="0"/>
              <a:t>‹#›</a:t>
            </a:fld>
            <a:endParaRPr lang="en-US"/>
          </a:p>
        </p:txBody>
      </p:sp>
    </p:spTree>
    <p:extLst>
      <p:ext uri="{BB962C8B-B14F-4D97-AF65-F5344CB8AC3E}">
        <p14:creationId xmlns:p14="http://schemas.microsoft.com/office/powerpoint/2010/main" val="1814554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8/3/2025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55166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7FBB-A8C1-674E-911B-7D5A1A94FD95}"/>
              </a:ext>
            </a:extLst>
          </p:cNvPr>
          <p:cNvSpPr>
            <a:spLocks noGrp="1"/>
          </p:cNvSpPr>
          <p:nvPr>
            <p:ph type="title"/>
          </p:nvPr>
        </p:nvSpPr>
        <p:spPr>
          <a:xfrm>
            <a:off x="2207490" y="365125"/>
            <a:ext cx="9146309" cy="1325563"/>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9F20E80-AC19-9C47-BCCC-B274EDDE8C3E}"/>
              </a:ext>
            </a:extLst>
          </p:cNvPr>
          <p:cNvSpPr>
            <a:spLocks noGrp="1"/>
          </p:cNvSpPr>
          <p:nvPr>
            <p:ph idx="1"/>
          </p:nvPr>
        </p:nvSpPr>
        <p:spPr>
          <a:xfrm>
            <a:off x="2207490" y="1825625"/>
            <a:ext cx="914631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9DD431DE-7247-B040-838D-C7A6A571C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59825-9D23-D14D-8925-57624E6C5530}"/>
              </a:ext>
            </a:extLst>
          </p:cNvPr>
          <p:cNvSpPr>
            <a:spLocks noGrp="1"/>
          </p:cNvSpPr>
          <p:nvPr>
            <p:ph type="sldNum" sz="quarter" idx="12"/>
          </p:nvPr>
        </p:nvSpPr>
        <p:spPr/>
        <p:txBody>
          <a:bodyPr/>
          <a:lstStyle/>
          <a:p>
            <a:fld id="{F6B0DEFC-95BE-224A-B9F9-1F7B5C9DFE04}" type="slidenum">
              <a:rPr lang="en-US" smtClean="0"/>
              <a:t>‹#›</a:t>
            </a:fld>
            <a:endParaRPr lang="en-US"/>
          </a:p>
        </p:txBody>
      </p:sp>
    </p:spTree>
    <p:extLst>
      <p:ext uri="{BB962C8B-B14F-4D97-AF65-F5344CB8AC3E}">
        <p14:creationId xmlns:p14="http://schemas.microsoft.com/office/powerpoint/2010/main" val="2407751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7FBB-A8C1-674E-911B-7D5A1A94FD95}"/>
              </a:ext>
            </a:extLst>
          </p:cNvPr>
          <p:cNvSpPr>
            <a:spLocks noGrp="1"/>
          </p:cNvSpPr>
          <p:nvPr>
            <p:ph type="title"/>
          </p:nvPr>
        </p:nvSpPr>
        <p:spPr>
          <a:xfrm>
            <a:off x="2207490" y="365125"/>
            <a:ext cx="9146309"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9F20E80-AC19-9C47-BCCC-B274EDDE8C3E}"/>
              </a:ext>
            </a:extLst>
          </p:cNvPr>
          <p:cNvSpPr>
            <a:spLocks noGrp="1"/>
          </p:cNvSpPr>
          <p:nvPr>
            <p:ph idx="1"/>
          </p:nvPr>
        </p:nvSpPr>
        <p:spPr>
          <a:xfrm>
            <a:off x="2207490" y="1825625"/>
            <a:ext cx="914631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D431DE-7247-B040-838D-C7A6A571C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59825-9D23-D14D-8925-57624E6C5530}"/>
              </a:ext>
            </a:extLst>
          </p:cNvPr>
          <p:cNvSpPr>
            <a:spLocks noGrp="1"/>
          </p:cNvSpPr>
          <p:nvPr>
            <p:ph type="sldNum" sz="quarter" idx="12"/>
          </p:nvPr>
        </p:nvSpPr>
        <p:spPr/>
        <p:txBody>
          <a:bodyPr/>
          <a:lstStyle/>
          <a:p>
            <a:fld id="{F6B0DEFC-95BE-224A-B9F9-1F7B5C9DFE04}" type="slidenum">
              <a:rPr lang="en-US" smtClean="0"/>
              <a:t>‹#›</a:t>
            </a:fld>
            <a:endParaRPr lang="en-US"/>
          </a:p>
        </p:txBody>
      </p:sp>
    </p:spTree>
    <p:extLst>
      <p:ext uri="{BB962C8B-B14F-4D97-AF65-F5344CB8AC3E}">
        <p14:creationId xmlns:p14="http://schemas.microsoft.com/office/powerpoint/2010/main" val="1825845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A7C59-B60D-5B40-97F3-AA2F36964A8B}"/>
              </a:ext>
            </a:extLst>
          </p:cNvPr>
          <p:cNvSpPr>
            <a:spLocks noGrp="1"/>
          </p:cNvSpPr>
          <p:nvPr>
            <p:ph type="title"/>
          </p:nvPr>
        </p:nvSpPr>
        <p:spPr>
          <a:xfrm>
            <a:off x="2161308" y="365125"/>
            <a:ext cx="9192491"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A32F8AF-07C2-084C-B58C-80F1BE521DB5}"/>
              </a:ext>
            </a:extLst>
          </p:cNvPr>
          <p:cNvSpPr>
            <a:spLocks noGrp="1"/>
          </p:cNvSpPr>
          <p:nvPr>
            <p:ph sz="half" idx="1"/>
          </p:nvPr>
        </p:nvSpPr>
        <p:spPr>
          <a:xfrm>
            <a:off x="2161308" y="1825625"/>
            <a:ext cx="44704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20A6AC-01B5-0448-B24D-C061C48A60C9}"/>
              </a:ext>
            </a:extLst>
          </p:cNvPr>
          <p:cNvSpPr>
            <a:spLocks noGrp="1"/>
          </p:cNvSpPr>
          <p:nvPr>
            <p:ph sz="half" idx="2"/>
          </p:nvPr>
        </p:nvSpPr>
        <p:spPr>
          <a:xfrm>
            <a:off x="6883400" y="1825625"/>
            <a:ext cx="44704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849D370D-04CA-8F49-937A-135FBB18F6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47CE43-80B0-E04B-B2A1-C06950953316}"/>
              </a:ext>
            </a:extLst>
          </p:cNvPr>
          <p:cNvSpPr>
            <a:spLocks noGrp="1"/>
          </p:cNvSpPr>
          <p:nvPr>
            <p:ph type="sldNum" sz="quarter" idx="12"/>
          </p:nvPr>
        </p:nvSpPr>
        <p:spPr/>
        <p:txBody>
          <a:bodyPr/>
          <a:lstStyle/>
          <a:p>
            <a:fld id="{F6B0DEFC-95BE-224A-B9F9-1F7B5C9DFE04}" type="slidenum">
              <a:rPr lang="en-US" smtClean="0"/>
              <a:t>‹#›</a:t>
            </a:fld>
            <a:endParaRPr lang="en-US"/>
          </a:p>
        </p:txBody>
      </p:sp>
    </p:spTree>
    <p:extLst>
      <p:ext uri="{BB962C8B-B14F-4D97-AF65-F5344CB8AC3E}">
        <p14:creationId xmlns:p14="http://schemas.microsoft.com/office/powerpoint/2010/main" val="24977420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3FC4E-9869-414E-BF10-0C36F9EF3535}"/>
              </a:ext>
            </a:extLst>
          </p:cNvPr>
          <p:cNvSpPr>
            <a:spLocks noGrp="1"/>
          </p:cNvSpPr>
          <p:nvPr>
            <p:ph type="title"/>
          </p:nvPr>
        </p:nvSpPr>
        <p:spPr>
          <a:xfrm>
            <a:off x="2161308" y="365125"/>
            <a:ext cx="9194079" cy="1325563"/>
          </a:xfrm>
        </p:spPr>
        <p:txBody>
          <a:bodyPr/>
          <a:lstStyle>
            <a:lvl1pPr>
              <a:defRPr>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E38C1593-E9CD-F74B-8741-E1E908DC482E}"/>
              </a:ext>
            </a:extLst>
          </p:cNvPr>
          <p:cNvSpPr>
            <a:spLocks noGrp="1"/>
          </p:cNvSpPr>
          <p:nvPr>
            <p:ph type="body" idx="1"/>
          </p:nvPr>
        </p:nvSpPr>
        <p:spPr>
          <a:xfrm>
            <a:off x="2161307" y="1681163"/>
            <a:ext cx="4437353"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2840DAB-CD8E-2540-BA9E-FCB70E97A777}"/>
              </a:ext>
            </a:extLst>
          </p:cNvPr>
          <p:cNvSpPr>
            <a:spLocks noGrp="1"/>
          </p:cNvSpPr>
          <p:nvPr>
            <p:ph sz="half" idx="2"/>
          </p:nvPr>
        </p:nvSpPr>
        <p:spPr>
          <a:xfrm>
            <a:off x="2161308" y="2505075"/>
            <a:ext cx="4437353"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4B602CE-7D26-464A-8C36-BA49ABD341E8}"/>
              </a:ext>
            </a:extLst>
          </p:cNvPr>
          <p:cNvSpPr>
            <a:spLocks noGrp="1"/>
          </p:cNvSpPr>
          <p:nvPr>
            <p:ph type="body" sz="quarter" idx="3"/>
          </p:nvPr>
        </p:nvSpPr>
        <p:spPr>
          <a:xfrm>
            <a:off x="6918034" y="1681163"/>
            <a:ext cx="4437353"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5B6150B-FF3C-C943-B442-F7DCC2ECEFE7}"/>
              </a:ext>
            </a:extLst>
          </p:cNvPr>
          <p:cNvSpPr>
            <a:spLocks noGrp="1"/>
          </p:cNvSpPr>
          <p:nvPr>
            <p:ph sz="quarter" idx="4"/>
          </p:nvPr>
        </p:nvSpPr>
        <p:spPr>
          <a:xfrm>
            <a:off x="6918036" y="2505075"/>
            <a:ext cx="4437352"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96B80EB9-EB73-B148-A32B-41157F22F0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A63B12-BA1F-BB43-93CB-F79741221E6C}"/>
              </a:ext>
            </a:extLst>
          </p:cNvPr>
          <p:cNvSpPr>
            <a:spLocks noGrp="1"/>
          </p:cNvSpPr>
          <p:nvPr>
            <p:ph type="sldNum" sz="quarter" idx="12"/>
          </p:nvPr>
        </p:nvSpPr>
        <p:spPr/>
        <p:txBody>
          <a:bodyPr/>
          <a:lstStyle/>
          <a:p>
            <a:fld id="{F6B0DEFC-95BE-224A-B9F9-1F7B5C9DFE04}" type="slidenum">
              <a:rPr lang="en-US" smtClean="0"/>
              <a:t>‹#›</a:t>
            </a:fld>
            <a:endParaRPr lang="en-US"/>
          </a:p>
        </p:txBody>
      </p:sp>
    </p:spTree>
    <p:extLst>
      <p:ext uri="{BB962C8B-B14F-4D97-AF65-F5344CB8AC3E}">
        <p14:creationId xmlns:p14="http://schemas.microsoft.com/office/powerpoint/2010/main" val="391069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D859E-8B4A-864E-B38A-57A3E0AE16E7}"/>
              </a:ext>
            </a:extLst>
          </p:cNvPr>
          <p:cNvSpPr>
            <a:spLocks noGrp="1"/>
          </p:cNvSpPr>
          <p:nvPr>
            <p:ph type="title"/>
          </p:nvPr>
        </p:nvSpPr>
        <p:spPr>
          <a:xfrm>
            <a:off x="2189018" y="365125"/>
            <a:ext cx="9164782" cy="1325563"/>
          </a:xfrm>
        </p:spPr>
        <p:txBody>
          <a:bodyPr/>
          <a:lstStyle>
            <a:lvl1pPr>
              <a:defRPr>
                <a:solidFill>
                  <a:schemeClr val="bg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CBD23C89-EDDE-034B-AF04-D6C37033B9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1AE392-B76C-5542-9E15-B03D0CB2AC99}"/>
              </a:ext>
            </a:extLst>
          </p:cNvPr>
          <p:cNvSpPr>
            <a:spLocks noGrp="1"/>
          </p:cNvSpPr>
          <p:nvPr>
            <p:ph type="sldNum" sz="quarter" idx="12"/>
          </p:nvPr>
        </p:nvSpPr>
        <p:spPr/>
        <p:txBody>
          <a:bodyPr/>
          <a:lstStyle/>
          <a:p>
            <a:fld id="{F6B0DEFC-95BE-224A-B9F9-1F7B5C9DFE04}" type="slidenum">
              <a:rPr lang="en-US" smtClean="0"/>
              <a:t>‹#›</a:t>
            </a:fld>
            <a:endParaRPr lang="en-US"/>
          </a:p>
        </p:txBody>
      </p:sp>
      <p:sp>
        <p:nvSpPr>
          <p:cNvPr id="6" name="Content Placeholder 2">
            <a:extLst>
              <a:ext uri="{FF2B5EF4-FFF2-40B4-BE49-F238E27FC236}">
                <a16:creationId xmlns:a16="http://schemas.microsoft.com/office/drawing/2014/main" id="{D8AD23CC-44B5-F740-BD04-25359075ADBB}"/>
              </a:ext>
            </a:extLst>
          </p:cNvPr>
          <p:cNvSpPr>
            <a:spLocks noGrp="1"/>
          </p:cNvSpPr>
          <p:nvPr>
            <p:ph idx="1"/>
          </p:nvPr>
        </p:nvSpPr>
        <p:spPr>
          <a:xfrm>
            <a:off x="2207490" y="1825625"/>
            <a:ext cx="914631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1919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184A0E-D852-334A-B20A-6B086374CB52}"/>
              </a:ext>
            </a:extLst>
          </p:cNvPr>
          <p:cNvSpPr>
            <a:spLocks noGrp="1"/>
          </p:cNvSpPr>
          <p:nvPr>
            <p:ph type="dt" sz="half" idx="10"/>
          </p:nvPr>
        </p:nvSpPr>
        <p:spPr/>
        <p:txBody>
          <a:bodyPr/>
          <a:lstStyle/>
          <a:p>
            <a:fld id="{1112AB6E-B6ED-A743-AFA4-50BD6F1A70B1}" type="datetimeFigureOut">
              <a:rPr lang="en-US" smtClean="0"/>
              <a:t>8/3/2025</a:t>
            </a:fld>
            <a:endParaRPr lang="en-US"/>
          </a:p>
        </p:txBody>
      </p:sp>
      <p:sp>
        <p:nvSpPr>
          <p:cNvPr id="3" name="Footer Placeholder 2">
            <a:extLst>
              <a:ext uri="{FF2B5EF4-FFF2-40B4-BE49-F238E27FC236}">
                <a16:creationId xmlns:a16="http://schemas.microsoft.com/office/drawing/2014/main" id="{213237B8-C958-404C-A5E0-24270D634B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6C3550-735D-4346-9DB1-990CF95061B0}"/>
              </a:ext>
            </a:extLst>
          </p:cNvPr>
          <p:cNvSpPr>
            <a:spLocks noGrp="1"/>
          </p:cNvSpPr>
          <p:nvPr>
            <p:ph type="sldNum" sz="quarter" idx="12"/>
          </p:nvPr>
        </p:nvSpPr>
        <p:spPr/>
        <p:txBody>
          <a:bodyPr/>
          <a:lstStyle/>
          <a:p>
            <a:fld id="{F6B0DEFC-95BE-224A-B9F9-1F7B5C9DFE04}" type="slidenum">
              <a:rPr lang="en-US" smtClean="0"/>
              <a:t>‹#›</a:t>
            </a:fld>
            <a:endParaRPr lang="en-US"/>
          </a:p>
        </p:txBody>
      </p:sp>
      <p:sp>
        <p:nvSpPr>
          <p:cNvPr id="5" name="Title 1">
            <a:extLst>
              <a:ext uri="{FF2B5EF4-FFF2-40B4-BE49-F238E27FC236}">
                <a16:creationId xmlns:a16="http://schemas.microsoft.com/office/drawing/2014/main" id="{1DD4BC83-1B81-EE4E-AF64-5AFFFD4E7486}"/>
              </a:ext>
            </a:extLst>
          </p:cNvPr>
          <p:cNvSpPr>
            <a:spLocks noGrp="1"/>
          </p:cNvSpPr>
          <p:nvPr>
            <p:ph type="title"/>
          </p:nvPr>
        </p:nvSpPr>
        <p:spPr>
          <a:xfrm>
            <a:off x="838200" y="365125"/>
            <a:ext cx="10515599" cy="1185537"/>
          </a:xfrm>
        </p:spPr>
        <p:txBody>
          <a:bodyPr/>
          <a:lstStyle/>
          <a:p>
            <a:r>
              <a:rPr lang="en-US" dirty="0"/>
              <a:t>Click to edit Master title style</a:t>
            </a:r>
          </a:p>
        </p:txBody>
      </p:sp>
      <p:sp>
        <p:nvSpPr>
          <p:cNvPr id="6" name="Content Placeholder 2">
            <a:extLst>
              <a:ext uri="{FF2B5EF4-FFF2-40B4-BE49-F238E27FC236}">
                <a16:creationId xmlns:a16="http://schemas.microsoft.com/office/drawing/2014/main" id="{3073E3ED-4F08-0A40-8058-FDB4B5DFA4F6}"/>
              </a:ext>
            </a:extLst>
          </p:cNvPr>
          <p:cNvSpPr>
            <a:spLocks noGrp="1"/>
          </p:cNvSpPr>
          <p:nvPr>
            <p:ph idx="1"/>
          </p:nvPr>
        </p:nvSpPr>
        <p:spPr>
          <a:xfrm>
            <a:off x="838200" y="1825625"/>
            <a:ext cx="10515600" cy="38916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29297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184A0E-D852-334A-B20A-6B086374CB52}"/>
              </a:ext>
            </a:extLst>
          </p:cNvPr>
          <p:cNvSpPr>
            <a:spLocks noGrp="1"/>
          </p:cNvSpPr>
          <p:nvPr>
            <p:ph type="dt" sz="half" idx="10"/>
          </p:nvPr>
        </p:nvSpPr>
        <p:spPr/>
        <p:txBody>
          <a:bodyPr/>
          <a:lstStyle/>
          <a:p>
            <a:fld id="{1112AB6E-B6ED-A743-AFA4-50BD6F1A70B1}" type="datetimeFigureOut">
              <a:rPr lang="en-US" smtClean="0"/>
              <a:t>8/3/2025</a:t>
            </a:fld>
            <a:endParaRPr lang="en-US"/>
          </a:p>
        </p:txBody>
      </p:sp>
      <p:sp>
        <p:nvSpPr>
          <p:cNvPr id="3" name="Footer Placeholder 2">
            <a:extLst>
              <a:ext uri="{FF2B5EF4-FFF2-40B4-BE49-F238E27FC236}">
                <a16:creationId xmlns:a16="http://schemas.microsoft.com/office/drawing/2014/main" id="{213237B8-C958-404C-A5E0-24270D634B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6C3550-735D-4346-9DB1-990CF95061B0}"/>
              </a:ext>
            </a:extLst>
          </p:cNvPr>
          <p:cNvSpPr>
            <a:spLocks noGrp="1"/>
          </p:cNvSpPr>
          <p:nvPr>
            <p:ph type="sldNum" sz="quarter" idx="12"/>
          </p:nvPr>
        </p:nvSpPr>
        <p:spPr/>
        <p:txBody>
          <a:bodyPr/>
          <a:lstStyle/>
          <a:p>
            <a:fld id="{F6B0DEFC-95BE-224A-B9F9-1F7B5C9DFE04}" type="slidenum">
              <a:rPr lang="en-US" smtClean="0"/>
              <a:t>‹#›</a:t>
            </a:fld>
            <a:endParaRPr lang="en-US"/>
          </a:p>
        </p:txBody>
      </p:sp>
      <p:sp>
        <p:nvSpPr>
          <p:cNvPr id="5" name="Title 1">
            <a:extLst>
              <a:ext uri="{FF2B5EF4-FFF2-40B4-BE49-F238E27FC236}">
                <a16:creationId xmlns:a16="http://schemas.microsoft.com/office/drawing/2014/main" id="{1DD4BC83-1B81-EE4E-AF64-5AFFFD4E7486}"/>
              </a:ext>
            </a:extLst>
          </p:cNvPr>
          <p:cNvSpPr>
            <a:spLocks noGrp="1"/>
          </p:cNvSpPr>
          <p:nvPr>
            <p:ph type="title"/>
          </p:nvPr>
        </p:nvSpPr>
        <p:spPr>
          <a:xfrm>
            <a:off x="838200" y="365125"/>
            <a:ext cx="10515599" cy="1185537"/>
          </a:xfrm>
        </p:spPr>
        <p:txBody>
          <a:bodyPr/>
          <a:lstStyle/>
          <a:p>
            <a:r>
              <a:rPr lang="en-US" dirty="0"/>
              <a:t>Click to edit Master title style</a:t>
            </a:r>
          </a:p>
        </p:txBody>
      </p:sp>
      <p:sp>
        <p:nvSpPr>
          <p:cNvPr id="6" name="Content Placeholder 2">
            <a:extLst>
              <a:ext uri="{FF2B5EF4-FFF2-40B4-BE49-F238E27FC236}">
                <a16:creationId xmlns:a16="http://schemas.microsoft.com/office/drawing/2014/main" id="{3073E3ED-4F08-0A40-8058-FDB4B5DFA4F6}"/>
              </a:ext>
            </a:extLst>
          </p:cNvPr>
          <p:cNvSpPr>
            <a:spLocks noGrp="1"/>
          </p:cNvSpPr>
          <p:nvPr>
            <p:ph idx="1"/>
          </p:nvPr>
        </p:nvSpPr>
        <p:spPr>
          <a:xfrm>
            <a:off x="838200" y="1825625"/>
            <a:ext cx="10515600" cy="38916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66911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63840-16FB-3E40-BAB5-830DD73EBB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54DAC1-6507-1B48-AECE-8D2EA24939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675445-B282-764F-969C-4A1957AD9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BE4260-F48A-7E49-89DD-60256A1AA762}"/>
              </a:ext>
            </a:extLst>
          </p:cNvPr>
          <p:cNvSpPr>
            <a:spLocks noGrp="1"/>
          </p:cNvSpPr>
          <p:nvPr>
            <p:ph type="dt" sz="half" idx="10"/>
          </p:nvPr>
        </p:nvSpPr>
        <p:spPr/>
        <p:txBody>
          <a:bodyPr/>
          <a:lstStyle/>
          <a:p>
            <a:fld id="{1112AB6E-B6ED-A743-AFA4-50BD6F1A70B1}" type="datetimeFigureOut">
              <a:rPr lang="en-US" smtClean="0"/>
              <a:t>8/3/2025</a:t>
            </a:fld>
            <a:endParaRPr lang="en-US"/>
          </a:p>
        </p:txBody>
      </p:sp>
      <p:sp>
        <p:nvSpPr>
          <p:cNvPr id="6" name="Footer Placeholder 5">
            <a:extLst>
              <a:ext uri="{FF2B5EF4-FFF2-40B4-BE49-F238E27FC236}">
                <a16:creationId xmlns:a16="http://schemas.microsoft.com/office/drawing/2014/main" id="{0CE2AAB9-D2A4-604D-9F29-3CF42BB1777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208990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1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63840-16FB-3E40-BAB5-830DD73EBB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54DAC1-6507-1B48-AECE-8D2EA24939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675445-B282-764F-969C-4A1957AD9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BE4260-F48A-7E49-89DD-60256A1AA762}"/>
              </a:ext>
            </a:extLst>
          </p:cNvPr>
          <p:cNvSpPr>
            <a:spLocks noGrp="1"/>
          </p:cNvSpPr>
          <p:nvPr>
            <p:ph type="dt" sz="half" idx="10"/>
          </p:nvPr>
        </p:nvSpPr>
        <p:spPr/>
        <p:txBody>
          <a:bodyPr/>
          <a:lstStyle/>
          <a:p>
            <a:fld id="{1112AB6E-B6ED-A743-AFA4-50BD6F1A70B1}" type="datetimeFigureOut">
              <a:rPr lang="en-US" smtClean="0"/>
              <a:t>8/3/2025</a:t>
            </a:fld>
            <a:endParaRPr lang="en-US"/>
          </a:p>
        </p:txBody>
      </p:sp>
      <p:sp>
        <p:nvSpPr>
          <p:cNvPr id="6" name="Footer Placeholder 5">
            <a:extLst>
              <a:ext uri="{FF2B5EF4-FFF2-40B4-BE49-F238E27FC236}">
                <a16:creationId xmlns:a16="http://schemas.microsoft.com/office/drawing/2014/main" id="{0CE2AAB9-D2A4-604D-9F29-3CF42BB1777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052779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09C83-D2B9-1E41-A8FD-9F66EAB078D2}"/>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7081E240-1CA7-5A4B-85DB-B68108EAD65C}"/>
              </a:ext>
            </a:extLst>
          </p:cNvPr>
          <p:cNvSpPr>
            <a:spLocks noGrp="1"/>
          </p:cNvSpPr>
          <p:nvPr>
            <p:ph type="pic" idx="1"/>
          </p:nvPr>
        </p:nvSpPr>
        <p:spPr>
          <a:xfrm>
            <a:off x="5183188" y="987425"/>
            <a:ext cx="6172200" cy="4873625"/>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F13D439-F298-C447-9CC7-E15F42273D77}"/>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a:extLst>
              <a:ext uri="{FF2B5EF4-FFF2-40B4-BE49-F238E27FC236}">
                <a16:creationId xmlns:a16="http://schemas.microsoft.com/office/drawing/2014/main" id="{8CCFE283-ABDA-FB40-91D5-264D41C45C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2A3C2F-79BC-A849-80F8-2FCE87A9A672}"/>
              </a:ext>
            </a:extLst>
          </p:cNvPr>
          <p:cNvSpPr>
            <a:spLocks noGrp="1"/>
          </p:cNvSpPr>
          <p:nvPr>
            <p:ph type="sldNum" sz="quarter" idx="12"/>
          </p:nvPr>
        </p:nvSpPr>
        <p:spPr/>
        <p:txBody>
          <a:bodyPr/>
          <a:lstStyle/>
          <a:p>
            <a:fld id="{F6B0DEFC-95BE-224A-B9F9-1F7B5C9DFE04}" type="slidenum">
              <a:rPr lang="en-US" smtClean="0"/>
              <a:t>‹#›</a:t>
            </a:fld>
            <a:endParaRPr lang="en-US"/>
          </a:p>
        </p:txBody>
      </p:sp>
    </p:spTree>
    <p:extLst>
      <p:ext uri="{BB962C8B-B14F-4D97-AF65-F5344CB8AC3E}">
        <p14:creationId xmlns:p14="http://schemas.microsoft.com/office/powerpoint/2010/main" val="322125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8/3/2025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61209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A3239-4C2B-EC42-9CC5-7FEF922FAF33}"/>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269BC54B-8212-8143-A7A9-216E36C958F7}"/>
              </a:ext>
            </a:extLst>
          </p:cNvPr>
          <p:cNvSpPr>
            <a:spLocks noGrp="1"/>
          </p:cNvSpPr>
          <p:nvPr>
            <p:ph type="body" orient="vert" idx="1"/>
          </p:nvPr>
        </p:nvSpPr>
        <p:spPr>
          <a:xfrm rot="16200000">
            <a:off x="4202545" y="-1554019"/>
            <a:ext cx="3786910" cy="10515600"/>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890663F-DE04-D94F-B745-83D980CC8C3E}"/>
              </a:ext>
            </a:extLst>
          </p:cNvPr>
          <p:cNvSpPr>
            <a:spLocks noGrp="1"/>
          </p:cNvSpPr>
          <p:nvPr>
            <p:ph type="dt" sz="half" idx="10"/>
          </p:nvPr>
        </p:nvSpPr>
        <p:spPr/>
        <p:txBody>
          <a:bodyPr/>
          <a:lstStyle/>
          <a:p>
            <a:fld id="{1112AB6E-B6ED-A743-AFA4-50BD6F1A70B1}" type="datetimeFigureOut">
              <a:rPr lang="en-US" smtClean="0"/>
              <a:t>8/3/2025</a:t>
            </a:fld>
            <a:endParaRPr lang="en-US"/>
          </a:p>
        </p:txBody>
      </p:sp>
      <p:sp>
        <p:nvSpPr>
          <p:cNvPr id="5" name="Footer Placeholder 4">
            <a:extLst>
              <a:ext uri="{FF2B5EF4-FFF2-40B4-BE49-F238E27FC236}">
                <a16:creationId xmlns:a16="http://schemas.microsoft.com/office/drawing/2014/main" id="{7ABDFD23-FF04-7B47-ADF8-4E9E899308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6DF3C8-D559-1D49-908F-AF539EB7A292}"/>
              </a:ext>
            </a:extLst>
          </p:cNvPr>
          <p:cNvSpPr>
            <a:spLocks noGrp="1"/>
          </p:cNvSpPr>
          <p:nvPr>
            <p:ph type="sldNum" sz="quarter" idx="12"/>
          </p:nvPr>
        </p:nvSpPr>
        <p:spPr/>
        <p:txBody>
          <a:bodyPr/>
          <a:lstStyle/>
          <a:p>
            <a:fld id="{F6B0DEFC-95BE-224A-B9F9-1F7B5C9DFE04}" type="slidenum">
              <a:rPr lang="en-US" smtClean="0"/>
              <a:t>‹#›</a:t>
            </a:fld>
            <a:endParaRPr lang="en-US"/>
          </a:p>
        </p:txBody>
      </p:sp>
    </p:spTree>
    <p:extLst>
      <p:ext uri="{BB962C8B-B14F-4D97-AF65-F5344CB8AC3E}">
        <p14:creationId xmlns:p14="http://schemas.microsoft.com/office/powerpoint/2010/main" val="321417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8/3/2025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03605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8/3/2025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9299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8/3/2025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72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8/3/2025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148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8/3/2025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6911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8/3/2025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4230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8/3/2025</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3620715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C8A5BC-A78A-A949-A504-5149DD0F35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667060E-6929-D342-8024-4CC8F80A0B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915D13-AD54-7E45-9DD9-2F440E3099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2AB6E-B6ED-A743-AFA4-50BD6F1A70B1}" type="datetimeFigureOut">
              <a:rPr lang="en-US" smtClean="0"/>
              <a:t>8/3/2025</a:t>
            </a:fld>
            <a:endParaRPr lang="en-US"/>
          </a:p>
        </p:txBody>
      </p:sp>
      <p:sp>
        <p:nvSpPr>
          <p:cNvPr id="5" name="Footer Placeholder 4">
            <a:extLst>
              <a:ext uri="{FF2B5EF4-FFF2-40B4-BE49-F238E27FC236}">
                <a16:creationId xmlns:a16="http://schemas.microsoft.com/office/drawing/2014/main" id="{79288F1F-440B-9941-A183-39E5B0FB55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95A0FA-2B47-6F4F-B1A9-D6FA3193AB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B0DEFC-95BE-224A-B9F9-1F7B5C9DFE04}" type="slidenum">
              <a:rPr lang="en-US" smtClean="0"/>
              <a:t>‹#›</a:t>
            </a:fld>
            <a:endParaRPr lang="en-US"/>
          </a:p>
        </p:txBody>
      </p:sp>
    </p:spTree>
    <p:extLst>
      <p:ext uri="{BB962C8B-B14F-4D97-AF65-F5344CB8AC3E}">
        <p14:creationId xmlns:p14="http://schemas.microsoft.com/office/powerpoint/2010/main" val="282431856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xStyles>
    <p:titleStyle>
      <a:lvl1pPr algn="l" defTabSz="914400" rtl="0" eaLnBrk="1" latinLnBrk="0" hangingPunct="1">
        <a:lnSpc>
          <a:spcPct val="90000"/>
        </a:lnSpc>
        <a:spcBef>
          <a:spcPct val="0"/>
        </a:spcBef>
        <a:buNone/>
        <a:defRPr sz="4400" b="1" i="0" kern="1200">
          <a:solidFill>
            <a:schemeClr val="tx1"/>
          </a:solidFill>
          <a:latin typeface="Avenir Blac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1" kern="1200">
          <a:solidFill>
            <a:schemeClr val="tx1"/>
          </a:solidFill>
          <a:latin typeface="Avenir Book Oblique"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Light" panose="020B04020202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Light" panose="020B04020202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Light" panose="020B0402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phialpha.org/" TargetMode="Externa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hyperlink" Target="https://forms.gle/x3iUEtvm4xkJUuXq8" TargetMode="External"/><Relationship Id="rId2" Type="http://schemas.openxmlformats.org/officeDocument/2006/relationships/hyperlink" Target="https://www.fhsu.edu/socialwork/field-resources/msw-resources" TargetMode="Externa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hyperlink" Target="mailto:swfield@fhsu.edu" TargetMode="Externa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hyperlink" Target="mailto:swfield@fhsu.edu" TargetMode="Externa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A550A-BC1F-E9E1-23B3-4D28DF12258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24A5015-25FC-8842-4B3A-D0A77FD51B73}"/>
              </a:ext>
            </a:extLst>
          </p:cNvPr>
          <p:cNvSpPr>
            <a:spLocks noGrp="1"/>
          </p:cNvSpPr>
          <p:nvPr>
            <p:ph type="subTitle" idx="1"/>
          </p:nvPr>
        </p:nvSpPr>
        <p:spPr/>
        <p:txBody>
          <a:bodyPr/>
          <a:lstStyle/>
          <a:p>
            <a:endParaRPr lang="en-US"/>
          </a:p>
        </p:txBody>
      </p:sp>
      <p:pic>
        <p:nvPicPr>
          <p:cNvPr id="5" name="Picture 4" descr="A picture containing text, outdoor object, honeycomb">
            <a:extLst>
              <a:ext uri="{FF2B5EF4-FFF2-40B4-BE49-F238E27FC236}">
                <a16:creationId xmlns:a16="http://schemas.microsoft.com/office/drawing/2014/main" id="{8CEBA35B-11B5-A3A5-7074-BCB4263CF59D}"/>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4F5A967C-EBA4-EF95-A1D2-8ED486C8F52E}"/>
              </a:ext>
            </a:extLst>
          </p:cNvPr>
          <p:cNvSpPr txBox="1"/>
          <p:nvPr/>
        </p:nvSpPr>
        <p:spPr>
          <a:xfrm>
            <a:off x="3015673" y="3061915"/>
            <a:ext cx="8726248" cy="830997"/>
          </a:xfrm>
          <a:prstGeom prst="rect">
            <a:avLst/>
          </a:prstGeom>
          <a:noFill/>
        </p:spPr>
        <p:txBody>
          <a:bodyPr wrap="square">
            <a:spAutoFit/>
          </a:bodyPr>
          <a:lstStyle/>
          <a:p>
            <a:r>
              <a:rPr lang="en-US" sz="4800" dirty="0"/>
              <a:t>MSW Field Instructor Orientation</a:t>
            </a:r>
          </a:p>
        </p:txBody>
      </p:sp>
      <p:sp>
        <p:nvSpPr>
          <p:cNvPr id="9" name="TextBox 8">
            <a:extLst>
              <a:ext uri="{FF2B5EF4-FFF2-40B4-BE49-F238E27FC236}">
                <a16:creationId xmlns:a16="http://schemas.microsoft.com/office/drawing/2014/main" id="{65369F33-12F0-41DA-1056-2BE3A6C2E4B4}"/>
              </a:ext>
            </a:extLst>
          </p:cNvPr>
          <p:cNvSpPr txBox="1"/>
          <p:nvPr/>
        </p:nvSpPr>
        <p:spPr>
          <a:xfrm>
            <a:off x="2785374" y="4646678"/>
            <a:ext cx="9396046" cy="1077218"/>
          </a:xfrm>
          <a:prstGeom prst="rect">
            <a:avLst/>
          </a:prstGeom>
          <a:noFill/>
        </p:spPr>
        <p:txBody>
          <a:bodyPr wrap="square">
            <a:spAutoFit/>
          </a:bodyPr>
          <a:lstStyle/>
          <a:p>
            <a:r>
              <a:rPr lang="en-US" sz="3200" dirty="0"/>
              <a:t>Rekala Tuxhorn, LMSW – BSW &amp; MSW Field Director</a:t>
            </a:r>
          </a:p>
          <a:p>
            <a:r>
              <a:rPr lang="en-US" sz="3200" dirty="0"/>
              <a:t>Jennifer Whitmer – Program Specialist</a:t>
            </a:r>
          </a:p>
        </p:txBody>
      </p:sp>
    </p:spTree>
    <p:extLst>
      <p:ext uri="{BB962C8B-B14F-4D97-AF65-F5344CB8AC3E}">
        <p14:creationId xmlns:p14="http://schemas.microsoft.com/office/powerpoint/2010/main" val="3411080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C597-2FBE-ECBC-7C35-E04A0F3305BE}"/>
              </a:ext>
            </a:extLst>
          </p:cNvPr>
          <p:cNvSpPr>
            <a:spLocks noGrp="1"/>
          </p:cNvSpPr>
          <p:nvPr>
            <p:ph type="title"/>
          </p:nvPr>
        </p:nvSpPr>
        <p:spPr>
          <a:xfrm>
            <a:off x="2087849" y="254030"/>
            <a:ext cx="9146309" cy="1325563"/>
          </a:xfrm>
        </p:spPr>
        <p:txBody>
          <a:bodyPr/>
          <a:lstStyle/>
          <a:p>
            <a:pPr algn="ctr"/>
            <a:r>
              <a:rPr lang="en-US" dirty="0"/>
              <a:t>Awards/Honors</a:t>
            </a:r>
          </a:p>
        </p:txBody>
      </p:sp>
      <p:sp>
        <p:nvSpPr>
          <p:cNvPr id="3" name="Content Placeholder 2">
            <a:extLst>
              <a:ext uri="{FF2B5EF4-FFF2-40B4-BE49-F238E27FC236}">
                <a16:creationId xmlns:a16="http://schemas.microsoft.com/office/drawing/2014/main" id="{A728121E-3DFB-9625-D9D2-FD32EB4469BB}"/>
              </a:ext>
            </a:extLst>
          </p:cNvPr>
          <p:cNvSpPr>
            <a:spLocks noGrp="1"/>
          </p:cNvSpPr>
          <p:nvPr>
            <p:ph idx="1"/>
          </p:nvPr>
        </p:nvSpPr>
        <p:spPr>
          <a:xfrm>
            <a:off x="2207490" y="1490132"/>
            <a:ext cx="9594252" cy="5002744"/>
          </a:xfrm>
        </p:spPr>
        <p:txBody>
          <a:bodyPr>
            <a:normAutofit lnSpcReduction="10000"/>
          </a:bodyPr>
          <a:lstStyle/>
          <a:p>
            <a:pPr marL="914400" lvl="2" indent="0">
              <a:buNone/>
            </a:pPr>
            <a:endParaRPr lang="en-US" dirty="0"/>
          </a:p>
          <a:p>
            <a:r>
              <a:rPr lang="en-US" dirty="0"/>
              <a:t>Phi Alpha – Due February, 2026</a:t>
            </a:r>
          </a:p>
          <a:p>
            <a:pPr lvl="1"/>
            <a:r>
              <a:rPr lang="en-US" sz="1800" i="0" dirty="0">
                <a:effectLst/>
                <a:latin typeface="Times New Roman" panose="02020603050405020304" pitchFamily="18" charset="0"/>
                <a:ea typeface="Calibri" panose="020F0502020204030204" pitchFamily="34" charset="0"/>
              </a:rPr>
              <a:t>This is to announce the opportunity for </a:t>
            </a:r>
            <a:r>
              <a:rPr lang="en-US" sz="1800" i="0" u="sng" dirty="0">
                <a:effectLst/>
                <a:latin typeface="Times New Roman" panose="02020603050405020304" pitchFamily="18" charset="0"/>
                <a:ea typeface="Calibri" panose="020F0502020204030204" pitchFamily="34" charset="0"/>
              </a:rPr>
              <a:t>Advanced Year MSW students </a:t>
            </a:r>
            <a:r>
              <a:rPr lang="en-US" sz="1800" i="0" dirty="0">
                <a:effectLst/>
                <a:latin typeface="Times New Roman" panose="02020603050405020304" pitchFamily="18" charset="0"/>
                <a:ea typeface="Calibri" panose="020F0502020204030204" pitchFamily="34" charset="0"/>
              </a:rPr>
              <a:t>to apply for membership in Epsilon Omicron, the FHSU chapter of Phi Alpha National Social Work Honor Society.  Membership in Phi Alpha designates graduating FHSU members as academically talented social workers. Copied below from the Phi Alpha website is the purpose and benefits of membership: </a:t>
            </a:r>
            <a:r>
              <a:rPr lang="en-US" sz="1800" i="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http://www.phialpha.org</a:t>
            </a:r>
            <a:endParaRPr lang="en-US" i="0" dirty="0"/>
          </a:p>
          <a:p>
            <a:r>
              <a:rPr lang="en-US" dirty="0"/>
              <a:t>Outstanding Practicum Student Award – Due April, 2026</a:t>
            </a:r>
          </a:p>
          <a:p>
            <a:pPr lvl="1"/>
            <a:r>
              <a:rPr lang="en-US" sz="1800" i="0" dirty="0">
                <a:effectLst/>
                <a:latin typeface="Cambria" panose="02040503050406030204" pitchFamily="18" charset="0"/>
                <a:ea typeface="Times New Roman" panose="02020603050405020304" pitchFamily="18" charset="0"/>
              </a:rPr>
              <a:t>Field Instructors and/or Field Supervisors who have a current FHSU practicum student are highly encouraged to nominate their student for this award. This award recognizes the professional practice skills, leadership, and outstanding commitment to the social work profession, the student has demonstrated during field placement. </a:t>
            </a:r>
            <a:endParaRPr lang="en-US" i="0" dirty="0"/>
          </a:p>
          <a:p>
            <a:r>
              <a:rPr lang="en-US" dirty="0"/>
              <a:t>Outstanding Field Instructor Award – Due April</a:t>
            </a:r>
            <a:r>
              <a:rPr lang="en-US"/>
              <a:t>, 2026</a:t>
            </a:r>
            <a:endParaRPr lang="en-US" dirty="0"/>
          </a:p>
          <a:p>
            <a:pPr lvl="1"/>
            <a:r>
              <a:rPr lang="en-US" sz="1800" i="0" dirty="0">
                <a:effectLst/>
                <a:latin typeface="Calibri Light" panose="020F0302020204030204" pitchFamily="34" charset="0"/>
                <a:ea typeface="Times New Roman" panose="02020603050405020304" pitchFamily="18" charset="0"/>
                <a:cs typeface="Times New Roman" panose="02020603050405020304" pitchFamily="18" charset="0"/>
              </a:rPr>
              <a:t>BSW and MSW students who are currently in field are highly encouraged to nominate their Field Instructor and/or Field Supervisor for this award. This award recognizes the dedication and outstanding commitment to provide excellence in field experience which will prepare each student professionally as a social worker. </a:t>
            </a:r>
            <a:endParaRPr lang="en-US" sz="1800" i="0" dirty="0">
              <a:effectLst/>
              <a:latin typeface="Times New Roman" panose="02020603050405020304" pitchFamily="18" charset="0"/>
              <a:ea typeface="Times New Roman" panose="02020603050405020304" pitchFamily="18" charset="0"/>
            </a:endParaRPr>
          </a:p>
          <a:p>
            <a:pPr lvl="1"/>
            <a:endParaRPr lang="en-US" dirty="0"/>
          </a:p>
          <a:p>
            <a:endParaRPr lang="en-US" dirty="0"/>
          </a:p>
        </p:txBody>
      </p:sp>
    </p:spTree>
    <p:extLst>
      <p:ext uri="{BB962C8B-B14F-4D97-AF65-F5344CB8AC3E}">
        <p14:creationId xmlns:p14="http://schemas.microsoft.com/office/powerpoint/2010/main" val="356194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ED6-E324-CD34-77C3-55A74D561463}"/>
              </a:ext>
            </a:extLst>
          </p:cNvPr>
          <p:cNvSpPr>
            <a:spLocks noGrp="1"/>
          </p:cNvSpPr>
          <p:nvPr>
            <p:ph type="title"/>
          </p:nvPr>
        </p:nvSpPr>
        <p:spPr>
          <a:xfrm>
            <a:off x="2164762" y="25903"/>
            <a:ext cx="9146309" cy="1325563"/>
          </a:xfrm>
        </p:spPr>
        <p:txBody>
          <a:bodyPr/>
          <a:lstStyle/>
          <a:p>
            <a:pPr algn="ctr"/>
            <a:r>
              <a:rPr lang="en-US" dirty="0"/>
              <a:t>Other Important Dates/Items		</a:t>
            </a:r>
          </a:p>
        </p:txBody>
      </p:sp>
      <p:sp>
        <p:nvSpPr>
          <p:cNvPr id="3" name="Content Placeholder 2">
            <a:extLst>
              <a:ext uri="{FF2B5EF4-FFF2-40B4-BE49-F238E27FC236}">
                <a16:creationId xmlns:a16="http://schemas.microsoft.com/office/drawing/2014/main" id="{0F8B9E8F-59AF-0E88-886E-BF55DD618790}"/>
              </a:ext>
            </a:extLst>
          </p:cNvPr>
          <p:cNvSpPr>
            <a:spLocks noGrp="1"/>
          </p:cNvSpPr>
          <p:nvPr>
            <p:ph idx="1"/>
          </p:nvPr>
        </p:nvSpPr>
        <p:spPr>
          <a:xfrm>
            <a:off x="1526722" y="931444"/>
            <a:ext cx="10665278" cy="5318659"/>
          </a:xfrm>
        </p:spPr>
        <p:txBody>
          <a:bodyPr>
            <a:normAutofit lnSpcReduction="10000"/>
          </a:bodyPr>
          <a:lstStyle/>
          <a:p>
            <a:pPr marL="457200" lvl="1" indent="0">
              <a:buNone/>
            </a:pPr>
            <a:endParaRPr lang="en-US" b="1" dirty="0"/>
          </a:p>
          <a:p>
            <a:pPr lvl="1"/>
            <a:r>
              <a:rPr lang="en-US" b="1" dirty="0"/>
              <a:t>Practicum Job Description (if EBP) – send to swfield@fhsu.edu</a:t>
            </a:r>
          </a:p>
          <a:p>
            <a:pPr marL="457200" lvl="1" indent="0">
              <a:buNone/>
            </a:pPr>
            <a:endParaRPr lang="en-US" b="1" dirty="0"/>
          </a:p>
          <a:p>
            <a:pPr lvl="1"/>
            <a:r>
              <a:rPr lang="en-US" b="1" dirty="0"/>
              <a:t>Clinical Intensives (ADV Students ONLY) – December 8 &amp; 9th – Finals Week (Virtual); May 11-15 – Finals Week (On campus)</a:t>
            </a:r>
          </a:p>
          <a:p>
            <a:pPr lvl="1"/>
            <a:endParaRPr lang="en-US" b="1" dirty="0"/>
          </a:p>
          <a:p>
            <a:pPr lvl="1"/>
            <a:r>
              <a:rPr lang="en-US" b="1" dirty="0"/>
              <a:t>Fall Symposium - Field Instructors attend for FREE (GEN &amp; ADV) – October 16</a:t>
            </a:r>
            <a:r>
              <a:rPr lang="en-US" b="1" baseline="30000" dirty="0"/>
              <a:t>th</a:t>
            </a:r>
            <a:r>
              <a:rPr lang="en-US" b="1" dirty="0"/>
              <a:t> (1-4PM CST)</a:t>
            </a:r>
          </a:p>
          <a:p>
            <a:pPr marL="457200" lvl="1" indent="0">
              <a:buNone/>
            </a:pPr>
            <a:endParaRPr lang="en-US" b="1" dirty="0"/>
          </a:p>
          <a:p>
            <a:pPr lvl="1"/>
            <a:r>
              <a:rPr lang="en-US" b="1" dirty="0"/>
              <a:t>Field Day – Field Instructors attend for FREE (GEN &amp; ADV) – March 27</a:t>
            </a:r>
            <a:r>
              <a:rPr lang="en-US" b="1" baseline="30000" dirty="0"/>
              <a:t>th</a:t>
            </a:r>
            <a:r>
              <a:rPr lang="en-US" b="1" dirty="0"/>
              <a:t>, 2026 (6 hours)</a:t>
            </a:r>
          </a:p>
          <a:p>
            <a:pPr marL="457200" lvl="1" indent="0">
              <a:buNone/>
            </a:pPr>
            <a:endParaRPr lang="en-US" b="1" dirty="0"/>
          </a:p>
          <a:p>
            <a:pPr lvl="1"/>
            <a:r>
              <a:rPr lang="en-US" b="1" dirty="0"/>
              <a:t>Graduation Reception/Phi Alpha Induction (ADV) – May 14th, 2026 (Thursday)</a:t>
            </a:r>
          </a:p>
          <a:p>
            <a:pPr marL="457200" lvl="1" indent="0">
              <a:buNone/>
            </a:pPr>
            <a:endParaRPr lang="en-US" b="1" dirty="0"/>
          </a:p>
          <a:p>
            <a:pPr lvl="1"/>
            <a:r>
              <a:rPr lang="en-US" b="1" dirty="0"/>
              <a:t>Graduation (ADV) – May 15</a:t>
            </a:r>
            <a:r>
              <a:rPr lang="en-US" b="1" baseline="30000" dirty="0"/>
              <a:t>th</a:t>
            </a:r>
            <a:r>
              <a:rPr lang="en-US" b="1" dirty="0"/>
              <a:t>, 2026 (Friday)</a:t>
            </a:r>
          </a:p>
          <a:p>
            <a:pPr marL="457200" lvl="1" indent="0">
              <a:buNone/>
            </a:pPr>
            <a:endParaRPr lang="en-US" b="1" dirty="0"/>
          </a:p>
          <a:p>
            <a:pPr marL="457200" lvl="1" indent="0">
              <a:buNone/>
            </a:pPr>
            <a:endParaRPr lang="en-US" dirty="0"/>
          </a:p>
        </p:txBody>
      </p:sp>
    </p:spTree>
    <p:extLst>
      <p:ext uri="{BB962C8B-B14F-4D97-AF65-F5344CB8AC3E}">
        <p14:creationId xmlns:p14="http://schemas.microsoft.com/office/powerpoint/2010/main" val="3826090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ED6-E324-CD34-77C3-55A74D561463}"/>
              </a:ext>
            </a:extLst>
          </p:cNvPr>
          <p:cNvSpPr>
            <a:spLocks noGrp="1"/>
          </p:cNvSpPr>
          <p:nvPr>
            <p:ph type="title"/>
          </p:nvPr>
        </p:nvSpPr>
        <p:spPr/>
        <p:txBody>
          <a:bodyPr/>
          <a:lstStyle/>
          <a:p>
            <a:pPr algn="ctr"/>
            <a:r>
              <a:rPr lang="en-US" dirty="0"/>
              <a:t>FINAL REMINDERS</a:t>
            </a:r>
          </a:p>
        </p:txBody>
      </p:sp>
      <p:sp>
        <p:nvSpPr>
          <p:cNvPr id="3" name="Content Placeholder 2">
            <a:extLst>
              <a:ext uri="{FF2B5EF4-FFF2-40B4-BE49-F238E27FC236}">
                <a16:creationId xmlns:a16="http://schemas.microsoft.com/office/drawing/2014/main" id="{0F8B9E8F-59AF-0E88-886E-BF55DD618790}"/>
              </a:ext>
            </a:extLst>
          </p:cNvPr>
          <p:cNvSpPr>
            <a:spLocks noGrp="1"/>
          </p:cNvSpPr>
          <p:nvPr>
            <p:ph idx="1"/>
          </p:nvPr>
        </p:nvSpPr>
        <p:spPr>
          <a:xfrm>
            <a:off x="2207489" y="1690688"/>
            <a:ext cx="9655217" cy="4644798"/>
          </a:xfrm>
        </p:spPr>
        <p:txBody>
          <a:bodyPr>
            <a:normAutofit/>
          </a:bodyPr>
          <a:lstStyle/>
          <a:p>
            <a:r>
              <a:rPr lang="en-US" dirty="0"/>
              <a:t>Send us your most recent resume if you haven’t already, we must have this on file before you can receive your CEU’s!</a:t>
            </a:r>
          </a:p>
          <a:p>
            <a:r>
              <a:rPr lang="en-US" dirty="0"/>
              <a:t>Activate account in Sonia </a:t>
            </a:r>
          </a:p>
          <a:p>
            <a:pPr lvl="1"/>
            <a:r>
              <a:rPr lang="en-US" dirty="0"/>
              <a:t>You should have already received an email prompting you to activate your Sonia account</a:t>
            </a:r>
          </a:p>
          <a:p>
            <a:r>
              <a:rPr lang="en-US" dirty="0"/>
              <a:t>Field Website</a:t>
            </a:r>
          </a:p>
          <a:p>
            <a:pPr lvl="1"/>
            <a:r>
              <a:rPr lang="en-US" dirty="0">
                <a:hlinkClick r:id="rId2"/>
              </a:rPr>
              <a:t>https://www.fhsu.edu/socialwork/field-resources/msw-resources</a:t>
            </a:r>
            <a:endParaRPr lang="en-US" dirty="0"/>
          </a:p>
          <a:p>
            <a:r>
              <a:rPr lang="en-US" dirty="0"/>
              <a:t>Google Form</a:t>
            </a:r>
          </a:p>
          <a:p>
            <a:pPr marL="450000" lvl="1" indent="0">
              <a:buNone/>
            </a:pPr>
            <a:r>
              <a:rPr lang="en-US" dirty="0"/>
              <a:t> </a:t>
            </a:r>
            <a:r>
              <a:rPr lang="en-US" u="sng" dirty="0">
                <a:hlinkClick r:id="rId3" tooltip="https://forms.gle/x3iuetvm4xkjuuxq8"/>
              </a:rPr>
              <a:t>https://forms.gle/x3iUEtvm4xkJUuXq8</a:t>
            </a:r>
            <a:endParaRPr lang="en-US" sz="8000" dirty="0"/>
          </a:p>
        </p:txBody>
      </p:sp>
    </p:spTree>
    <p:extLst>
      <p:ext uri="{BB962C8B-B14F-4D97-AF65-F5344CB8AC3E}">
        <p14:creationId xmlns:p14="http://schemas.microsoft.com/office/powerpoint/2010/main" val="328760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71CC8-742C-B1F2-9AFC-73C4126CF07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7EE8D4-4551-9AE4-DDB4-797D37B362A0}"/>
              </a:ext>
            </a:extLst>
          </p:cNvPr>
          <p:cNvSpPr>
            <a:spLocks noGrp="1"/>
          </p:cNvSpPr>
          <p:nvPr>
            <p:ph idx="1"/>
          </p:nvPr>
        </p:nvSpPr>
        <p:spPr>
          <a:xfrm>
            <a:off x="1827928" y="1277016"/>
            <a:ext cx="9842080" cy="4303968"/>
          </a:xfrm>
        </p:spPr>
        <p:txBody>
          <a:bodyPr>
            <a:normAutofit/>
          </a:bodyPr>
          <a:lstStyle/>
          <a:p>
            <a:pPr marL="0" indent="0" algn="ctr">
              <a:buNone/>
            </a:pPr>
            <a:r>
              <a:rPr lang="en-US" sz="8800" b="1" u="sng" dirty="0"/>
              <a:t>PLEASE SIGN IN</a:t>
            </a:r>
          </a:p>
          <a:p>
            <a:pPr algn="ctr"/>
            <a:r>
              <a:rPr lang="en-US" sz="8800" b="1" i="1" dirty="0"/>
              <a:t>Name </a:t>
            </a:r>
          </a:p>
          <a:p>
            <a:pPr algn="ctr"/>
            <a:r>
              <a:rPr lang="en-US" sz="8800" b="1" i="1" dirty="0"/>
              <a:t>License Type/Number</a:t>
            </a:r>
            <a:endParaRPr lang="en-US" sz="8800" i="1" dirty="0"/>
          </a:p>
          <a:p>
            <a:pPr marL="914400" lvl="2" indent="0">
              <a:buNone/>
            </a:pPr>
            <a:endParaRPr lang="en-US" b="1" dirty="0">
              <a:highlight>
                <a:srgbClr val="00FF00"/>
              </a:highlight>
            </a:endParaRPr>
          </a:p>
        </p:txBody>
      </p:sp>
    </p:spTree>
    <p:extLst>
      <p:ext uri="{BB962C8B-B14F-4D97-AF65-F5344CB8AC3E}">
        <p14:creationId xmlns:p14="http://schemas.microsoft.com/office/powerpoint/2010/main" val="828658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3A2DF-5795-1847-9D29-D549F717518C}"/>
              </a:ext>
            </a:extLst>
          </p:cNvPr>
          <p:cNvSpPr>
            <a:spLocks noGrp="1"/>
          </p:cNvSpPr>
          <p:nvPr>
            <p:ph type="title"/>
          </p:nvPr>
        </p:nvSpPr>
        <p:spPr>
          <a:xfrm>
            <a:off x="2207491" y="106333"/>
            <a:ext cx="9146309" cy="946090"/>
          </a:xfrm>
        </p:spPr>
        <p:txBody>
          <a:bodyPr/>
          <a:lstStyle/>
          <a:p>
            <a:pPr algn="ctr"/>
            <a:r>
              <a:rPr lang="en-US" dirty="0"/>
              <a:t>Who is Who</a:t>
            </a:r>
          </a:p>
        </p:txBody>
      </p:sp>
      <p:sp>
        <p:nvSpPr>
          <p:cNvPr id="3" name="Content Placeholder 2">
            <a:extLst>
              <a:ext uri="{FF2B5EF4-FFF2-40B4-BE49-F238E27FC236}">
                <a16:creationId xmlns:a16="http://schemas.microsoft.com/office/drawing/2014/main" id="{46ECFBFB-C028-BD42-A477-E6DB6F0E421A}"/>
              </a:ext>
            </a:extLst>
          </p:cNvPr>
          <p:cNvSpPr>
            <a:spLocks noGrp="1"/>
          </p:cNvSpPr>
          <p:nvPr>
            <p:ph idx="1"/>
          </p:nvPr>
        </p:nvSpPr>
        <p:spPr>
          <a:xfrm>
            <a:off x="2069466" y="1170016"/>
            <a:ext cx="9489929" cy="5687984"/>
          </a:xfrm>
        </p:spPr>
        <p:txBody>
          <a:bodyPr>
            <a:normAutofit fontScale="92500" lnSpcReduction="20000"/>
          </a:bodyPr>
          <a:lstStyle/>
          <a:p>
            <a:r>
              <a:rPr lang="en-US" b="1" dirty="0">
                <a:solidFill>
                  <a:srgbClr val="FFFF00"/>
                </a:solidFill>
              </a:rPr>
              <a:t>Field Instructor – MSW graduate from a CSWE accredited university and/or LMSW, LSCSW/LCSW </a:t>
            </a:r>
          </a:p>
          <a:p>
            <a:pPr lvl="1"/>
            <a:r>
              <a:rPr lang="en-US" b="1" dirty="0"/>
              <a:t>Minimum 2-years post-graduate social work experience</a:t>
            </a:r>
          </a:p>
          <a:p>
            <a:r>
              <a:rPr lang="en-US" b="1" dirty="0">
                <a:solidFill>
                  <a:srgbClr val="FFFF00"/>
                </a:solidFill>
              </a:rPr>
              <a:t>Field Supervisor (On-Site Supervisor)</a:t>
            </a:r>
          </a:p>
          <a:p>
            <a:pPr lvl="1"/>
            <a:r>
              <a:rPr lang="en-US" b="1" dirty="0"/>
              <a:t>Usually, the same person as Field Instructor</a:t>
            </a:r>
          </a:p>
          <a:p>
            <a:pPr lvl="1"/>
            <a:r>
              <a:rPr lang="en-US" b="1" dirty="0"/>
              <a:t>Person assigned by the agency to provide day-to-day supervision if no MSW graduate from an CSWE accredited university is @ agency</a:t>
            </a:r>
          </a:p>
          <a:p>
            <a:pPr lvl="1"/>
            <a:r>
              <a:rPr lang="en-US" b="1" dirty="0"/>
              <a:t>Can basically have any degree, main concern is that they have experience </a:t>
            </a:r>
          </a:p>
          <a:p>
            <a:r>
              <a:rPr lang="en-US" b="1" dirty="0">
                <a:solidFill>
                  <a:srgbClr val="FFFF00"/>
                </a:solidFill>
              </a:rPr>
              <a:t>Off-Site Field Instructor (if there is no SW at agency)</a:t>
            </a:r>
          </a:p>
          <a:p>
            <a:pPr lvl="1"/>
            <a:r>
              <a:rPr lang="en-US" b="1" dirty="0"/>
              <a:t>MSW graduate from an CSWE accredited university and/or LMSW, LCSW, LSCSW who does not work for the agency</a:t>
            </a:r>
          </a:p>
          <a:p>
            <a:pPr lvl="1"/>
            <a:r>
              <a:rPr lang="en-US" b="1" dirty="0"/>
              <a:t>Supervision can take place virtually</a:t>
            </a:r>
          </a:p>
          <a:p>
            <a:r>
              <a:rPr lang="en-US" b="1" dirty="0">
                <a:solidFill>
                  <a:srgbClr val="FFFF00"/>
                </a:solidFill>
              </a:rPr>
              <a:t>Liaison</a:t>
            </a:r>
          </a:p>
          <a:p>
            <a:pPr lvl="1"/>
            <a:r>
              <a:rPr lang="en-US" b="1" dirty="0"/>
              <a:t>FHSU representative (practicum instructor)</a:t>
            </a:r>
            <a:endParaRPr lang="de-DE" b="1" dirty="0"/>
          </a:p>
          <a:p>
            <a:r>
              <a:rPr lang="en-US" b="1" dirty="0">
                <a:solidFill>
                  <a:srgbClr val="FFFF00"/>
                </a:solidFill>
              </a:rPr>
              <a:t>Field Contacts</a:t>
            </a:r>
          </a:p>
          <a:p>
            <a:pPr lvl="1"/>
            <a:r>
              <a:rPr lang="en-US" b="1" dirty="0"/>
              <a:t>Rekala Tuxhorn – Field Director</a:t>
            </a:r>
          </a:p>
          <a:p>
            <a:pPr lvl="1"/>
            <a:r>
              <a:rPr lang="en-US" b="1" dirty="0"/>
              <a:t>Field Office –</a:t>
            </a:r>
            <a:r>
              <a:rPr lang="en-US" b="1" dirty="0">
                <a:solidFill>
                  <a:schemeClr val="tx1"/>
                </a:solidFill>
              </a:rPr>
              <a:t> </a:t>
            </a:r>
            <a:r>
              <a:rPr lang="en-US" b="1" dirty="0">
                <a:solidFill>
                  <a:schemeClr val="tx1"/>
                </a:solidFill>
                <a:hlinkClick r:id="rId2"/>
              </a:rPr>
              <a:t>swfield@fhsu.edu</a:t>
            </a:r>
            <a:endParaRPr lang="en-US" b="1" dirty="0">
              <a:solidFill>
                <a:schemeClr val="tx1"/>
              </a:solidFill>
            </a:endParaRPr>
          </a:p>
          <a:p>
            <a:pPr lvl="1"/>
            <a:endParaRPr lang="en-US" b="1" dirty="0"/>
          </a:p>
          <a:p>
            <a:pPr lvl="1"/>
            <a:endParaRPr lang="en-US" b="1" dirty="0"/>
          </a:p>
          <a:p>
            <a:pPr marL="914400" lvl="2" indent="0">
              <a:buNone/>
            </a:pPr>
            <a:endParaRPr lang="en-US" dirty="0"/>
          </a:p>
          <a:p>
            <a:endParaRPr lang="en-US" dirty="0"/>
          </a:p>
        </p:txBody>
      </p:sp>
    </p:spTree>
    <p:extLst>
      <p:ext uri="{BB962C8B-B14F-4D97-AF65-F5344CB8AC3E}">
        <p14:creationId xmlns:p14="http://schemas.microsoft.com/office/powerpoint/2010/main" val="3312601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3A2DF-5795-1847-9D29-D549F717518C}"/>
              </a:ext>
            </a:extLst>
          </p:cNvPr>
          <p:cNvSpPr>
            <a:spLocks noGrp="1"/>
          </p:cNvSpPr>
          <p:nvPr>
            <p:ph type="title"/>
          </p:nvPr>
        </p:nvSpPr>
        <p:spPr>
          <a:xfrm>
            <a:off x="2207489" y="97707"/>
            <a:ext cx="9146309" cy="980596"/>
          </a:xfrm>
        </p:spPr>
        <p:txBody>
          <a:bodyPr/>
          <a:lstStyle/>
          <a:p>
            <a:pPr algn="ctr"/>
            <a:r>
              <a:rPr lang="en-US" dirty="0"/>
              <a:t>Hours &amp; Needs</a:t>
            </a:r>
          </a:p>
        </p:txBody>
      </p:sp>
      <p:sp>
        <p:nvSpPr>
          <p:cNvPr id="3" name="Content Placeholder 2">
            <a:extLst>
              <a:ext uri="{FF2B5EF4-FFF2-40B4-BE49-F238E27FC236}">
                <a16:creationId xmlns:a16="http://schemas.microsoft.com/office/drawing/2014/main" id="{46ECFBFB-C028-BD42-A477-E6DB6F0E421A}"/>
              </a:ext>
            </a:extLst>
          </p:cNvPr>
          <p:cNvSpPr>
            <a:spLocks noGrp="1"/>
          </p:cNvSpPr>
          <p:nvPr>
            <p:ph idx="1"/>
          </p:nvPr>
        </p:nvSpPr>
        <p:spPr>
          <a:xfrm>
            <a:off x="2026334" y="1078303"/>
            <a:ext cx="9688337" cy="5581289"/>
          </a:xfrm>
        </p:spPr>
        <p:txBody>
          <a:bodyPr>
            <a:normAutofit fontScale="92500" lnSpcReduction="20000"/>
          </a:bodyPr>
          <a:lstStyle/>
          <a:p>
            <a:r>
              <a:rPr lang="en-US" dirty="0"/>
              <a:t>GEN 12-14 hrs./week</a:t>
            </a:r>
          </a:p>
          <a:p>
            <a:pPr lvl="1"/>
            <a:r>
              <a:rPr lang="en-US" dirty="0"/>
              <a:t>200 hours each semester, 400 total hours</a:t>
            </a:r>
          </a:p>
          <a:p>
            <a:r>
              <a:rPr lang="en-US" dirty="0"/>
              <a:t>ADV 16-18 hrs./week</a:t>
            </a:r>
          </a:p>
          <a:p>
            <a:pPr lvl="1"/>
            <a:r>
              <a:rPr lang="en-US" dirty="0"/>
              <a:t>250 hours each semester, 500 total hours</a:t>
            </a:r>
          </a:p>
          <a:p>
            <a:r>
              <a:rPr lang="en-US" dirty="0"/>
              <a:t>Students must complete their practicum through Week 15 (November 30</a:t>
            </a:r>
            <a:r>
              <a:rPr lang="en-US" baseline="30000" dirty="0"/>
              <a:t>th</a:t>
            </a:r>
            <a:r>
              <a:rPr lang="en-US" dirty="0"/>
              <a:t>-December 5</a:t>
            </a:r>
            <a:r>
              <a:rPr lang="en-US" baseline="30000" dirty="0"/>
              <a:t>th</a:t>
            </a:r>
            <a:r>
              <a:rPr lang="en-US" dirty="0"/>
              <a:t>), they may not stop early. This is the same expectation for Spring semester.  </a:t>
            </a:r>
          </a:p>
          <a:p>
            <a:pPr marL="914400" lvl="2" indent="0">
              <a:buNone/>
            </a:pPr>
            <a:endParaRPr lang="en-US" dirty="0"/>
          </a:p>
          <a:p>
            <a:r>
              <a:rPr lang="en-US" sz="3100" b="1" dirty="0">
                <a:solidFill>
                  <a:srgbClr val="FFFF00"/>
                </a:solidFill>
              </a:rPr>
              <a:t>Minimum 1 hour of supervision (in one sitting), weekly</a:t>
            </a:r>
          </a:p>
          <a:p>
            <a:pPr lvl="1"/>
            <a:r>
              <a:rPr lang="en-US" sz="2900" b="1" dirty="0"/>
              <a:t>Field Instructor (Not On-Site Field Supervisor)</a:t>
            </a:r>
          </a:p>
          <a:p>
            <a:pPr lvl="1"/>
            <a:r>
              <a:rPr lang="en-US" sz="2900" b="1" dirty="0"/>
              <a:t>Every semester – should have at least 15 timesheet entries (for 15 practicum weeks) for supervision, no less</a:t>
            </a:r>
          </a:p>
          <a:p>
            <a:pPr lvl="1"/>
            <a:r>
              <a:rPr lang="en-US" sz="2900" b="1" dirty="0"/>
              <a:t>If you are not able to provide supervision (sick or out for an emergency), please communicate with your office to see if there is someone qualified there to complete it for you. If not, have the student reach out to their field liaison or the field office. </a:t>
            </a:r>
          </a:p>
          <a:p>
            <a:endParaRPr lang="en-US" dirty="0"/>
          </a:p>
        </p:txBody>
      </p:sp>
    </p:spTree>
    <p:extLst>
      <p:ext uri="{BB962C8B-B14F-4D97-AF65-F5344CB8AC3E}">
        <p14:creationId xmlns:p14="http://schemas.microsoft.com/office/powerpoint/2010/main" val="3110619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73760A-123B-F02B-D736-FF296775933D}"/>
              </a:ext>
            </a:extLst>
          </p:cNvPr>
          <p:cNvSpPr>
            <a:spLocks noGrp="1"/>
          </p:cNvSpPr>
          <p:nvPr>
            <p:ph type="title"/>
          </p:nvPr>
        </p:nvSpPr>
        <p:spPr>
          <a:xfrm>
            <a:off x="3754279" y="0"/>
            <a:ext cx="9146309" cy="1325563"/>
          </a:xfrm>
        </p:spPr>
        <p:txBody>
          <a:bodyPr/>
          <a:lstStyle/>
          <a:p>
            <a:r>
              <a:rPr lang="en-US" dirty="0"/>
              <a:t>Student Liability Insurance</a:t>
            </a:r>
          </a:p>
        </p:txBody>
      </p:sp>
      <p:pic>
        <p:nvPicPr>
          <p:cNvPr id="8" name="Content Placeholder 3">
            <a:extLst>
              <a:ext uri="{FF2B5EF4-FFF2-40B4-BE49-F238E27FC236}">
                <a16:creationId xmlns:a16="http://schemas.microsoft.com/office/drawing/2014/main" id="{3E62932E-4A04-BE41-6CA0-F33C2C6C61C2}"/>
              </a:ext>
            </a:extLst>
          </p:cNvPr>
          <p:cNvPicPr>
            <a:picLocks noGrp="1" noChangeAspect="1"/>
          </p:cNvPicPr>
          <p:nvPr>
            <p:ph idx="1"/>
          </p:nvPr>
        </p:nvPicPr>
        <p:blipFill rotWithShape="1">
          <a:blip r:embed="rId2"/>
          <a:srcRect l="9975" t="13034" r="67318" b="9760"/>
          <a:stretch/>
        </p:blipFill>
        <p:spPr bwMode="auto">
          <a:xfrm>
            <a:off x="6672467" y="1184564"/>
            <a:ext cx="5455256" cy="5255380"/>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FF1144D5-74DF-8B81-F111-0526C57798A7}"/>
              </a:ext>
            </a:extLst>
          </p:cNvPr>
          <p:cNvSpPr txBox="1"/>
          <p:nvPr/>
        </p:nvSpPr>
        <p:spPr>
          <a:xfrm>
            <a:off x="2031022" y="1536257"/>
            <a:ext cx="4641445" cy="3524042"/>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prstClr val="black"/>
                </a:solidFill>
                <a:effectLst/>
                <a:uLnTx/>
                <a:uFillTx/>
                <a:latin typeface="Calibri" panose="020F0502020204030204"/>
                <a:ea typeface="+mn-ea"/>
                <a:cs typeface="+mn-cs"/>
              </a:rPr>
              <a:t>Each individual student policy has been sent to the field instructor/agency</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900" b="1"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13716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$1,000,000 per incident</a:t>
            </a:r>
          </a:p>
          <a:p>
            <a:pPr marL="13716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$3,000,000 aggregate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C9C5DEF8-5B27-0BFD-F90B-57C8803F9211}"/>
              </a:ext>
            </a:extLst>
          </p:cNvPr>
          <p:cNvSpPr/>
          <p:nvPr/>
        </p:nvSpPr>
        <p:spPr>
          <a:xfrm>
            <a:off x="7913406" y="3153398"/>
            <a:ext cx="828942" cy="17091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4642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4C7C9-7253-4243-9D26-A4F1994BA153}"/>
              </a:ext>
            </a:extLst>
          </p:cNvPr>
          <p:cNvSpPr>
            <a:spLocks noGrp="1"/>
          </p:cNvSpPr>
          <p:nvPr>
            <p:ph type="title"/>
          </p:nvPr>
        </p:nvSpPr>
        <p:spPr/>
        <p:txBody>
          <a:bodyPr/>
          <a:lstStyle/>
          <a:p>
            <a:pPr algn="ctr"/>
            <a:r>
              <a:rPr lang="en-US" dirty="0"/>
              <a:t>Direct vs Indirect Hours	</a:t>
            </a:r>
          </a:p>
        </p:txBody>
      </p:sp>
      <p:sp>
        <p:nvSpPr>
          <p:cNvPr id="3" name="Content Placeholder 2">
            <a:extLst>
              <a:ext uri="{FF2B5EF4-FFF2-40B4-BE49-F238E27FC236}">
                <a16:creationId xmlns:a16="http://schemas.microsoft.com/office/drawing/2014/main" id="{84CA7E31-32A3-6742-8E21-67D1E1946D4C}"/>
              </a:ext>
            </a:extLst>
          </p:cNvPr>
          <p:cNvSpPr>
            <a:spLocks noGrp="1"/>
          </p:cNvSpPr>
          <p:nvPr>
            <p:ph idx="1"/>
          </p:nvPr>
        </p:nvSpPr>
        <p:spPr>
          <a:xfrm>
            <a:off x="2207490" y="1423972"/>
            <a:ext cx="9842080" cy="5301568"/>
          </a:xfrm>
        </p:spPr>
        <p:txBody>
          <a:bodyPr>
            <a:normAutofit fontScale="92500" lnSpcReduction="20000"/>
          </a:bodyPr>
          <a:lstStyle/>
          <a:p>
            <a:r>
              <a:rPr lang="en-US" sz="2600" b="1" dirty="0"/>
              <a:t>50% of hours should be entered as direct practice hours (at the end of academic term, as we understand the student may not have their own client caseload until a few months into practicum)</a:t>
            </a:r>
          </a:p>
          <a:p>
            <a:pPr lvl="1"/>
            <a:r>
              <a:rPr lang="en-US" b="1" dirty="0"/>
              <a:t>When entering the Direct Hours in Sonia, they must select a sub-activity </a:t>
            </a:r>
          </a:p>
          <a:p>
            <a:pPr lvl="1"/>
            <a:r>
              <a:rPr lang="en-US" sz="2400" b="1" dirty="0"/>
              <a:t>Sonia collects and tracks hours </a:t>
            </a:r>
          </a:p>
          <a:p>
            <a:pPr lvl="1"/>
            <a:r>
              <a:rPr lang="en-US" sz="2400" b="1" dirty="0"/>
              <a:t>Must make a brief description of completed tasks in the comment box, do not disclose confidentiality</a:t>
            </a:r>
          </a:p>
          <a:p>
            <a:r>
              <a:rPr lang="en-US" b="1" dirty="0"/>
              <a:t>Self-Care Hours </a:t>
            </a:r>
          </a:p>
          <a:p>
            <a:pPr lvl="1"/>
            <a:r>
              <a:rPr lang="en-US" sz="1600" i="0" dirty="0">
                <a:effectLst/>
                <a:latin typeface="Calibri" panose="020F0502020204030204" pitchFamily="34" charset="0"/>
                <a:ea typeface="Times New Roman" panose="02020603050405020304" pitchFamily="18" charset="0"/>
              </a:rPr>
              <a:t>Student’s may have no more than 1 logged</a:t>
            </a:r>
            <a:r>
              <a:rPr lang="en-US" sz="1600" i="0" dirty="0">
                <a:latin typeface="Calibri" panose="020F0502020204030204" pitchFamily="34" charset="0"/>
                <a:ea typeface="Times New Roman" panose="02020603050405020304" pitchFamily="18" charset="0"/>
              </a:rPr>
              <a:t> </a:t>
            </a:r>
            <a:r>
              <a:rPr lang="en-US" sz="1600" i="0" dirty="0">
                <a:effectLst/>
                <a:latin typeface="Calibri" panose="020F0502020204030204" pitchFamily="34" charset="0"/>
                <a:ea typeface="Times New Roman" panose="02020603050405020304" pitchFamily="18" charset="0"/>
              </a:rPr>
              <a:t>self-care hour each week! To count </a:t>
            </a:r>
            <a:r>
              <a:rPr lang="en-US" sz="1600" i="0" dirty="0">
                <a:latin typeface="Calibri" panose="020F0502020204030204" pitchFamily="34" charset="0"/>
                <a:ea typeface="Times New Roman" panose="02020603050405020304" pitchFamily="18" charset="0"/>
              </a:rPr>
              <a:t>their</a:t>
            </a:r>
            <a:r>
              <a:rPr lang="en-US" sz="1600" i="0" dirty="0">
                <a:effectLst/>
                <a:latin typeface="Calibri" panose="020F0502020204030204" pitchFamily="34" charset="0"/>
                <a:ea typeface="Times New Roman" panose="02020603050405020304" pitchFamily="18" charset="0"/>
              </a:rPr>
              <a:t> self-care hour, </a:t>
            </a:r>
            <a:r>
              <a:rPr lang="en-US" sz="1600" i="0" dirty="0">
                <a:latin typeface="Calibri" panose="020F0502020204030204" pitchFamily="34" charset="0"/>
                <a:ea typeface="Times New Roman" panose="02020603050405020304" pitchFamily="18" charset="0"/>
              </a:rPr>
              <a:t>they</a:t>
            </a:r>
            <a:r>
              <a:rPr lang="en-US" sz="1600" i="0" dirty="0">
                <a:effectLst/>
                <a:latin typeface="Calibri" panose="020F0502020204030204" pitchFamily="34" charset="0"/>
                <a:ea typeface="Times New Roman" panose="02020603050405020304" pitchFamily="18" charset="0"/>
              </a:rPr>
              <a:t> must:</a:t>
            </a:r>
            <a:endParaRPr lang="en-US" sz="1200" dirty="0">
              <a:effectLst/>
              <a:latin typeface="Calibri" panose="020F0502020204030204" pitchFamily="34" charset="0"/>
              <a:ea typeface="Calibri" panose="020F0502020204030204" pitchFamily="34" charset="0"/>
            </a:endParaRPr>
          </a:p>
          <a:p>
            <a:pPr lvl="2">
              <a:spcBef>
                <a:spcPts val="0"/>
              </a:spcBef>
            </a:pPr>
            <a:r>
              <a:rPr lang="en-US" sz="1400" dirty="0">
                <a:effectLst/>
                <a:latin typeface="Calibri" panose="020F0502020204030204" pitchFamily="34" charset="0"/>
                <a:ea typeface="Times New Roman" panose="02020603050405020304" pitchFamily="18" charset="0"/>
              </a:rPr>
              <a:t>Review during your supervision what your self-care activity(</a:t>
            </a:r>
            <a:r>
              <a:rPr lang="en-US" sz="1400" dirty="0" err="1">
                <a:effectLst/>
                <a:latin typeface="Calibri" panose="020F0502020204030204" pitchFamily="34" charset="0"/>
                <a:ea typeface="Times New Roman" panose="02020603050405020304" pitchFamily="18" charset="0"/>
              </a:rPr>
              <a:t>ies</a:t>
            </a:r>
            <a:r>
              <a:rPr lang="en-US" sz="1400" dirty="0">
                <a:effectLst/>
                <a:latin typeface="Calibri" panose="020F0502020204030204" pitchFamily="34" charset="0"/>
                <a:ea typeface="Times New Roman" panose="02020603050405020304" pitchFamily="18" charset="0"/>
              </a:rPr>
              <a:t>) was/were and how that time impacted </a:t>
            </a:r>
            <a:r>
              <a:rPr lang="en-US" sz="1400" dirty="0">
                <a:latin typeface="Calibri" panose="020F0502020204030204" pitchFamily="34" charset="0"/>
                <a:ea typeface="Times New Roman" panose="02020603050405020304" pitchFamily="18" charset="0"/>
              </a:rPr>
              <a:t>them</a:t>
            </a:r>
            <a:r>
              <a:rPr lang="en-US" sz="1400" dirty="0">
                <a:effectLst/>
                <a:latin typeface="Calibri" panose="020F0502020204030204" pitchFamily="34" charset="0"/>
                <a:ea typeface="Times New Roman" panose="02020603050405020304" pitchFamily="18" charset="0"/>
              </a:rPr>
              <a:t>. </a:t>
            </a:r>
            <a:endParaRPr lang="en-US" sz="1400" dirty="0">
              <a:effectLst/>
              <a:latin typeface="Calibri" panose="020F0502020204030204" pitchFamily="34" charset="0"/>
              <a:ea typeface="Calibri" panose="020F0502020204030204" pitchFamily="34" charset="0"/>
            </a:endParaRPr>
          </a:p>
          <a:p>
            <a:pPr lvl="2">
              <a:spcBef>
                <a:spcPts val="0"/>
              </a:spcBef>
            </a:pPr>
            <a:r>
              <a:rPr lang="en-US" sz="1400" dirty="0">
                <a:effectLst/>
                <a:latin typeface="Calibri" panose="020F0502020204030204" pitchFamily="34" charset="0"/>
                <a:ea typeface="Times New Roman" panose="02020603050405020304" pitchFamily="18" charset="0"/>
              </a:rPr>
              <a:t>When recording </a:t>
            </a:r>
            <a:r>
              <a:rPr lang="en-US" sz="1400" dirty="0">
                <a:latin typeface="Calibri" panose="020F0502020204030204" pitchFamily="34" charset="0"/>
                <a:ea typeface="Times New Roman" panose="02020603050405020304" pitchFamily="18" charset="0"/>
              </a:rPr>
              <a:t>their</a:t>
            </a:r>
            <a:r>
              <a:rPr lang="en-US" sz="1400" dirty="0">
                <a:effectLst/>
                <a:latin typeface="Calibri" panose="020F0502020204030204" pitchFamily="34" charset="0"/>
                <a:ea typeface="Times New Roman" panose="02020603050405020304" pitchFamily="18" charset="0"/>
              </a:rPr>
              <a:t> self-care hour in Sonia (select the self-care tab in drop down box), make sure to include a description of the self-care activity(</a:t>
            </a:r>
            <a:r>
              <a:rPr lang="en-US" sz="1400" dirty="0" err="1">
                <a:effectLst/>
                <a:latin typeface="Calibri" panose="020F0502020204030204" pitchFamily="34" charset="0"/>
                <a:ea typeface="Times New Roman" panose="02020603050405020304" pitchFamily="18" charset="0"/>
              </a:rPr>
              <a:t>ies</a:t>
            </a:r>
            <a:r>
              <a:rPr lang="en-US" sz="1400" dirty="0">
                <a:effectLst/>
                <a:latin typeface="Calibri" panose="020F0502020204030204" pitchFamily="34" charset="0"/>
                <a:ea typeface="Times New Roman" panose="02020603050405020304" pitchFamily="18" charset="0"/>
              </a:rPr>
              <a:t>) you completed.  </a:t>
            </a:r>
            <a:endParaRPr lang="en-US" sz="1400" dirty="0">
              <a:effectLst/>
              <a:latin typeface="Calibri" panose="020F0502020204030204" pitchFamily="34" charset="0"/>
              <a:ea typeface="Calibri" panose="020F0502020204030204" pitchFamily="34" charset="0"/>
            </a:endParaRPr>
          </a:p>
          <a:p>
            <a:pPr lvl="2">
              <a:spcBef>
                <a:spcPts val="0"/>
              </a:spcBef>
            </a:pPr>
            <a:r>
              <a:rPr lang="en-US" sz="1400" dirty="0">
                <a:latin typeface="Calibri" panose="020F0502020204030204" pitchFamily="34" charset="0"/>
                <a:ea typeface="Times New Roman" panose="02020603050405020304" pitchFamily="18" charset="0"/>
              </a:rPr>
              <a:t>They</a:t>
            </a:r>
            <a:r>
              <a:rPr lang="en-US" sz="1400" dirty="0">
                <a:effectLst/>
                <a:latin typeface="Calibri" panose="020F0502020204030204" pitchFamily="34" charset="0"/>
                <a:ea typeface="Times New Roman" panose="02020603050405020304" pitchFamily="18" charset="0"/>
              </a:rPr>
              <a:t> could have up to 15 hours of self-care during each semester; these hours will be included in your total number of required hours each semester. Please note, </a:t>
            </a:r>
            <a:r>
              <a:rPr lang="en-US" sz="1400" dirty="0">
                <a:latin typeface="Calibri" panose="020F0502020204030204" pitchFamily="34" charset="0"/>
                <a:ea typeface="Times New Roman" panose="02020603050405020304" pitchFamily="18" charset="0"/>
              </a:rPr>
              <a:t>s</a:t>
            </a:r>
            <a:r>
              <a:rPr lang="en-US" sz="1400" dirty="0">
                <a:effectLst/>
                <a:latin typeface="Calibri" panose="020F0502020204030204" pitchFamily="34" charset="0"/>
                <a:ea typeface="Times New Roman" panose="02020603050405020304" pitchFamily="18" charset="0"/>
              </a:rPr>
              <a:t>tudent’s must still complete their practicum hours through Week 15, adding these self-care hours would not allow you to end practicum early.  </a:t>
            </a:r>
          </a:p>
          <a:p>
            <a:pPr lvl="2">
              <a:spcBef>
                <a:spcPts val="0"/>
              </a:spcBef>
            </a:pPr>
            <a:r>
              <a:rPr lang="en-US" sz="1400" b="1" dirty="0">
                <a:latin typeface="Calibri" panose="020F0502020204030204" pitchFamily="34" charset="0"/>
              </a:rPr>
              <a:t>Self-care should have a positive impact on their physical/mental health (binge watching TV will not be accepted)</a:t>
            </a:r>
            <a:endParaRPr lang="en-US" sz="1400" b="1" dirty="0"/>
          </a:p>
          <a:p>
            <a:r>
              <a:rPr lang="en-US" b="1" dirty="0"/>
              <a:t>Drive Time/ On-Call</a:t>
            </a:r>
          </a:p>
          <a:p>
            <a:pPr lvl="1"/>
            <a:r>
              <a:rPr lang="en-US" sz="1400" i="0" dirty="0">
                <a:latin typeface="+mn-lt"/>
              </a:rPr>
              <a:t>If they are traveling to a training, they may count regular travel time (Agency Travel) as well as the training itself (Indirect). They may also count travel time to the client's home during home visits. Total travel time will be capped at 10% of the total required hours. </a:t>
            </a:r>
          </a:p>
          <a:p>
            <a:pPr lvl="1"/>
            <a:r>
              <a:rPr lang="en-US" sz="1400" i="0" dirty="0">
                <a:latin typeface="+mn-lt"/>
              </a:rPr>
              <a:t>If they are on-call, the student can only count the time they are called out for work, not the time they are “holding” onto the phone. </a:t>
            </a:r>
          </a:p>
          <a:p>
            <a:pPr lvl="1"/>
            <a:r>
              <a:rPr lang="en-US" sz="1400" i="0" dirty="0">
                <a:latin typeface="+mn-lt"/>
              </a:rPr>
              <a:t>If there is a training that requires an overnight stay, no hours are accrued for the overnight stay. </a:t>
            </a:r>
          </a:p>
          <a:p>
            <a:pPr lvl="1"/>
            <a:r>
              <a:rPr lang="en-US" sz="1400" i="0" dirty="0">
                <a:latin typeface="+mn-lt"/>
              </a:rPr>
              <a:t>They may not count traveling to and from their practicum agency. </a:t>
            </a:r>
            <a:endParaRPr lang="en-US" sz="1400" b="1" i="0" dirty="0">
              <a:latin typeface="+mn-lt"/>
            </a:endParaRPr>
          </a:p>
          <a:p>
            <a:pPr lvl="3"/>
            <a:r>
              <a:rPr lang="en-US" i="1" dirty="0">
                <a:latin typeface="+mn-lt"/>
              </a:rPr>
              <a:t>Handbook Page 78-79</a:t>
            </a:r>
          </a:p>
          <a:p>
            <a:pPr marL="914400" lvl="2" indent="0">
              <a:buNone/>
            </a:pPr>
            <a:endParaRPr lang="en-US" b="1" dirty="0">
              <a:highlight>
                <a:srgbClr val="00FF00"/>
              </a:highlight>
            </a:endParaRPr>
          </a:p>
        </p:txBody>
      </p:sp>
    </p:spTree>
    <p:extLst>
      <p:ext uri="{BB962C8B-B14F-4D97-AF65-F5344CB8AC3E}">
        <p14:creationId xmlns:p14="http://schemas.microsoft.com/office/powerpoint/2010/main" val="348636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C597-2FBE-ECBC-7C35-E04A0F3305BE}"/>
              </a:ext>
            </a:extLst>
          </p:cNvPr>
          <p:cNvSpPr>
            <a:spLocks noGrp="1"/>
          </p:cNvSpPr>
          <p:nvPr>
            <p:ph type="title"/>
          </p:nvPr>
        </p:nvSpPr>
        <p:spPr/>
        <p:txBody>
          <a:bodyPr/>
          <a:lstStyle/>
          <a:p>
            <a:pPr algn="ctr"/>
            <a:r>
              <a:rPr lang="en-US" dirty="0"/>
              <a:t>SOCW 830 (GEN)/880 (ADV)</a:t>
            </a:r>
            <a:br>
              <a:rPr lang="en-US" dirty="0"/>
            </a:br>
            <a:r>
              <a:rPr lang="en-US" dirty="0"/>
              <a:t>Concurrent Practice Class w/Practicum</a:t>
            </a:r>
          </a:p>
        </p:txBody>
      </p:sp>
      <p:sp>
        <p:nvSpPr>
          <p:cNvPr id="5" name="Content Placeholder 4">
            <a:extLst>
              <a:ext uri="{FF2B5EF4-FFF2-40B4-BE49-F238E27FC236}">
                <a16:creationId xmlns:a16="http://schemas.microsoft.com/office/drawing/2014/main" id="{5D0D5610-599C-134A-1457-448BB6AC7873}"/>
              </a:ext>
            </a:extLst>
          </p:cNvPr>
          <p:cNvSpPr>
            <a:spLocks noGrp="1"/>
          </p:cNvSpPr>
          <p:nvPr>
            <p:ph idx="1"/>
          </p:nvPr>
        </p:nvSpPr>
        <p:spPr/>
        <p:txBody>
          <a:bodyPr>
            <a:normAutofit lnSpcReduction="10000"/>
          </a:bodyPr>
          <a:lstStyle/>
          <a:p>
            <a:pPr marL="63500" marR="560070">
              <a:lnSpc>
                <a:spcPct val="115000"/>
              </a:lnSpc>
              <a:spcBef>
                <a:spcPts val="0"/>
              </a:spcBef>
              <a:spcAft>
                <a:spcPts val="0"/>
              </a:spcAft>
            </a:pPr>
            <a:r>
              <a:rPr lang="en-US" dirty="0">
                <a:effectLst/>
                <a:latin typeface="Avenir Book Oblique" panose="02000503020000020003"/>
                <a:ea typeface="Calibri" panose="020F0502020204030204" pitchFamily="34" charset="0"/>
              </a:rPr>
              <a:t>Requires</a:t>
            </a:r>
            <a:r>
              <a:rPr lang="en-US" spc="-5" dirty="0">
                <a:effectLst/>
                <a:latin typeface="Avenir Book Oblique" panose="02000503020000020003"/>
                <a:ea typeface="Calibri" panose="020F0502020204030204" pitchFamily="34" charset="0"/>
              </a:rPr>
              <a:t> </a:t>
            </a:r>
            <a:r>
              <a:rPr lang="en-US" dirty="0">
                <a:effectLst/>
                <a:latin typeface="Avenir Book Oblique" panose="02000503020000020003"/>
                <a:ea typeface="Calibri" panose="020F0502020204030204" pitchFamily="34" charset="0"/>
              </a:rPr>
              <a:t>a</a:t>
            </a:r>
            <a:r>
              <a:rPr lang="en-US" spc="-5" dirty="0">
                <a:effectLst/>
                <a:latin typeface="Avenir Book Oblique" panose="02000503020000020003"/>
                <a:ea typeface="Calibri" panose="020F0502020204030204" pitchFamily="34" charset="0"/>
              </a:rPr>
              <a:t> </a:t>
            </a:r>
            <a:r>
              <a:rPr lang="en-US" dirty="0">
                <a:effectLst/>
                <a:latin typeface="Avenir Book Oblique" panose="02000503020000020003"/>
                <a:ea typeface="Calibri" panose="020F0502020204030204" pitchFamily="34" charset="0"/>
              </a:rPr>
              <a:t>number</a:t>
            </a:r>
            <a:r>
              <a:rPr lang="en-US" spc="-5" dirty="0">
                <a:effectLst/>
                <a:latin typeface="Avenir Book Oblique" panose="02000503020000020003"/>
                <a:ea typeface="Calibri" panose="020F0502020204030204" pitchFamily="34" charset="0"/>
              </a:rPr>
              <a:t> </a:t>
            </a:r>
            <a:r>
              <a:rPr lang="en-US" dirty="0">
                <a:effectLst/>
                <a:latin typeface="Avenir Book Oblique" panose="02000503020000020003"/>
                <a:ea typeface="Calibri" panose="020F0502020204030204" pitchFamily="34" charset="0"/>
              </a:rPr>
              <a:t>of assignments</a:t>
            </a:r>
            <a:r>
              <a:rPr lang="en-US" spc="-5" dirty="0">
                <a:effectLst/>
                <a:latin typeface="Avenir Book Oblique" panose="02000503020000020003"/>
                <a:ea typeface="Calibri" panose="020F0502020204030204" pitchFamily="34" charset="0"/>
              </a:rPr>
              <a:t> </a:t>
            </a:r>
            <a:r>
              <a:rPr lang="en-US" dirty="0">
                <a:effectLst/>
                <a:latin typeface="Avenir Book Oblique" panose="02000503020000020003"/>
                <a:ea typeface="Calibri" panose="020F0502020204030204" pitchFamily="34" charset="0"/>
              </a:rPr>
              <a:t>that are</a:t>
            </a:r>
            <a:r>
              <a:rPr lang="en-US" spc="-5" dirty="0">
                <a:effectLst/>
                <a:latin typeface="Avenir Book Oblique" panose="02000503020000020003"/>
                <a:ea typeface="Calibri" panose="020F0502020204030204" pitchFamily="34" charset="0"/>
              </a:rPr>
              <a:t> </a:t>
            </a:r>
            <a:r>
              <a:rPr lang="en-US" dirty="0">
                <a:effectLst/>
                <a:latin typeface="Avenir Book Oblique" panose="02000503020000020003"/>
                <a:ea typeface="Calibri" panose="020F0502020204030204" pitchFamily="34" charset="0"/>
              </a:rPr>
              <a:t>directly</a:t>
            </a:r>
            <a:r>
              <a:rPr lang="en-US" spc="-15" dirty="0">
                <a:effectLst/>
                <a:latin typeface="Avenir Book Oblique" panose="02000503020000020003"/>
                <a:ea typeface="Calibri" panose="020F0502020204030204" pitchFamily="34" charset="0"/>
              </a:rPr>
              <a:t>   </a:t>
            </a:r>
            <a:r>
              <a:rPr lang="en-US" dirty="0">
                <a:effectLst/>
                <a:latin typeface="Avenir Book Oblique" panose="02000503020000020003"/>
                <a:ea typeface="Calibri" panose="020F0502020204030204" pitchFamily="34" charset="0"/>
              </a:rPr>
              <a:t>related to</a:t>
            </a:r>
            <a:r>
              <a:rPr lang="en-US" spc="-5" dirty="0">
                <a:effectLst/>
                <a:latin typeface="Avenir Book Oblique" panose="02000503020000020003"/>
                <a:ea typeface="Calibri" panose="020F0502020204030204" pitchFamily="34" charset="0"/>
              </a:rPr>
              <a:t> </a:t>
            </a:r>
            <a:r>
              <a:rPr lang="en-US" dirty="0">
                <a:effectLst/>
                <a:latin typeface="Avenir Book Oblique" panose="02000503020000020003"/>
                <a:ea typeface="Calibri" panose="020F0502020204030204" pitchFamily="34" charset="0"/>
              </a:rPr>
              <a:t>your </a:t>
            </a:r>
            <a:r>
              <a:rPr lang="en-US" spc="-285" dirty="0">
                <a:effectLst/>
                <a:latin typeface="Avenir Book Oblique" panose="02000503020000020003"/>
                <a:ea typeface="Calibri" panose="020F0502020204030204" pitchFamily="34" charset="0"/>
              </a:rPr>
              <a:t>practicum</a:t>
            </a:r>
          </a:p>
          <a:p>
            <a:pPr marL="63500" marR="560070">
              <a:lnSpc>
                <a:spcPct val="100000"/>
              </a:lnSpc>
              <a:spcBef>
                <a:spcPts val="0"/>
              </a:spcBef>
              <a:spcAft>
                <a:spcPts val="0"/>
              </a:spcAft>
            </a:pPr>
            <a:r>
              <a:rPr lang="en-US" sz="2400" spc="-285" dirty="0">
                <a:effectLst/>
                <a:latin typeface="Avenir Book Oblique" panose="02000503020000020003"/>
                <a:ea typeface="Calibri" panose="020F0502020204030204" pitchFamily="34" charset="0"/>
              </a:rPr>
              <a:t>Students  </a:t>
            </a:r>
            <a:r>
              <a:rPr lang="en-US" sz="2400" dirty="0">
                <a:effectLst/>
                <a:latin typeface="Avenir Book Oblique" panose="02000503020000020003"/>
                <a:ea typeface="Calibri" panose="020F0502020204030204" pitchFamily="34" charset="0"/>
              </a:rPr>
              <a:t>may count the time they spend completing these assignments </a:t>
            </a:r>
          </a:p>
          <a:p>
            <a:pPr marL="440600" marR="560070" lvl="1">
              <a:spcBef>
                <a:spcPts val="0"/>
              </a:spcBef>
              <a:spcAft>
                <a:spcPts val="0"/>
              </a:spcAft>
            </a:pPr>
            <a:r>
              <a:rPr lang="en-US" sz="2200" b="1" dirty="0">
                <a:effectLst/>
                <a:latin typeface="Avenir Book Oblique" panose="02000503020000020003"/>
                <a:ea typeface="Calibri" panose="020F0502020204030204" pitchFamily="34" charset="0"/>
              </a:rPr>
              <a:t>If </a:t>
            </a:r>
            <a:r>
              <a:rPr lang="en-US" sz="2200" b="1" u="sng" dirty="0">
                <a:effectLst/>
                <a:latin typeface="Avenir Book Oblique" panose="02000503020000020003"/>
                <a:ea typeface="Calibri" panose="020F0502020204030204" pitchFamily="34" charset="0"/>
              </a:rPr>
              <a:t>all</a:t>
            </a:r>
            <a:r>
              <a:rPr lang="en-US" sz="2200" b="1" dirty="0">
                <a:effectLst/>
                <a:latin typeface="Avenir Book Oblique" panose="02000503020000020003"/>
                <a:ea typeface="Calibri" panose="020F0502020204030204" pitchFamily="34" charset="0"/>
              </a:rPr>
              <a:t> of the following</a:t>
            </a:r>
            <a:r>
              <a:rPr lang="en-US" sz="2200" b="1" spc="5" dirty="0">
                <a:effectLst/>
                <a:latin typeface="Avenir Book Oblique" panose="02000503020000020003"/>
                <a:ea typeface="Calibri" panose="020F0502020204030204" pitchFamily="34" charset="0"/>
              </a:rPr>
              <a:t> </a:t>
            </a:r>
            <a:r>
              <a:rPr lang="en-US" sz="2200" b="1" dirty="0">
                <a:effectLst/>
                <a:latin typeface="Avenir Book Oblique" panose="02000503020000020003"/>
                <a:ea typeface="Calibri" panose="020F0502020204030204" pitchFamily="34" charset="0"/>
              </a:rPr>
              <a:t>criteria</a:t>
            </a:r>
            <a:r>
              <a:rPr lang="en-US" sz="2200" b="1" spc="-5" dirty="0">
                <a:effectLst/>
                <a:latin typeface="Avenir Book Oblique" panose="02000503020000020003"/>
                <a:ea typeface="Calibri" panose="020F0502020204030204" pitchFamily="34" charset="0"/>
              </a:rPr>
              <a:t> </a:t>
            </a:r>
            <a:r>
              <a:rPr lang="en-US" sz="2200" b="1" dirty="0">
                <a:effectLst/>
                <a:latin typeface="Avenir Book Oblique" panose="02000503020000020003"/>
                <a:ea typeface="Calibri" panose="020F0502020204030204" pitchFamily="34" charset="0"/>
              </a:rPr>
              <a:t>is met:</a:t>
            </a:r>
          </a:p>
          <a:p>
            <a:pPr lvl="1" indent="-342900">
              <a:lnSpc>
                <a:spcPts val="1480"/>
              </a:lnSpc>
              <a:spcBef>
                <a:spcPts val="0"/>
              </a:spcBef>
              <a:spcAft>
                <a:spcPts val="0"/>
              </a:spcAft>
              <a:buSzPts val="1200"/>
              <a:buFont typeface="Courier New" panose="02070309020205020404" pitchFamily="49" charset="0"/>
              <a:buChar char="o"/>
            </a:pPr>
            <a:endParaRPr lang="en-US" sz="2200" dirty="0">
              <a:effectLst/>
              <a:latin typeface="Avenir Book Oblique" panose="02000503020000020003"/>
              <a:ea typeface="Courier New" panose="02070309020205020404" pitchFamily="49" charset="0"/>
            </a:endParaRPr>
          </a:p>
          <a:p>
            <a:pPr lvl="1" indent="-342900">
              <a:lnSpc>
                <a:spcPts val="1480"/>
              </a:lnSpc>
              <a:spcBef>
                <a:spcPts val="0"/>
              </a:spcBef>
              <a:spcAft>
                <a:spcPts val="0"/>
              </a:spcAft>
              <a:buSzPts val="1200"/>
              <a:buFont typeface="Courier New" panose="02070309020205020404" pitchFamily="49" charset="0"/>
              <a:buChar char="o"/>
            </a:pPr>
            <a:r>
              <a:rPr lang="en-US" sz="2200" dirty="0">
                <a:effectLst/>
                <a:latin typeface="Avenir Book Oblique" panose="02000503020000020003"/>
                <a:ea typeface="Courier New" panose="02070309020205020404" pitchFamily="49" charset="0"/>
              </a:rPr>
              <a:t>Student</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documents the activity</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in</a:t>
            </a:r>
            <a:r>
              <a:rPr lang="en-US" sz="2200" spc="-5" dirty="0">
                <a:effectLst/>
                <a:latin typeface="Avenir Book Oblique" panose="02000503020000020003"/>
                <a:ea typeface="Courier New" panose="02070309020205020404" pitchFamily="49" charset="0"/>
              </a:rPr>
              <a:t> their</a:t>
            </a:r>
            <a:r>
              <a:rPr lang="en-US" sz="2200" dirty="0">
                <a:effectLst/>
                <a:latin typeface="Avenir Book Oblique" panose="02000503020000020003"/>
                <a:ea typeface="Courier New" panose="02070309020205020404" pitchFamily="49" charset="0"/>
              </a:rPr>
              <a:t> Sonia Timesheet</a:t>
            </a:r>
          </a:p>
          <a:p>
            <a:pPr lvl="1" indent="-342900">
              <a:spcBef>
                <a:spcPts val="105"/>
              </a:spcBef>
              <a:spcAft>
                <a:spcPts val="0"/>
              </a:spcAft>
              <a:buSzPts val="1200"/>
              <a:buFont typeface="Courier New" panose="02070309020205020404" pitchFamily="49" charset="0"/>
              <a:buChar char="o"/>
            </a:pPr>
            <a:r>
              <a:rPr lang="en-US" sz="2200" dirty="0">
                <a:effectLst/>
                <a:latin typeface="Avenir Book Oblique" panose="02000503020000020003"/>
                <a:ea typeface="Courier New" panose="02070309020205020404" pitchFamily="49" charset="0"/>
              </a:rPr>
              <a:t>Student</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shows</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the completed</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assignment</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to the</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Field</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Instructor</a:t>
            </a:r>
          </a:p>
          <a:p>
            <a:pPr lvl="1" indent="-342900">
              <a:spcBef>
                <a:spcPts val="110"/>
              </a:spcBef>
              <a:spcAft>
                <a:spcPts val="0"/>
              </a:spcAft>
              <a:buSzPts val="1200"/>
              <a:buFont typeface="Courier New" panose="02070309020205020404" pitchFamily="49" charset="0"/>
              <a:buChar char="o"/>
            </a:pPr>
            <a:r>
              <a:rPr lang="en-US" sz="2200" spc="-5" dirty="0">
                <a:effectLst/>
                <a:latin typeface="Avenir Book Oblique" panose="02000503020000020003"/>
                <a:ea typeface="Courier New" panose="02070309020205020404" pitchFamily="49" charset="0"/>
              </a:rPr>
              <a:t>The </a:t>
            </a:r>
            <a:r>
              <a:rPr lang="en-US" sz="2200" dirty="0">
                <a:effectLst/>
                <a:latin typeface="Avenir Book Oblique" panose="02000503020000020003"/>
                <a:ea typeface="Courier New" panose="02070309020205020404" pitchFamily="49" charset="0"/>
              </a:rPr>
              <a:t>Field</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Instructor signs</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off</a:t>
            </a:r>
            <a:r>
              <a:rPr lang="en-US" sz="2200" spc="-1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on the</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hours</a:t>
            </a:r>
          </a:p>
          <a:p>
            <a:pPr lvl="1" indent="-342900">
              <a:spcBef>
                <a:spcPts val="100"/>
              </a:spcBef>
              <a:spcAft>
                <a:spcPts val="0"/>
              </a:spcAft>
              <a:buSzPts val="1200"/>
              <a:buFont typeface="Courier New" panose="02070309020205020404" pitchFamily="49" charset="0"/>
              <a:buChar char="o"/>
            </a:pPr>
            <a:r>
              <a:rPr lang="en-US" sz="2200" dirty="0">
                <a:effectLst/>
                <a:latin typeface="Avenir Book Oblique" panose="02000503020000020003"/>
                <a:ea typeface="Courier New" panose="02070309020205020404" pitchFamily="49" charset="0"/>
              </a:rPr>
              <a:t>The</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assignment hours</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are </a:t>
            </a:r>
            <a:r>
              <a:rPr lang="en-US" sz="2200" b="1" u="sng" dirty="0">
                <a:effectLst/>
                <a:latin typeface="Avenir Book Oblique" panose="02000503020000020003"/>
                <a:ea typeface="Courier New" panose="02070309020205020404" pitchFamily="49" charset="0"/>
              </a:rPr>
              <a:t>in addition</a:t>
            </a:r>
            <a:r>
              <a:rPr lang="en-US" sz="2200" spc="-10"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to the</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expected minimum weekly hours</a:t>
            </a:r>
            <a:r>
              <a:rPr lang="en-US" sz="2200" spc="-10" dirty="0">
                <a:effectLst/>
                <a:latin typeface="Avenir Book Oblique" panose="02000503020000020003"/>
                <a:ea typeface="Courier New" panose="02070309020205020404" pitchFamily="49" charset="0"/>
              </a:rPr>
              <a:t> to be completed </a:t>
            </a:r>
            <a:r>
              <a:rPr lang="en-US" sz="2200" dirty="0">
                <a:effectLst/>
                <a:latin typeface="Avenir Book Oblique" panose="02000503020000020003"/>
                <a:ea typeface="Courier New" panose="02070309020205020404" pitchFamily="49" charset="0"/>
              </a:rPr>
              <a:t>at</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their agency</a:t>
            </a:r>
          </a:p>
          <a:p>
            <a:pPr lvl="2" indent="-342900">
              <a:spcBef>
                <a:spcPts val="100"/>
              </a:spcBef>
              <a:buSzPts val="1200"/>
              <a:buFont typeface="Courier New" panose="02070309020205020404" pitchFamily="49" charset="0"/>
              <a:buChar char="o"/>
            </a:pPr>
            <a:r>
              <a:rPr lang="en-US" sz="1800" i="1" dirty="0">
                <a:latin typeface="Avenir Book Oblique" panose="02000503020000020003"/>
                <a:ea typeface="Courier New" panose="02070309020205020404" pitchFamily="49" charset="0"/>
              </a:rPr>
              <a:t>Handbook Page 79</a:t>
            </a:r>
          </a:p>
          <a:p>
            <a:pPr lvl="2" indent="-342900">
              <a:spcBef>
                <a:spcPts val="100"/>
              </a:spcBef>
              <a:buSzPts val="1200"/>
              <a:buFont typeface="Courier New" panose="02070309020205020404" pitchFamily="49" charset="0"/>
              <a:buChar char="o"/>
            </a:pPr>
            <a:endParaRPr lang="en-US" sz="1800" i="1" dirty="0">
              <a:effectLst/>
              <a:latin typeface="Avenir Book Oblique" panose="02000503020000020003"/>
              <a:ea typeface="Courier New" panose="02070309020205020404" pitchFamily="49" charset="0"/>
            </a:endParaRPr>
          </a:p>
          <a:p>
            <a:pPr lvl="2" indent="-342900">
              <a:spcBef>
                <a:spcPts val="100"/>
              </a:spcBef>
              <a:buSzPts val="1200"/>
              <a:buFont typeface="Courier New" panose="02070309020205020404" pitchFamily="49" charset="0"/>
              <a:buChar char="o"/>
            </a:pPr>
            <a:r>
              <a:rPr lang="en-US" sz="1800" i="1" dirty="0">
                <a:latin typeface="Avenir Book Oblique" panose="02000503020000020003"/>
                <a:ea typeface="Courier New" panose="02070309020205020404" pitchFamily="49" charset="0"/>
              </a:rPr>
              <a:t>MOST students will not enter time for this, as it takes more time to enter into Sonia and it does not help them get ahead in hours. </a:t>
            </a:r>
            <a:endParaRPr lang="en-US" sz="1800" i="1" dirty="0">
              <a:effectLst/>
              <a:latin typeface="Avenir Book Oblique" panose="02000503020000020003"/>
              <a:ea typeface="Courier New" panose="02070309020205020404" pitchFamily="49" charset="0"/>
            </a:endParaRPr>
          </a:p>
          <a:p>
            <a:pPr marL="0" indent="0">
              <a:buNone/>
            </a:pPr>
            <a:endParaRPr lang="en-US" dirty="0"/>
          </a:p>
        </p:txBody>
      </p:sp>
    </p:spTree>
    <p:extLst>
      <p:ext uri="{BB962C8B-B14F-4D97-AF65-F5344CB8AC3E}">
        <p14:creationId xmlns:p14="http://schemas.microsoft.com/office/powerpoint/2010/main" val="485461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A9B08-72D4-D968-B6FA-C5E36620A952}"/>
              </a:ext>
            </a:extLst>
          </p:cNvPr>
          <p:cNvSpPr>
            <a:spLocks noGrp="1"/>
          </p:cNvSpPr>
          <p:nvPr>
            <p:ph type="title"/>
          </p:nvPr>
        </p:nvSpPr>
        <p:spPr/>
        <p:txBody>
          <a:bodyPr/>
          <a:lstStyle/>
          <a:p>
            <a:pPr algn="ctr"/>
            <a:r>
              <a:rPr lang="en-US" dirty="0"/>
              <a:t>What is a Field Liaison?</a:t>
            </a:r>
          </a:p>
        </p:txBody>
      </p:sp>
      <p:sp>
        <p:nvSpPr>
          <p:cNvPr id="3" name="Content Placeholder 2">
            <a:extLst>
              <a:ext uri="{FF2B5EF4-FFF2-40B4-BE49-F238E27FC236}">
                <a16:creationId xmlns:a16="http://schemas.microsoft.com/office/drawing/2014/main" id="{CF804BF6-D3D5-1542-5AEF-A32664A8E312}"/>
              </a:ext>
            </a:extLst>
          </p:cNvPr>
          <p:cNvSpPr>
            <a:spLocks noGrp="1"/>
          </p:cNvSpPr>
          <p:nvPr>
            <p:ph idx="1"/>
          </p:nvPr>
        </p:nvSpPr>
        <p:spPr>
          <a:xfrm>
            <a:off x="2207490" y="1545336"/>
            <a:ext cx="9146310" cy="5010911"/>
          </a:xfrm>
        </p:spPr>
        <p:txBody>
          <a:bodyPr>
            <a:normAutofit fontScale="92500" lnSpcReduction="10000"/>
          </a:bodyPr>
          <a:lstStyle/>
          <a:p>
            <a:r>
              <a:rPr lang="en-US" b="1" dirty="0"/>
              <a:t>Communicate with field instructor and student every week </a:t>
            </a:r>
          </a:p>
          <a:p>
            <a:pPr lvl="1"/>
            <a:r>
              <a:rPr lang="en-US" b="1" dirty="0"/>
              <a:t>Typically, via email</a:t>
            </a:r>
          </a:p>
          <a:p>
            <a:pPr lvl="1"/>
            <a:r>
              <a:rPr lang="en-US" b="1" dirty="0"/>
              <a:t>Summarize course content and concepts for the week</a:t>
            </a:r>
          </a:p>
          <a:p>
            <a:r>
              <a:rPr lang="en-US" b="1" dirty="0"/>
              <a:t>Complete a minimum of two site visits each semester</a:t>
            </a:r>
          </a:p>
          <a:p>
            <a:pPr lvl="1"/>
            <a:r>
              <a:rPr lang="en-US" b="1" dirty="0"/>
              <a:t>1st Site Visits: Weeks 4 &amp; 5 (September)</a:t>
            </a:r>
          </a:p>
          <a:p>
            <a:pPr lvl="1"/>
            <a:r>
              <a:rPr lang="en-US" b="1" dirty="0"/>
              <a:t>2</a:t>
            </a:r>
            <a:r>
              <a:rPr lang="en-US" b="1" baseline="30000" dirty="0"/>
              <a:t>nd</a:t>
            </a:r>
            <a:r>
              <a:rPr lang="en-US" b="1" dirty="0"/>
              <a:t> Site Visits: Weeks 11 &amp; 12 (November)</a:t>
            </a:r>
          </a:p>
          <a:p>
            <a:pPr lvl="1"/>
            <a:r>
              <a:rPr lang="en-US" b="1" dirty="0"/>
              <a:t>In-person or Virtually</a:t>
            </a:r>
          </a:p>
          <a:p>
            <a:pPr lvl="1"/>
            <a:r>
              <a:rPr lang="en-US" b="1" dirty="0"/>
              <a:t>More can be scheduled if issues or concerns arise</a:t>
            </a:r>
          </a:p>
          <a:p>
            <a:pPr lvl="1"/>
            <a:r>
              <a:rPr lang="en-US" b="1" dirty="0"/>
              <a:t>Field Instructor can request a meeting at any time</a:t>
            </a:r>
          </a:p>
          <a:p>
            <a:r>
              <a:rPr lang="en-US" b="1"/>
              <a:t>Field </a:t>
            </a:r>
            <a:r>
              <a:rPr lang="en-US" b="1" dirty="0"/>
              <a:t>Instructors</a:t>
            </a:r>
          </a:p>
          <a:p>
            <a:pPr lvl="1"/>
            <a:r>
              <a:rPr lang="en-US" b="1" dirty="0"/>
              <a:t>contact Liaison for questions, concerns, issues with practicum (this information has already been sent out via email, and is also listed in Sonia)</a:t>
            </a:r>
          </a:p>
          <a:p>
            <a:pPr lvl="1"/>
            <a:r>
              <a:rPr lang="en-US" b="1" dirty="0"/>
              <a:t> Please contact the field office with any questions, </a:t>
            </a:r>
            <a:r>
              <a:rPr lang="en-US" b="1" dirty="0">
                <a:hlinkClick r:id="rId2"/>
              </a:rPr>
              <a:t>swfield@fhsu.edu</a:t>
            </a:r>
            <a:endParaRPr lang="en-US" b="1" dirty="0"/>
          </a:p>
          <a:p>
            <a:pPr lvl="1">
              <a:buFont typeface="Wingdings" panose="05000000000000000000" pitchFamily="2" charset="2"/>
              <a:buChar char="v"/>
            </a:pPr>
            <a:r>
              <a:rPr lang="en-US" b="1" dirty="0"/>
              <a:t>Your field liaison will be the same for both Fall/Spring semester!</a:t>
            </a:r>
          </a:p>
          <a:p>
            <a:pPr lvl="1"/>
            <a:endParaRPr lang="en-US" dirty="0"/>
          </a:p>
        </p:txBody>
      </p:sp>
    </p:spTree>
    <p:extLst>
      <p:ext uri="{BB962C8B-B14F-4D97-AF65-F5344CB8AC3E}">
        <p14:creationId xmlns:p14="http://schemas.microsoft.com/office/powerpoint/2010/main" val="3020631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C597-2FBE-ECBC-7C35-E04A0F3305BE}"/>
              </a:ext>
            </a:extLst>
          </p:cNvPr>
          <p:cNvSpPr>
            <a:spLocks noGrp="1"/>
          </p:cNvSpPr>
          <p:nvPr>
            <p:ph type="title"/>
          </p:nvPr>
        </p:nvSpPr>
        <p:spPr>
          <a:xfrm>
            <a:off x="2207490" y="144689"/>
            <a:ext cx="9146309" cy="1325563"/>
          </a:xfrm>
        </p:spPr>
        <p:txBody>
          <a:bodyPr/>
          <a:lstStyle/>
          <a:p>
            <a:pPr algn="ctr"/>
            <a:r>
              <a:rPr lang="en-US" dirty="0"/>
              <a:t>Site Visits/ Social Work Education Assessment Project (SWEAP)</a:t>
            </a:r>
          </a:p>
        </p:txBody>
      </p:sp>
      <p:sp>
        <p:nvSpPr>
          <p:cNvPr id="3" name="Content Placeholder 2">
            <a:extLst>
              <a:ext uri="{FF2B5EF4-FFF2-40B4-BE49-F238E27FC236}">
                <a16:creationId xmlns:a16="http://schemas.microsoft.com/office/drawing/2014/main" id="{A728121E-3DFB-9625-D9D2-FD32EB4469BB}"/>
              </a:ext>
            </a:extLst>
          </p:cNvPr>
          <p:cNvSpPr>
            <a:spLocks noGrp="1"/>
          </p:cNvSpPr>
          <p:nvPr>
            <p:ph idx="1"/>
          </p:nvPr>
        </p:nvSpPr>
        <p:spPr>
          <a:xfrm>
            <a:off x="2207489" y="1684279"/>
            <a:ext cx="9146310" cy="5111495"/>
          </a:xfrm>
        </p:spPr>
        <p:txBody>
          <a:bodyPr>
            <a:normAutofit fontScale="77500" lnSpcReduction="20000"/>
          </a:bodyPr>
          <a:lstStyle/>
          <a:p>
            <a:r>
              <a:rPr lang="en-US" b="1" dirty="0"/>
              <a:t>Student Learning Agreement – completed in Sonia</a:t>
            </a:r>
          </a:p>
          <a:p>
            <a:pPr lvl="1"/>
            <a:r>
              <a:rPr lang="en-US" b="1" dirty="0"/>
              <a:t>1</a:t>
            </a:r>
            <a:r>
              <a:rPr lang="en-US" b="1" baseline="30000" dirty="0"/>
              <a:t>st</a:t>
            </a:r>
            <a:r>
              <a:rPr lang="en-US" b="1" dirty="0"/>
              <a:t> submission due – 8/29</a:t>
            </a:r>
          </a:p>
          <a:p>
            <a:pPr lvl="1"/>
            <a:r>
              <a:rPr lang="en-US" b="1" dirty="0"/>
              <a:t>Liaison Feedback due – 9/05</a:t>
            </a:r>
          </a:p>
          <a:p>
            <a:pPr lvl="1"/>
            <a:r>
              <a:rPr lang="en-US" b="1" dirty="0"/>
              <a:t>Final submission due – 9/12</a:t>
            </a:r>
          </a:p>
          <a:p>
            <a:r>
              <a:rPr lang="en-US" sz="2600" b="1" dirty="0"/>
              <a:t>SWEAP </a:t>
            </a:r>
          </a:p>
          <a:p>
            <a:pPr lvl="1"/>
            <a:r>
              <a:rPr lang="en-US" sz="2200" b="1" dirty="0"/>
              <a:t>Students will complete the Entrance Assessment in August, in their Blackboard shell.</a:t>
            </a:r>
          </a:p>
          <a:p>
            <a:pPr lvl="1"/>
            <a:r>
              <a:rPr lang="en-US" sz="2200" b="1" dirty="0"/>
              <a:t>Students will complete the Curriculum &amp; Exit Assessment at the end of the academic year, in their Blackboard shell. </a:t>
            </a:r>
          </a:p>
          <a:p>
            <a:r>
              <a:rPr lang="en-US" sz="2600" b="1" dirty="0"/>
              <a:t>Mid-term FPPAI (GEN) or SFPPAI (ADV) due </a:t>
            </a:r>
            <a:r>
              <a:rPr lang="en-US" sz="2600" b="1" dirty="0">
                <a:effectLst/>
              </a:rPr>
              <a:t>10/10 </a:t>
            </a:r>
          </a:p>
          <a:p>
            <a:pPr lvl="1"/>
            <a:r>
              <a:rPr lang="en-US" sz="2200" b="1" dirty="0">
                <a:effectLst/>
              </a:rPr>
              <a:t>Completed in Sonia / done collaboratively with the FI and student</a:t>
            </a:r>
          </a:p>
          <a:p>
            <a:pPr lvl="1"/>
            <a:r>
              <a:rPr lang="en-US" sz="2200" b="1" dirty="0"/>
              <a:t>Fall FPPAI/SFPPAI Final review completed in Sonia due 12/5</a:t>
            </a:r>
            <a:endParaRPr lang="en-US" sz="2200" b="1" dirty="0">
              <a:effectLst/>
            </a:endParaRPr>
          </a:p>
          <a:p>
            <a:r>
              <a:rPr lang="en-US" sz="2600" b="1" dirty="0"/>
              <a:t>Fall Break</a:t>
            </a:r>
          </a:p>
          <a:p>
            <a:pPr lvl="1"/>
            <a:r>
              <a:rPr lang="en-US" sz="2400" b="1" dirty="0"/>
              <a:t>November 24-28</a:t>
            </a:r>
          </a:p>
          <a:p>
            <a:r>
              <a:rPr lang="en-US" sz="2600" b="1" dirty="0"/>
              <a:t>Final FPPAI (GEN) or SFPPAI (ADV) due May (End of Week 15)</a:t>
            </a:r>
          </a:p>
          <a:p>
            <a:pPr lvl="1"/>
            <a:r>
              <a:rPr lang="en-US" sz="2300" b="1" dirty="0"/>
              <a:t>If you need to go beyond this week to finish your hours, please notify your field liaison and the field office. </a:t>
            </a:r>
          </a:p>
          <a:p>
            <a:pPr lvl="1"/>
            <a:r>
              <a:rPr lang="en-US" sz="2300" b="1" dirty="0"/>
              <a:t>A link will be emailed to the Field Instructor at the end of the spring semester for the FINAL spring review of the FPPAI/SFPPAI.</a:t>
            </a:r>
          </a:p>
          <a:p>
            <a:pPr marL="457200" lvl="1" indent="0">
              <a:buNone/>
            </a:pPr>
            <a:endParaRPr lang="en-US" dirty="0"/>
          </a:p>
          <a:p>
            <a:pPr lvl="2"/>
            <a:endParaRPr lang="en-US" dirty="0"/>
          </a:p>
          <a:p>
            <a:endParaRPr lang="en-US" dirty="0"/>
          </a:p>
        </p:txBody>
      </p:sp>
    </p:spTree>
    <p:extLst>
      <p:ext uri="{BB962C8B-B14F-4D97-AF65-F5344CB8AC3E}">
        <p14:creationId xmlns:p14="http://schemas.microsoft.com/office/powerpoint/2010/main" val="4190180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CC670F-05B9-4BB7-BA2C-0DE5B5C1E5D3}">
  <ds:schemaRefs>
    <ds:schemaRef ds:uri="http://schemas.microsoft.com/sharepoint/v3/contenttype/forms"/>
  </ds:schemaRefs>
</ds:datastoreItem>
</file>

<file path=customXml/itemProps2.xml><?xml version="1.0" encoding="utf-8"?>
<ds:datastoreItem xmlns:ds="http://schemas.openxmlformats.org/officeDocument/2006/customXml" ds:itemID="{02A3AD49-9331-450C-A2FE-6857A4DB38C6}">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89B453C-F2B2-4ECA-A6ED-7DBEF1B6D3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{31C12DBF-E186-4642-B043-A9CD041430F9}tf00934815_win32</Template>
  <TotalTime>10813</TotalTime>
  <Words>1514</Words>
  <Application>Microsoft Office PowerPoint</Application>
  <PresentationFormat>Widescreen</PresentationFormat>
  <Paragraphs>128</Paragraphs>
  <Slides>12</Slides>
  <Notes>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12</vt:i4>
      </vt:variant>
    </vt:vector>
  </HeadingPairs>
  <TitlesOfParts>
    <vt:vector size="27" baseType="lpstr">
      <vt:lpstr>Arial</vt:lpstr>
      <vt:lpstr>Avenir Black</vt:lpstr>
      <vt:lpstr>Avenir Book</vt:lpstr>
      <vt:lpstr>Avenir Book Oblique</vt:lpstr>
      <vt:lpstr>Avenir Light</vt:lpstr>
      <vt:lpstr>Calibri</vt:lpstr>
      <vt:lpstr>Calibri Light</vt:lpstr>
      <vt:lpstr>Cambria</vt:lpstr>
      <vt:lpstr>Courier New</vt:lpstr>
      <vt:lpstr>Goudy Old Style</vt:lpstr>
      <vt:lpstr>Times New Roman</vt:lpstr>
      <vt:lpstr>Wingdings</vt:lpstr>
      <vt:lpstr>Wingdings 2</vt:lpstr>
      <vt:lpstr>SlateVTI</vt:lpstr>
      <vt:lpstr>Office Theme</vt:lpstr>
      <vt:lpstr>PowerPoint Presentation</vt:lpstr>
      <vt:lpstr>PowerPoint Presentation</vt:lpstr>
      <vt:lpstr>Who is Who</vt:lpstr>
      <vt:lpstr>Hours &amp; Needs</vt:lpstr>
      <vt:lpstr>Student Liability Insurance</vt:lpstr>
      <vt:lpstr>Direct vs Indirect Hours </vt:lpstr>
      <vt:lpstr>SOCW 830 (GEN)/880 (ADV) Concurrent Practice Class w/Practicum</vt:lpstr>
      <vt:lpstr>What is a Field Liaison?</vt:lpstr>
      <vt:lpstr>Site Visits/ Social Work Education Assessment Project (SWEAP)</vt:lpstr>
      <vt:lpstr>Awards/Honors</vt:lpstr>
      <vt:lpstr>Other Important Dates/Items  </vt:lpstr>
      <vt:lpstr>FINAL REMINDERS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MSW Field Practicum Orientation</dc:title>
  <dc:creator>Kendal Carswell</dc:creator>
  <cp:lastModifiedBy>Rekala Tuxhorn</cp:lastModifiedBy>
  <cp:revision>29</cp:revision>
  <dcterms:created xsi:type="dcterms:W3CDTF">2021-08-03T21:10:51Z</dcterms:created>
  <dcterms:modified xsi:type="dcterms:W3CDTF">2025-08-03T21:56:18Z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