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1" r:id="rId7"/>
    <p:sldId id="27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kala Tuxhorn" userId="007ab9d0-894e-48e4-9d58-991253b640e0" providerId="ADAL" clId="{2D6FEBAA-471B-4497-95C4-21CB8849CA1A}"/>
    <pc:docChg chg="delSld modSld">
      <pc:chgData name="Rekala Tuxhorn" userId="007ab9d0-894e-48e4-9d58-991253b640e0" providerId="ADAL" clId="{2D6FEBAA-471B-4497-95C4-21CB8849CA1A}" dt="2023-01-09T15:57:51.880" v="30" actId="20577"/>
      <pc:docMkLst>
        <pc:docMk/>
      </pc:docMkLst>
      <pc:sldChg chg="modSp mod">
        <pc:chgData name="Rekala Tuxhorn" userId="007ab9d0-894e-48e4-9d58-991253b640e0" providerId="ADAL" clId="{2D6FEBAA-471B-4497-95C4-21CB8849CA1A}" dt="2023-01-09T15:57:51.880" v="30" actId="20577"/>
        <pc:sldMkLst>
          <pc:docMk/>
          <pc:sldMk cId="3110619744" sldId="258"/>
        </pc:sldMkLst>
        <pc:spChg chg="mod">
          <ac:chgData name="Rekala Tuxhorn" userId="007ab9d0-894e-48e4-9d58-991253b640e0" providerId="ADAL" clId="{2D6FEBAA-471B-4497-95C4-21CB8849CA1A}" dt="2023-01-09T15:57:51.880" v="30" actId="20577"/>
          <ac:spMkLst>
            <pc:docMk/>
            <pc:sldMk cId="3110619744" sldId="258"/>
            <ac:spMk id="3" creationId="{46ECFBFB-C028-BD42-A477-E6DB6F0E421A}"/>
          </ac:spMkLst>
        </pc:spChg>
      </pc:sldChg>
      <pc:sldChg chg="del">
        <pc:chgData name="Rekala Tuxhorn" userId="007ab9d0-894e-48e4-9d58-991253b640e0" providerId="ADAL" clId="{2D6FEBAA-471B-4497-95C4-21CB8849CA1A}" dt="2023-01-06T22:00:50.205" v="2" actId="47"/>
        <pc:sldMkLst>
          <pc:docMk/>
          <pc:sldMk cId="3020631181" sldId="270"/>
        </pc:sldMkLst>
      </pc:sldChg>
      <pc:sldChg chg="del">
        <pc:chgData name="Rekala Tuxhorn" userId="007ab9d0-894e-48e4-9d58-991253b640e0" providerId="ADAL" clId="{2D6FEBAA-471B-4497-95C4-21CB8849CA1A}" dt="2023-01-06T22:00:28.544" v="1" actId="47"/>
        <pc:sldMkLst>
          <pc:docMk/>
          <pc:sldMk cId="2698772563" sldId="273"/>
        </pc:sldMkLst>
      </pc:sldChg>
      <pc:sldChg chg="del">
        <pc:chgData name="Rekala Tuxhorn" userId="007ab9d0-894e-48e4-9d58-991253b640e0" providerId="ADAL" clId="{2D6FEBAA-471B-4497-95C4-21CB8849CA1A}" dt="2023-01-06T22:00:27.459" v="0" actId="47"/>
        <pc:sldMkLst>
          <pc:docMk/>
          <pc:sldMk cId="146044415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5B93-E7CD-2E41-89FC-7E9FA34D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6388" y="3607396"/>
            <a:ext cx="7850659" cy="1655763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9E7E9-1A67-004E-A6C8-A4358D471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388" y="5338119"/>
            <a:ext cx="7850659" cy="97000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7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3840-16FB-3E40-BAB5-830DD73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DAC1-6507-1B48-AECE-8D2EA24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5445-B282-764F-969C-4A1957A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E4260-F48A-7E49-89DD-60256A1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AAB9-D2A4-604D-9F29-3CF42BB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3840-16FB-3E40-BAB5-830DD73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DAC1-6507-1B48-AECE-8D2EA24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5445-B282-764F-969C-4A1957A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E4260-F48A-7E49-89DD-60256A1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AAB9-D2A4-604D-9F29-3CF42BB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9C83-D2B9-1E41-A8FD-9F66EAB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1E240-1CA7-5A4B-85DB-B68108EA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3D439-F298-C447-9CC7-E15F42273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E283-ABDA-FB40-91D5-264D41C4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A3C2F-79BC-A849-80F8-2FCE87A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3239-4C2B-EC42-9CC5-7FEF922F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BC54B-8212-8143-A7A9-216E36C9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202545" y="-1554019"/>
            <a:ext cx="3786910" cy="105156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663F-DE04-D94F-B745-83D980CC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FD23-FF04-7B47-ADF8-4E9E8993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F3C8-D559-1D49-908F-AF539EB7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C59-B60D-5B40-97F3-AA2F3696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F8AF-07C2-084C-B58C-80F1BE521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1308" y="1825625"/>
            <a:ext cx="447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A6AC-01B5-0448-B24D-C061C48A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3400" y="1825625"/>
            <a:ext cx="44704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D370D-04CA-8F49-937A-135FBB18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7CE43-80B0-E04B-B2A1-C0695095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FC4E-9869-414E-BF10-0C36F9EF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40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C1593-E9CD-F74B-8741-E1E908DC4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1307" y="1681163"/>
            <a:ext cx="44373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40DAB-CD8E-2540-BA9E-FCB70E97A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1308" y="2505075"/>
            <a:ext cx="4437353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602CE-7D26-464A-8C36-BA49ABD34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8034" y="1681163"/>
            <a:ext cx="44373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6150B-FF3C-C943-B442-F7DCC2EC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8036" y="2505075"/>
            <a:ext cx="443735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80EB9-EB73-B148-A32B-41157F22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63B12-BA1F-BB43-93CB-F7974122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859E-8B4A-864E-B38A-57A3E0A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8" y="365125"/>
            <a:ext cx="91647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23C89-EDDE-034B-AF04-D6C37033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AE392-B76C-5542-9E15-B03D0CB2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D23CC-44B5-F740-BD04-25359075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3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4A0E-D852-334A-B20A-6B086374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37B8-C958-404C-A5E0-24270D63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3550-735D-4346-9DB1-990CF9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4BC83-1B81-EE4E-AF64-5AFFFD4E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85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3E3ED-4F08-0A40-8058-FDB4B5DF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2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4A0E-D852-334A-B20A-6B086374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37B8-C958-404C-A5E0-24270D63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3550-735D-4346-9DB1-990CF9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4BC83-1B81-EE4E-AF64-5AFFFD4E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85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3E3ED-4F08-0A40-8058-FDB4B5DF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1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A5BC-A78A-A949-A504-5149DD0F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7060E-6929-D342-8024-4CC8F80A0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5D13-AD54-7E45-9DD9-2F440E309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AB6E-B6ED-A743-AFA4-50BD6F1A70B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8F1F-440B-9941-A183-39E5B0FB5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5A0FA-2B47-6F4F-B1A9-D6FA3193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56" r:id="rId10"/>
    <p:sldLayoutId id="2147483664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1" kern="1200">
          <a:solidFill>
            <a:schemeClr val="tx1"/>
          </a:solidFill>
          <a:latin typeface="Avenir Book Oblique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4FF8-A17E-894F-AA4A-3FAFF99A7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6388" y="3069011"/>
            <a:ext cx="7850659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Awareness Training for Practicum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5756C-FD76-614E-9298-47DDFA6C7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Kendal Carswell LMSW, LCAC – Field Education Director</a:t>
            </a:r>
          </a:p>
          <a:p>
            <a:r>
              <a:rPr lang="en-US" dirty="0"/>
              <a:t>Rekala Tuxhorn LMSW – Instructor/ Cohort Coordinator</a:t>
            </a:r>
          </a:p>
        </p:txBody>
      </p:sp>
    </p:spTree>
    <p:extLst>
      <p:ext uri="{BB962C8B-B14F-4D97-AF65-F5344CB8AC3E}">
        <p14:creationId xmlns:p14="http://schemas.microsoft.com/office/powerpoint/2010/main" val="180279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2DF-5795-1847-9D29-D549F717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FBFB-C028-BD42-A477-E6DB6F0E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89" y="1465870"/>
            <a:ext cx="9146310" cy="5032375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Look Out for Your Own Welfare</a:t>
            </a:r>
          </a:p>
          <a:p>
            <a:pPr lvl="1"/>
            <a:r>
              <a:rPr lang="en-US" sz="9200" b="1" dirty="0"/>
              <a:t>Do you have a safety plan?</a:t>
            </a:r>
            <a:endParaRPr lang="en-US" sz="9200" dirty="0"/>
          </a:p>
          <a:p>
            <a:r>
              <a:rPr lang="en-US" sz="9600" dirty="0"/>
              <a:t>Practicum Students &amp; Social Workers</a:t>
            </a:r>
          </a:p>
          <a:p>
            <a:pPr lvl="1"/>
            <a:r>
              <a:rPr lang="en-US" sz="9400" dirty="0"/>
              <a:t>Often so focused on the clients </a:t>
            </a:r>
          </a:p>
          <a:p>
            <a:pPr lvl="1"/>
            <a:r>
              <a:rPr lang="en-US" sz="9400" dirty="0"/>
              <a:t>Sometimes you neglect your own personal welfare</a:t>
            </a:r>
          </a:p>
          <a:p>
            <a:r>
              <a:rPr lang="en-US" sz="9600" dirty="0"/>
              <a:t>You work with clients in</a:t>
            </a:r>
          </a:p>
          <a:p>
            <a:pPr lvl="1"/>
            <a:r>
              <a:rPr lang="en-US" sz="9200" dirty="0"/>
              <a:t>Your office </a:t>
            </a:r>
          </a:p>
          <a:p>
            <a:pPr lvl="1"/>
            <a:r>
              <a:rPr lang="en-US" sz="9400" dirty="0"/>
              <a:t>Their homes</a:t>
            </a:r>
          </a:p>
          <a:p>
            <a:pPr lvl="1"/>
            <a:r>
              <a:rPr lang="en-US" sz="9400" dirty="0"/>
              <a:t>Their neighborhoods</a:t>
            </a:r>
          </a:p>
          <a:p>
            <a:pPr lvl="1"/>
            <a:r>
              <a:rPr lang="en-US" sz="9400" dirty="0"/>
              <a:t>You are working with individuals who are at their most vulnerable </a:t>
            </a:r>
          </a:p>
          <a:p>
            <a:r>
              <a:rPr lang="en-US" sz="9600" dirty="0"/>
              <a:t>There is no specific solution for guaranteed safety. </a:t>
            </a:r>
          </a:p>
          <a:p>
            <a:pPr lvl="1"/>
            <a:r>
              <a:rPr lang="en-US" sz="9400" dirty="0"/>
              <a:t>There are essential safety measures you can take to protect yourself in your field placement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C7C9-7253-4243-9D26-A4F1994B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 Continued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7E31-32A3-6742-8E21-67D1E1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altLang="en-US" b="1" dirty="0">
                <a:latin typeface="Arial" panose="020B0604020202020204" pitchFamily="34" charset="0"/>
              </a:rPr>
              <a:t>MUST BE AWARE OF YOUR SUROUNDINGS</a:t>
            </a:r>
          </a:p>
          <a:p>
            <a:pPr>
              <a:buFontTx/>
              <a:buChar char="•"/>
            </a:pPr>
            <a:r>
              <a:rPr lang="en-US" altLang="en-US" dirty="0"/>
              <a:t>While you should always:</a:t>
            </a:r>
          </a:p>
          <a:p>
            <a:pPr lvl="1">
              <a:buFontTx/>
              <a:buChar char="•"/>
            </a:pPr>
            <a:r>
              <a:rPr lang="en-US" altLang="en-US" dirty="0"/>
              <a:t>Work with our clients' strengths </a:t>
            </a:r>
          </a:p>
          <a:p>
            <a:pPr lvl="1">
              <a:buFontTx/>
              <a:buChar char="•"/>
            </a:pPr>
            <a:r>
              <a:rPr lang="en-US" altLang="en-US" dirty="0"/>
              <a:t>Important to balance your optimistic outlook with practicality</a:t>
            </a:r>
          </a:p>
          <a:p>
            <a:pPr>
              <a:buFontTx/>
              <a:buChar char="•"/>
            </a:pPr>
            <a:r>
              <a:rPr lang="en-US" altLang="en-US" dirty="0"/>
              <a:t>Social Workers work with individuals who may have impairments</a:t>
            </a:r>
          </a:p>
          <a:p>
            <a:pPr lvl="1">
              <a:buFontTx/>
              <a:buChar char="•"/>
            </a:pPr>
            <a:r>
              <a:rPr lang="en-US" altLang="en-US" dirty="0"/>
              <a:t>mental illness, substance abuse, intellectual disabilities</a:t>
            </a:r>
          </a:p>
          <a:p>
            <a:pPr lvl="2">
              <a:buFontTx/>
              <a:buChar char="•"/>
            </a:pPr>
            <a:r>
              <a:rPr lang="en-US" altLang="en-US" dirty="0"/>
              <a:t>May prevent individuals from being able to:</a:t>
            </a:r>
          </a:p>
          <a:p>
            <a:pPr lvl="3">
              <a:buFontTx/>
              <a:buChar char="•"/>
            </a:pPr>
            <a:r>
              <a:rPr lang="en-US" altLang="en-US" dirty="0"/>
              <a:t>appropriately assess situations</a:t>
            </a:r>
          </a:p>
          <a:p>
            <a:pPr lvl="3">
              <a:buFontTx/>
              <a:buChar char="•"/>
            </a:pPr>
            <a:r>
              <a:rPr lang="en-US" altLang="en-US" dirty="0"/>
              <a:t>may contribute to acting out</a:t>
            </a:r>
          </a:p>
          <a:p>
            <a:pPr lvl="3">
              <a:buFontTx/>
              <a:buChar char="•"/>
            </a:pPr>
            <a:r>
              <a:rPr lang="en-US" altLang="en-US" dirty="0"/>
              <a:t>aggressive behaviors.  </a:t>
            </a:r>
          </a:p>
          <a:p>
            <a:pPr>
              <a:buFontTx/>
              <a:buChar char="•"/>
            </a:pPr>
            <a:r>
              <a:rPr lang="en-US" altLang="en-US" dirty="0"/>
              <a:t>Even if the individuals are not impaired, they may be unhappy that the agencies are involved in their lives.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CPS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Court services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Hospital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Mental health facility</a:t>
            </a: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risk of violence is real and could occur no matter the economic, social, gender or racial make up of a community. </a:t>
            </a:r>
          </a:p>
        </p:txBody>
      </p:sp>
    </p:spTree>
    <p:extLst>
      <p:ext uri="{BB962C8B-B14F-4D97-AF65-F5344CB8AC3E}">
        <p14:creationId xmlns:p14="http://schemas.microsoft.com/office/powerpoint/2010/main" val="3486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597-2FBE-ECBC-7C35-E04A0F3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21E-3DFB-9625-D9D2-FD32EB44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545336"/>
            <a:ext cx="9146310" cy="511149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Many agencies have specific training related to the populations they serve</a:t>
            </a:r>
          </a:p>
          <a:p>
            <a:pPr lvl="1"/>
            <a:r>
              <a:rPr lang="en-US" dirty="0"/>
              <a:t>Working in the community</a:t>
            </a:r>
          </a:p>
          <a:p>
            <a:pPr lvl="1"/>
            <a:r>
              <a:rPr lang="en-US" dirty="0"/>
              <a:t>Working in the client's environment</a:t>
            </a:r>
          </a:p>
          <a:p>
            <a:pPr lvl="1"/>
            <a:r>
              <a:rPr lang="en-US" dirty="0"/>
              <a:t>Working in an office setting</a:t>
            </a:r>
          </a:p>
          <a:p>
            <a:pPr lvl="0"/>
            <a:r>
              <a:rPr lang="en-US" dirty="0"/>
              <a:t>Basic rules that apply to all settings:</a:t>
            </a:r>
          </a:p>
          <a:p>
            <a:pPr lvl="1"/>
            <a:r>
              <a:rPr lang="en-US" sz="2200" dirty="0"/>
              <a:t>Keep your valuables safe (cell phones, keys, money, credit cards…..</a:t>
            </a:r>
          </a:p>
          <a:p>
            <a:pPr lvl="1"/>
            <a:r>
              <a:rPr lang="en-US" sz="2400" dirty="0"/>
              <a:t>Be aware our clients may be highly emotional, impaired and have poor impulse control </a:t>
            </a:r>
          </a:p>
          <a:p>
            <a:pPr lvl="1"/>
            <a:r>
              <a:rPr lang="en-US" sz="2400" dirty="0"/>
              <a:t>Do not allow yourself to be cut off from an escape by clients </a:t>
            </a:r>
          </a:p>
          <a:p>
            <a:pPr lvl="1"/>
            <a:r>
              <a:rPr lang="en-US" sz="2400" dirty="0"/>
              <a:t>Be aware of your social media accounts,  phone numbers, email... Do not put your personal information “out there” for everyone to see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DED6-E324-CD34-77C3-55A74D56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be in the </a:t>
            </a:r>
            <a:r>
              <a:rPr lang="en-US" u="sng" dirty="0"/>
              <a:t>K.N.O.W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9E8F-59AF-0E88-886E-BF55DD61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66725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9600" u="sng" dirty="0"/>
              <a:t>K</a:t>
            </a:r>
            <a:r>
              <a:rPr lang="en-US" sz="9600" dirty="0"/>
              <a:t>now the Population </a:t>
            </a:r>
          </a:p>
          <a:p>
            <a:pPr marL="365760" lvl="1" indent="0">
              <a:buNone/>
            </a:pPr>
            <a:endParaRPr lang="en-US" sz="9600" dirty="0"/>
          </a:p>
          <a:p>
            <a:pPr lvl="1"/>
            <a:r>
              <a:rPr lang="en-US" sz="9600" u="sng" dirty="0"/>
              <a:t>N</a:t>
            </a:r>
            <a:r>
              <a:rPr lang="en-US" sz="9600" dirty="0"/>
              <a:t>otify Supervisors of your location</a:t>
            </a:r>
          </a:p>
          <a:p>
            <a:pPr marL="365760" lvl="1" indent="0">
              <a:buNone/>
            </a:pPr>
            <a:r>
              <a:rPr lang="en-US" sz="9600" dirty="0"/>
              <a:t> </a:t>
            </a:r>
          </a:p>
          <a:p>
            <a:pPr lvl="1"/>
            <a:r>
              <a:rPr lang="en-US" sz="9600" u="sng" dirty="0"/>
              <a:t>O</a:t>
            </a:r>
            <a:r>
              <a:rPr lang="en-US" sz="9600" dirty="0"/>
              <a:t>bserve and asses the situation</a:t>
            </a:r>
          </a:p>
          <a:p>
            <a:pPr lvl="1"/>
            <a:endParaRPr lang="en-US" sz="9600" u="sng" dirty="0"/>
          </a:p>
          <a:p>
            <a:pPr lvl="1"/>
            <a:r>
              <a:rPr lang="en-US" sz="9600" u="sng" dirty="0"/>
              <a:t>W</a:t>
            </a:r>
            <a:r>
              <a:rPr lang="en-US" sz="9600" dirty="0"/>
              <a:t>ear a Noise making devise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8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DED6-E324-CD34-77C3-55A74D56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population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9E8F-59AF-0E88-886E-BF55DD61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66725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Learn about the population you work with</a:t>
            </a:r>
          </a:p>
          <a:p>
            <a:pPr lvl="1"/>
            <a:r>
              <a:rPr lang="en-US" sz="11200" dirty="0"/>
              <a:t>Discuss personal history	</a:t>
            </a:r>
          </a:p>
          <a:p>
            <a:pPr lvl="2"/>
            <a:r>
              <a:rPr lang="en-US" sz="11200" dirty="0" err="1"/>
              <a:t>Hx</a:t>
            </a:r>
            <a:r>
              <a:rPr lang="en-US" sz="11200" dirty="0"/>
              <a:t> Gang association</a:t>
            </a:r>
          </a:p>
          <a:p>
            <a:pPr lvl="2"/>
            <a:r>
              <a:rPr lang="en-US" sz="11200" dirty="0" err="1"/>
              <a:t>Hx</a:t>
            </a:r>
            <a:r>
              <a:rPr lang="en-US" sz="11200" dirty="0"/>
              <a:t> of violence</a:t>
            </a:r>
          </a:p>
          <a:p>
            <a:pPr lvl="2"/>
            <a:r>
              <a:rPr lang="en-US" sz="11200" dirty="0" err="1"/>
              <a:t>Hx</a:t>
            </a:r>
            <a:r>
              <a:rPr lang="en-US" sz="11200" dirty="0"/>
              <a:t> of alcohol / drug abuse</a:t>
            </a:r>
          </a:p>
          <a:p>
            <a:pPr marL="274320" lvl="2">
              <a:spcBef>
                <a:spcPts val="1800"/>
              </a:spcBef>
            </a:pPr>
            <a:r>
              <a:rPr lang="en-US" sz="11200" dirty="0"/>
              <a:t>Should you:</a:t>
            </a:r>
          </a:p>
          <a:p>
            <a:pPr marL="548640" lvl="3">
              <a:spcBef>
                <a:spcPts val="1800"/>
              </a:spcBef>
            </a:pPr>
            <a:r>
              <a:rPr lang="en-US" sz="11200" dirty="0"/>
              <a:t>Keep door open when meting with them? </a:t>
            </a:r>
          </a:p>
          <a:p>
            <a:pPr marL="548640" lvl="3">
              <a:spcBef>
                <a:spcPts val="1800"/>
              </a:spcBef>
            </a:pPr>
            <a:r>
              <a:rPr lang="en-US" sz="11200" dirty="0"/>
              <a:t>Should you meet in a public place?</a:t>
            </a:r>
          </a:p>
          <a:p>
            <a:r>
              <a:rPr lang="en-US" sz="11200" dirty="0"/>
              <a:t>If there is:</a:t>
            </a:r>
          </a:p>
          <a:p>
            <a:pPr lvl="1"/>
            <a:r>
              <a:rPr lang="en-US" sz="11200" dirty="0"/>
              <a:t>Immediate danger</a:t>
            </a:r>
          </a:p>
          <a:p>
            <a:pPr lvl="1"/>
            <a:r>
              <a:rPr lang="en-US" sz="11200" dirty="0"/>
              <a:t>Weapons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8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597-2FBE-ECBC-7C35-E04A0F3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Notify others of your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21E-3DFB-9625-D9D2-FD32EB44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545336"/>
            <a:ext cx="9146310" cy="51114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100" dirty="0"/>
              <a:t> </a:t>
            </a:r>
            <a:r>
              <a:rPr lang="en-US" sz="3200" dirty="0"/>
              <a:t>Make sure: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Supervisor knows where you 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Who you are going to see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Keep your cell with you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Check in calls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Text updates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Update any changes to calendar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Call for help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597-2FBE-ECBC-7C35-E04A0F3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Final thoughts / Implications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21E-3DFB-9625-D9D2-FD32EB44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545336"/>
            <a:ext cx="9146310" cy="511149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Always:</a:t>
            </a:r>
          </a:p>
          <a:p>
            <a:pPr lvl="1"/>
            <a:r>
              <a:rPr lang="en-US" sz="3000" dirty="0"/>
              <a:t>Notify authorities if appropriate</a:t>
            </a:r>
          </a:p>
          <a:p>
            <a:pPr lvl="1"/>
            <a:r>
              <a:rPr lang="en-US" sz="3000" dirty="0"/>
              <a:t>Talk to your supervisor about any safety concerns</a:t>
            </a:r>
          </a:p>
          <a:p>
            <a:pPr lvl="1"/>
            <a:r>
              <a:rPr lang="en-US" sz="3000" dirty="0"/>
              <a:t>Talk with your field instructor so she/he is aware of the situation</a:t>
            </a:r>
          </a:p>
          <a:p>
            <a:pPr lvl="1"/>
            <a:r>
              <a:rPr lang="en-US" sz="3000" dirty="0"/>
              <a:t>Notify me so that I’m aware of the situation</a:t>
            </a:r>
          </a:p>
          <a:p>
            <a:pPr lvl="1"/>
            <a:r>
              <a:rPr lang="en-US" sz="3000" dirty="0"/>
              <a:t>Debrief, Document, Do Self-Care	</a:t>
            </a:r>
          </a:p>
          <a:p>
            <a:r>
              <a:rPr lang="en-US" sz="3200" dirty="0"/>
              <a:t>Safety is essential to your success</a:t>
            </a:r>
          </a:p>
          <a:p>
            <a:pPr lvl="1"/>
            <a:r>
              <a:rPr lang="en-US" sz="3000" dirty="0"/>
              <a:t>You cannot help if you are afraid for your wellbeing</a:t>
            </a:r>
          </a:p>
          <a:p>
            <a:pPr lvl="2"/>
            <a:r>
              <a:rPr lang="en-US" sz="2800" dirty="0"/>
              <a:t>Therefore</a:t>
            </a:r>
          </a:p>
          <a:p>
            <a:pPr lvl="3"/>
            <a:r>
              <a:rPr lang="en-US" sz="2600" dirty="0"/>
              <a:t>Important to identify dangerous individuals/situations</a:t>
            </a:r>
          </a:p>
          <a:p>
            <a:pPr lvl="3"/>
            <a:r>
              <a:rPr lang="en-US" sz="2600" dirty="0"/>
              <a:t>Know how to respond</a:t>
            </a:r>
          </a:p>
          <a:p>
            <a:pPr lvl="3"/>
            <a:r>
              <a:rPr lang="en-US" sz="2600" dirty="0"/>
              <a:t>Maintain awareness</a:t>
            </a:r>
          </a:p>
          <a:p>
            <a:pPr lvl="3"/>
            <a:r>
              <a:rPr lang="en-US" sz="2600" dirty="0"/>
              <a:t>Be proactive</a:t>
            </a:r>
          </a:p>
          <a:p>
            <a:pPr lvl="3"/>
            <a:r>
              <a:rPr lang="en-US" sz="2600" dirty="0"/>
              <a:t>Leads to ability to do your job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4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536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Black</vt:lpstr>
      <vt:lpstr>Avenir Book</vt:lpstr>
      <vt:lpstr>Avenir Book Oblique</vt:lpstr>
      <vt:lpstr>Avenir Light</vt:lpstr>
      <vt:lpstr>Calibri</vt:lpstr>
      <vt:lpstr>Wingdings</vt:lpstr>
      <vt:lpstr>Office Theme</vt:lpstr>
      <vt:lpstr>Safety Awareness Training for Practicum Students</vt:lpstr>
      <vt:lpstr>Personal Safety</vt:lpstr>
      <vt:lpstr>Personal Safety Continued </vt:lpstr>
      <vt:lpstr>Basic Rules</vt:lpstr>
      <vt:lpstr>Always be in the K.N.O.W  </vt:lpstr>
      <vt:lpstr>Know your population  </vt:lpstr>
      <vt:lpstr>Notify others of your location</vt:lpstr>
      <vt:lpstr>Final thoughts / Implications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Stremel</dc:creator>
  <cp:lastModifiedBy>Rekala Tuxhorn</cp:lastModifiedBy>
  <cp:revision>7</cp:revision>
  <dcterms:created xsi:type="dcterms:W3CDTF">2021-01-22T16:20:23Z</dcterms:created>
  <dcterms:modified xsi:type="dcterms:W3CDTF">2023-01-09T15:57:54Z</dcterms:modified>
</cp:coreProperties>
</file>