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ABF2E379-DCDA-4452-A968-BD71DFC773F7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BFC54CEB-79A0-4E66-8A07-906B4E5930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mailto:blbruner@fhsu.edu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Building Coalitions with Faculty &amp; Staff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Brett Bruner</a:t>
            </a:r>
          </a:p>
          <a:p>
            <a:r>
              <a:rPr lang="en-US" dirty="0" smtClean="0"/>
              <a:t>Director of Persistence &amp; Retention</a:t>
            </a:r>
          </a:p>
          <a:p>
            <a:r>
              <a:rPr lang="en-US" sz="1600" dirty="0" smtClean="0"/>
              <a:t>2013 NACA Student Government-East Institute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7200">
            <a:off x="1031154" y="4166021"/>
            <a:ext cx="1488179" cy="1432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975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is Key!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Techniques that help rebuild burnt bridges:</a:t>
            </a:r>
          </a:p>
          <a:p>
            <a:pPr lvl="1"/>
            <a:r>
              <a:rPr lang="en-US" dirty="0" smtClean="0"/>
              <a:t>Recognize &amp; understand the problem</a:t>
            </a:r>
          </a:p>
          <a:p>
            <a:pPr lvl="1"/>
            <a:r>
              <a:rPr lang="en-US" dirty="0" smtClean="0"/>
              <a:t>Engage in constructive conversations</a:t>
            </a:r>
          </a:p>
          <a:p>
            <a:pPr lvl="1"/>
            <a:r>
              <a:rPr lang="en-US" dirty="0" smtClean="0"/>
              <a:t>Learn both sides of an issue</a:t>
            </a:r>
          </a:p>
          <a:p>
            <a:pPr lvl="1"/>
            <a:r>
              <a:rPr lang="en-US" dirty="0" smtClean="0"/>
              <a:t>Take personal emotions out of the equation</a:t>
            </a:r>
          </a:p>
          <a:p>
            <a:pPr lvl="1"/>
            <a:r>
              <a:rPr lang="en-US" dirty="0" smtClean="0"/>
              <a:t>Respect</a:t>
            </a:r>
          </a:p>
          <a:p>
            <a:pPr lvl="1"/>
            <a:r>
              <a:rPr lang="en-US" dirty="0" smtClean="0"/>
              <a:t>Don’t dwell on the past</a:t>
            </a:r>
          </a:p>
          <a:p>
            <a:pPr lvl="1"/>
            <a:r>
              <a:rPr lang="en-US" dirty="0" smtClean="0"/>
              <a:t>Work toward a common goal</a:t>
            </a:r>
          </a:p>
        </p:txBody>
      </p:sp>
    </p:spTree>
    <p:extLst>
      <p:ext uri="{BB962C8B-B14F-4D97-AF65-F5344CB8AC3E}">
        <p14:creationId xmlns:p14="http://schemas.microsoft.com/office/powerpoint/2010/main" val="1598190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is Key!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“Phone calls &amp; e-mails may be a convenient way to communicate but they are inherently impersonal. Direct face-to-face contact goes a long way to build lasting personal relationships with university administrators.”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	 – </a:t>
            </a:r>
            <a:r>
              <a:rPr lang="en-US" dirty="0" smtClean="0"/>
              <a:t>University President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“Get your face out there &amp; initiate relationships.”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	 – </a:t>
            </a:r>
            <a:r>
              <a:rPr lang="en-US" dirty="0" smtClean="0"/>
              <a:t>SGA Advisor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6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is Key!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Techniques that help build strong personal relationships with administrators, faculty &amp; staff:</a:t>
            </a:r>
          </a:p>
          <a:p>
            <a:pPr lvl="1"/>
            <a:r>
              <a:rPr lang="en-US" dirty="0" smtClean="0"/>
              <a:t>Initiate contact</a:t>
            </a:r>
          </a:p>
          <a:p>
            <a:pPr lvl="1"/>
            <a:r>
              <a:rPr lang="en-US" dirty="0" smtClean="0"/>
              <a:t>Schedule regular meetings</a:t>
            </a:r>
          </a:p>
          <a:p>
            <a:pPr lvl="1"/>
            <a:r>
              <a:rPr lang="en-US" dirty="0" smtClean="0"/>
              <a:t>Be prepared</a:t>
            </a:r>
          </a:p>
          <a:p>
            <a:pPr lvl="1"/>
            <a:r>
              <a:rPr lang="en-US" dirty="0" smtClean="0"/>
              <a:t>Follow up &amp; keep in contact</a:t>
            </a:r>
          </a:p>
          <a:p>
            <a:pPr lvl="1"/>
            <a:r>
              <a:rPr lang="en-US" dirty="0" smtClean="0"/>
              <a:t>Invite administrators to your space</a:t>
            </a:r>
          </a:p>
          <a:p>
            <a:pPr lvl="1"/>
            <a:r>
              <a:rPr lang="en-US" dirty="0" smtClean="0"/>
              <a:t>Connect on something outside of SGA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050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Positive Strategies to Building Coalitions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10.	We initiate the conversation.</a:t>
            </a:r>
          </a:p>
          <a:p>
            <a:pPr marL="0" indent="0">
              <a:buNone/>
            </a:pPr>
            <a:r>
              <a:rPr lang="en-US" dirty="0" smtClean="0"/>
              <a:t>9.	We are respectful.</a:t>
            </a:r>
          </a:p>
          <a:p>
            <a:pPr marL="0" indent="0">
              <a:buNone/>
            </a:pPr>
            <a:r>
              <a:rPr lang="en-US" dirty="0" smtClean="0"/>
              <a:t>8.	We know our facts.</a:t>
            </a:r>
          </a:p>
          <a:p>
            <a:pPr marL="0" indent="0">
              <a:buNone/>
            </a:pPr>
            <a:r>
              <a:rPr lang="en-US" dirty="0" smtClean="0"/>
              <a:t>7.	We utilize our advisor.</a:t>
            </a:r>
          </a:p>
          <a:p>
            <a:pPr marL="0" indent="0">
              <a:buNone/>
            </a:pPr>
            <a:r>
              <a:rPr lang="en-US" dirty="0" smtClean="0"/>
              <a:t>6.	We understand &amp; are able to articulate the students’ voice.</a:t>
            </a:r>
          </a:p>
          <a:p>
            <a:pPr marL="0" indent="0">
              <a:buNone/>
            </a:pPr>
            <a:r>
              <a:rPr lang="en-US" dirty="0" smtClean="0"/>
              <a:t>5.	We establish personal relationships.</a:t>
            </a:r>
          </a:p>
          <a:p>
            <a:pPr marL="0" indent="0">
              <a:buNone/>
            </a:pPr>
            <a:r>
              <a:rPr lang="en-US" dirty="0" smtClean="0"/>
              <a:t>4.	We provide realistic solutions to problems.</a:t>
            </a:r>
          </a:p>
          <a:p>
            <a:pPr marL="0" indent="0">
              <a:buNone/>
            </a:pPr>
            <a:r>
              <a:rPr lang="en-US" dirty="0" smtClean="0"/>
              <a:t>3.	We meet regularly.</a:t>
            </a:r>
          </a:p>
          <a:p>
            <a:pPr marL="0" indent="0">
              <a:buNone/>
            </a:pPr>
            <a:r>
              <a:rPr lang="en-US" dirty="0" smtClean="0"/>
              <a:t>2.	We focus on commonalities in our action plans.</a:t>
            </a:r>
          </a:p>
          <a:p>
            <a:pPr marL="0" indent="0">
              <a:buNone/>
            </a:pPr>
            <a:r>
              <a:rPr lang="en-US" dirty="0" smtClean="0"/>
              <a:t>1.	We collaborate.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855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Coalition Building Challenge!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small group, you will be challenged as an SGA Executive Board to deal with a practical application.</a:t>
            </a:r>
          </a:p>
          <a:p>
            <a:r>
              <a:rPr lang="en-US" dirty="0" smtClean="0"/>
              <a:t>Analyze the issues at hand.</a:t>
            </a:r>
          </a:p>
          <a:p>
            <a:r>
              <a:rPr lang="en-US" dirty="0" smtClean="0"/>
              <a:t>Identify the strategies that you will use to:</a:t>
            </a:r>
          </a:p>
          <a:p>
            <a:pPr lvl="1"/>
            <a:r>
              <a:rPr lang="en-US" dirty="0" smtClean="0"/>
              <a:t>Collaborate</a:t>
            </a:r>
          </a:p>
          <a:p>
            <a:pPr lvl="1"/>
            <a:r>
              <a:rPr lang="en-US" dirty="0" smtClean="0"/>
              <a:t>Rebuild a burnt bridge</a:t>
            </a:r>
          </a:p>
          <a:p>
            <a:pPr lvl="1"/>
            <a:r>
              <a:rPr lang="en-US" dirty="0" smtClean="0"/>
              <a:t>Establish a strong personal relationship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476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1: Faculty/Staff Dependent Tuition Waiver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Three of your Executive Board members (President, Vice-President &amp; Treasurer) are voting members of the University Budget Development &amp; Tuition Committee. The Committee has brought forward a recommendation to increase student tuition for the primary purpose of funding tuition waivers for dependents of faculty &amp; staff.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You are OUTRAGED at this idea &amp; bring the idea to your Exec Board (who’s in agreement with you). You’ve learned you have no allies with the Faculty Senate &amp; Classified Assembly members who sit on the Committee with you (it was their proposal).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will you do before &amp; at the next meeting where it will be voted 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29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2: Impeachment Decision Reversal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Your SGA voted to impeach 1 member of your Student Senate due to failure to comply with your Student Senate Attendance Policy. As an Exec Board, you have stood by this decision &amp; your Student Body President has chosen not to overturn the decision.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Your Exec board has been summoned to the University President’s Office &amp; has been told that the President has overturned this impeachment decision on the grounds that the impeached Senator was threatening legal action against the University. Your University’s Vice-President for Student Affairs (who is one of your SGA advisors) is in agreement with the University President.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action will you take?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273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3: Funding of Student Readership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Your SGA Exec Board has allocated a significant portion of your budget to fund a student readership program for your students, giving them free access to 3 newspapers (local, state &amp; national). With increasing budget concerns university-wide &amp; a declining student enrollment, the University’s Vice-President for Fiscal Affairs has recommended to the University President that this service be eliminated &amp; SGA “donate” this money to the general operating fund for the University.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Your Exec Board is visibly upset since this was a platform that you ran on during the election process, &amp; you think that several students use this service.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action will you take?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977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4: Faculty Senate Backlash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A primary concern that has been raised among your student body is the lack of an absence policy for students missing classes for university-related events &amp; services. Thus, your SGA has developed &amp; passed it’s University-Related Student Absence Policy by working closely with your University Vice-President for Academic Affairs &amp; Vice-President for Student Affairs.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While your chain of command in passing bills doesn’t require them to go through Faculty Senate, your SGA Exec Board, as a courtesy, mentions this bill in the SGA report at a weekly Faculty Senate meeting. Faculty are OUTRAGED &amp; vow that you (as an SGA) don’t have the authority to do this. Thus, they pass a motion not allowing this policy. You are furious at them!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action will you take?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3397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Starts with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Building allies with administration, faculty &amp; staff is </a:t>
            </a:r>
            <a:r>
              <a:rPr lang="en-US" u="sng" dirty="0" smtClean="0"/>
              <a:t>imperative</a:t>
            </a:r>
            <a:r>
              <a:rPr lang="en-US" dirty="0" smtClean="0"/>
              <a:t> to the effectiveness of your SGA!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Take a few minutes to:</a:t>
            </a:r>
          </a:p>
          <a:p>
            <a:pPr lvl="1"/>
            <a:r>
              <a:rPr lang="en-US" dirty="0" smtClean="0"/>
              <a:t>Make an action plan for your SGA on how you’ll take that first step to building allies with administration, faculty &amp; staff</a:t>
            </a:r>
          </a:p>
          <a:p>
            <a:pPr lvl="1"/>
            <a:r>
              <a:rPr lang="en-US" dirty="0" smtClean="0"/>
              <a:t>Challenge yourself to establish a new relationship or rebuild a burnt bridge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1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Outcomes &amp; goals of presentation</a:t>
            </a:r>
          </a:p>
          <a:p>
            <a:r>
              <a:rPr lang="en-US" dirty="0" smtClean="0"/>
              <a:t>Identifying the “FTA” Attitude</a:t>
            </a:r>
          </a:p>
          <a:p>
            <a:r>
              <a:rPr lang="en-US" dirty="0" smtClean="0"/>
              <a:t>10 mistakes of SGA leaders</a:t>
            </a:r>
          </a:p>
          <a:p>
            <a:r>
              <a:rPr lang="en-US" dirty="0" smtClean="0"/>
              <a:t>Collaboration</a:t>
            </a:r>
          </a:p>
          <a:p>
            <a:r>
              <a:rPr lang="en-US" dirty="0" smtClean="0"/>
              <a:t>Rebuilding bridges</a:t>
            </a:r>
          </a:p>
          <a:p>
            <a:r>
              <a:rPr lang="en-US" dirty="0" smtClean="0"/>
              <a:t>Personal relationships</a:t>
            </a:r>
          </a:p>
          <a:p>
            <a:r>
              <a:rPr lang="en-US" dirty="0" smtClean="0"/>
              <a:t>10 positive strategies to building coalitions</a:t>
            </a:r>
          </a:p>
          <a:p>
            <a:r>
              <a:rPr lang="en-US" dirty="0" smtClean="0"/>
              <a:t>The Coalition Building Challenge!</a:t>
            </a:r>
          </a:p>
          <a:p>
            <a:r>
              <a:rPr lang="en-US" dirty="0" smtClean="0"/>
              <a:t>It starts with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8502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Building Coalitions with Faculty &amp; Staff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Brett Bruner</a:t>
            </a:r>
          </a:p>
          <a:p>
            <a:r>
              <a:rPr lang="en-US" dirty="0" smtClean="0"/>
              <a:t>Director of Persistence &amp; Retention</a:t>
            </a:r>
          </a:p>
          <a:p>
            <a:r>
              <a:rPr lang="en-US" sz="1600" dirty="0" smtClean="0"/>
              <a:t>2013 NACA Student Government-East </a:t>
            </a:r>
            <a:r>
              <a:rPr lang="en-US" sz="1600" dirty="0" smtClean="0"/>
              <a:t>Institute</a:t>
            </a:r>
          </a:p>
          <a:p>
            <a:r>
              <a:rPr lang="en-US" sz="1600" dirty="0" smtClean="0">
                <a:hlinkClick r:id="rId2"/>
              </a:rPr>
              <a:t>blbruner@fhsu.edu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7200">
            <a:off x="1031154" y="4166021"/>
            <a:ext cx="1488179" cy="1432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450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attending this session, delegates will:</a:t>
            </a:r>
          </a:p>
          <a:p>
            <a:pPr lvl="1"/>
            <a:r>
              <a:rPr lang="en-US" dirty="0" smtClean="0"/>
              <a:t>Identify common mistakes that students make with the “FTA” attitude</a:t>
            </a:r>
          </a:p>
          <a:p>
            <a:pPr lvl="1"/>
            <a:r>
              <a:rPr lang="en-US" dirty="0" smtClean="0"/>
              <a:t>Discuss techniques that foster positive collaboration</a:t>
            </a:r>
          </a:p>
          <a:p>
            <a:pPr lvl="1"/>
            <a:r>
              <a:rPr lang="en-US" dirty="0" smtClean="0"/>
              <a:t>Analyze ways to help rebuild burnt bridges &amp; strong personal relationships with administrators, faculty &amp; staff</a:t>
            </a:r>
          </a:p>
          <a:p>
            <a:pPr lvl="1"/>
            <a:r>
              <a:rPr lang="en-US" dirty="0" smtClean="0"/>
              <a:t>Describe positive strategies to build coalitions</a:t>
            </a:r>
          </a:p>
          <a:p>
            <a:pPr lvl="1"/>
            <a:r>
              <a:rPr lang="en-US" dirty="0" smtClean="0"/>
              <a:t>Apply skills to a practical situation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88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the “FTA” 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 partner from a different institution &amp; share a story about a time when you &amp; your SGA butted heads with an administrator, faculty, or staff</a:t>
            </a:r>
          </a:p>
          <a:p>
            <a:pPr lvl="1"/>
            <a:r>
              <a:rPr lang="en-US" dirty="0" smtClean="0"/>
              <a:t>What was the issue?</a:t>
            </a:r>
          </a:p>
          <a:p>
            <a:pPr lvl="1"/>
            <a:r>
              <a:rPr lang="en-US" dirty="0" smtClean="0"/>
              <a:t>What was the administration/faculty/staff response?</a:t>
            </a:r>
          </a:p>
          <a:p>
            <a:pPr lvl="1"/>
            <a:r>
              <a:rPr lang="en-US" dirty="0" smtClean="0"/>
              <a:t>What did you do in response to their response/action/non-action?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9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the “FTA” 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FTA =	F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 many of us have had an “FTA” attitude?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are the drawbacks to using an “FTA” attitude?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Is it the best approach to representing the student voice?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122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Mistakes of SGA Leaders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10.	We only know half of the story.</a:t>
            </a:r>
          </a:p>
          <a:p>
            <a:pPr marL="0" indent="0">
              <a:buNone/>
            </a:pPr>
            <a:r>
              <a:rPr lang="en-US" dirty="0" smtClean="0"/>
              <a:t>9.	We speak in generalities.</a:t>
            </a:r>
          </a:p>
          <a:p>
            <a:pPr marL="0" indent="0">
              <a:buNone/>
            </a:pPr>
            <a:r>
              <a:rPr lang="en-US" dirty="0" smtClean="0"/>
              <a:t>8.	We dwell on the negatives.</a:t>
            </a:r>
          </a:p>
          <a:p>
            <a:pPr marL="0" indent="0">
              <a:buNone/>
            </a:pPr>
            <a:r>
              <a:rPr lang="en-US" dirty="0" smtClean="0"/>
              <a:t>7.	We assume.</a:t>
            </a:r>
          </a:p>
          <a:p>
            <a:pPr marL="0" indent="0">
              <a:buNone/>
            </a:pPr>
            <a:r>
              <a:rPr lang="en-US" dirty="0" smtClean="0"/>
              <a:t>6.	We rarely initiate contact.</a:t>
            </a:r>
          </a:p>
          <a:p>
            <a:pPr marL="0" indent="0">
              <a:buNone/>
            </a:pPr>
            <a:r>
              <a:rPr lang="en-US" dirty="0" smtClean="0"/>
              <a:t>5.	We pass anecdotal evidence off as the truth.</a:t>
            </a:r>
          </a:p>
          <a:p>
            <a:pPr marL="0" indent="0">
              <a:buNone/>
            </a:pPr>
            <a:r>
              <a:rPr lang="en-US" dirty="0" smtClean="0"/>
              <a:t>4.	We are reluctant to communicate.</a:t>
            </a:r>
          </a:p>
          <a:p>
            <a:pPr marL="0" indent="0">
              <a:buNone/>
            </a:pPr>
            <a:r>
              <a:rPr lang="en-US" dirty="0" smtClean="0"/>
              <a:t>3.	We refuse to collaborate.</a:t>
            </a:r>
          </a:p>
          <a:p>
            <a:pPr marL="0" indent="0">
              <a:buNone/>
            </a:pPr>
            <a:r>
              <a:rPr lang="en-US" dirty="0" smtClean="0"/>
              <a:t>2.	We are unable to articulate the students’ voice.</a:t>
            </a:r>
          </a:p>
          <a:p>
            <a:pPr marL="0" indent="0">
              <a:buNone/>
            </a:pPr>
            <a:r>
              <a:rPr lang="en-US" dirty="0" smtClean="0"/>
              <a:t>1.	We perpetuate the “us vs. them” (or FTA) attitude.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351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is Key!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“Open &amp; regular communication between the leadership of SGA &amp; members of the administration is critical. Problems &amp; misunderstandings occur when both are operating &amp; making decisions independently of one another. Administrators want to know SGA’s top priorities, so we can assist in addressing them as well as incorporate them into our work &amp; planning.”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		 – Senior Student Affairs Officer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47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is Key!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Techniques that foster positive collaboration:</a:t>
            </a:r>
          </a:p>
          <a:p>
            <a:pPr lvl="1"/>
            <a:r>
              <a:rPr lang="en-US" dirty="0" smtClean="0"/>
              <a:t>Take initiative</a:t>
            </a:r>
          </a:p>
          <a:p>
            <a:pPr lvl="1"/>
            <a:r>
              <a:rPr lang="en-US" dirty="0" smtClean="0"/>
              <a:t>Share your vision</a:t>
            </a:r>
          </a:p>
          <a:p>
            <a:pPr lvl="1"/>
            <a:r>
              <a:rPr lang="en-US" dirty="0" smtClean="0"/>
              <a:t>Engage administrators with your agenda</a:t>
            </a:r>
          </a:p>
          <a:p>
            <a:pPr lvl="1"/>
            <a:r>
              <a:rPr lang="en-US" dirty="0" smtClean="0"/>
              <a:t>Find common ground</a:t>
            </a:r>
          </a:p>
          <a:p>
            <a:pPr lvl="1"/>
            <a:r>
              <a:rPr lang="en-US" dirty="0" smtClean="0"/>
              <a:t>Don’t just identify problems – provide solutions</a:t>
            </a:r>
          </a:p>
          <a:p>
            <a:pPr lvl="1"/>
            <a:r>
              <a:rPr lang="en-US" dirty="0" smtClean="0"/>
              <a:t>Keep the conversation going</a:t>
            </a:r>
          </a:p>
          <a:p>
            <a:pPr lvl="1"/>
            <a:r>
              <a:rPr lang="en-US" dirty="0" smtClean="0"/>
              <a:t>Use data to support your initiative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66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is Key!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“Fixing a strained relationship between SGA &amp; university administration does not happen overnight; however, with positive communication, mutual respect &amp; a shared dedication for working toward the advancement of the university, positive change will occur.”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	 – Senior Student Affairs </a:t>
            </a:r>
            <a:r>
              <a:rPr lang="en-US" dirty="0" smtClean="0"/>
              <a:t>Officer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26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Sketchbook</Template>
  <TotalTime>39</TotalTime>
  <Words>1112</Words>
  <Application>Microsoft Office PowerPoint</Application>
  <PresentationFormat>On-screen Show (4:3)</PresentationFormat>
  <Paragraphs>143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Sketchbook</vt:lpstr>
      <vt:lpstr>Building Coalitions with Faculty &amp; Staff</vt:lpstr>
      <vt:lpstr>Overview</vt:lpstr>
      <vt:lpstr>Outcomes &amp; Goals</vt:lpstr>
      <vt:lpstr>Identifying the “FTA” Attitude</vt:lpstr>
      <vt:lpstr>Identifying the “FTA” Attitude</vt:lpstr>
      <vt:lpstr>10 Mistakes of SGA Leaders</vt:lpstr>
      <vt:lpstr>Collaboration is Key!</vt:lpstr>
      <vt:lpstr>Collaboration is Key!</vt:lpstr>
      <vt:lpstr>Collaboration is Key!</vt:lpstr>
      <vt:lpstr>Collaboration is Key!</vt:lpstr>
      <vt:lpstr>Collaboration is Key!</vt:lpstr>
      <vt:lpstr>Collaboration is Key!</vt:lpstr>
      <vt:lpstr>10 Positive Strategies to Building Coalitions</vt:lpstr>
      <vt:lpstr>The Coalition Building Challenge!</vt:lpstr>
      <vt:lpstr>Group 1: Faculty/Staff Dependent Tuition Waiver</vt:lpstr>
      <vt:lpstr>Group 2: Impeachment Decision Reversal</vt:lpstr>
      <vt:lpstr>Group 3: Funding of Student Readership Program</vt:lpstr>
      <vt:lpstr>Group 4: Faculty Senate Backlash</vt:lpstr>
      <vt:lpstr>It Starts with YOU!</vt:lpstr>
      <vt:lpstr>Building Coalitions with Faculty &amp; Staff</vt:lpstr>
    </vt:vector>
  </TitlesOfParts>
  <Company>Fort Hays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Coalitions with Faculty &amp; Staff</dc:title>
  <dc:creator>blbruner</dc:creator>
  <cp:lastModifiedBy>blbruner</cp:lastModifiedBy>
  <cp:revision>5</cp:revision>
  <dcterms:created xsi:type="dcterms:W3CDTF">2013-03-10T21:56:02Z</dcterms:created>
  <dcterms:modified xsi:type="dcterms:W3CDTF">2013-03-11T13:35:34Z</dcterms:modified>
</cp:coreProperties>
</file>